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 id="2147483673" r:id="rId6"/>
    <p:sldMasterId id="2147483678" r:id="rId7"/>
  </p:sldMasterIdLst>
  <p:notesMasterIdLst>
    <p:notesMasterId r:id="rId39"/>
  </p:notesMasterIdLst>
  <p:sldIdLst>
    <p:sldId id="4093" r:id="rId8"/>
    <p:sldId id="3345" r:id="rId9"/>
    <p:sldId id="3212" r:id="rId10"/>
    <p:sldId id="4101" r:id="rId11"/>
    <p:sldId id="4110" r:id="rId12"/>
    <p:sldId id="4106" r:id="rId13"/>
    <p:sldId id="4098" r:id="rId14"/>
    <p:sldId id="3325" r:id="rId15"/>
    <p:sldId id="4108" r:id="rId16"/>
    <p:sldId id="3344" r:id="rId17"/>
    <p:sldId id="3217" r:id="rId18"/>
    <p:sldId id="3209" r:id="rId19"/>
    <p:sldId id="1331" r:id="rId20"/>
    <p:sldId id="4111" r:id="rId21"/>
    <p:sldId id="4097" r:id="rId22"/>
    <p:sldId id="3317" r:id="rId23"/>
    <p:sldId id="4095" r:id="rId24"/>
    <p:sldId id="4113" r:id="rId25"/>
    <p:sldId id="4100" r:id="rId26"/>
    <p:sldId id="3314" r:id="rId27"/>
    <p:sldId id="4103" r:id="rId28"/>
    <p:sldId id="4099" r:id="rId29"/>
    <p:sldId id="4109" r:id="rId30"/>
    <p:sldId id="4107" r:id="rId31"/>
    <p:sldId id="4104" r:id="rId32"/>
    <p:sldId id="4089" r:id="rId33"/>
    <p:sldId id="4096" r:id="rId34"/>
    <p:sldId id="4105" r:id="rId35"/>
    <p:sldId id="4112" r:id="rId36"/>
    <p:sldId id="4086" r:id="rId37"/>
    <p:sldId id="4114"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draig Enright" initials="PE" lastIdx="1" clrIdx="0">
    <p:extLst>
      <p:ext uri="{19B8F6BF-5375-455C-9EA6-DF929625EA0E}">
        <p15:presenceInfo xmlns:p15="http://schemas.microsoft.com/office/powerpoint/2012/main" userId="S::penright@clonmelcu.com::0325ed4c-d358-4927-aa5c-76bfd6dab6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4283" autoAdjust="0"/>
  </p:normalViewPr>
  <p:slideViewPr>
    <p:cSldViewPr snapToGrid="0">
      <p:cViewPr varScale="1">
        <p:scale>
          <a:sx n="46" d="100"/>
          <a:sy n="46" d="100"/>
        </p:scale>
        <p:origin x="1008" y="8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5201971704756416"/>
          <c:h val="0.92324093816631125"/>
        </c:manualLayout>
      </c:layout>
      <c:barChart>
        <c:barDir val="col"/>
        <c:grouping val="percentStacked"/>
        <c:varyColors val="0"/>
        <c:ser>
          <c:idx val="0"/>
          <c:order val="0"/>
          <c:tx>
            <c:strRef>
              <c:f>Sheet1!$A$2</c:f>
              <c:strCache>
                <c:ptCount val="1"/>
                <c:pt idx="0">
                  <c:v>Strongly Agree</c:v>
                </c:pt>
              </c:strCache>
            </c:strRef>
          </c:tx>
          <c:spPr>
            <a:solidFill>
              <a:srgbClr val="99B43C">
                <a:lumMod val="75000"/>
              </a:srgbClr>
            </a:solidFill>
            <a:ln w="12700">
              <a:solidFill>
                <a:sysClr val="window" lastClr="FFFFFF"/>
              </a:solidFill>
              <a:prstDash val="solid"/>
            </a:ln>
          </c:spPr>
          <c:invertIfNegative val="0"/>
          <c:dLbls>
            <c:spPr>
              <a:noFill/>
              <a:ln>
                <a:noFill/>
              </a:ln>
              <a:effectLst/>
            </c:spPr>
            <c:txPr>
              <a:bodyPr/>
              <a:lstStyle/>
              <a:p>
                <a:pPr>
                  <a:defRPr sz="1200">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Sheet1!$B$2:$H$2</c:f>
              <c:numCache>
                <c:formatCode>General</c:formatCode>
                <c:ptCount val="7"/>
                <c:pt idx="0" formatCode="0">
                  <c:v>26</c:v>
                </c:pt>
                <c:pt idx="2" formatCode="0">
                  <c:v>24</c:v>
                </c:pt>
                <c:pt idx="4" formatCode="0">
                  <c:v>21</c:v>
                </c:pt>
                <c:pt idx="6" formatCode="0">
                  <c:v>21</c:v>
                </c:pt>
              </c:numCache>
            </c:numRef>
          </c:val>
          <c:extLst>
            <c:ext xmlns:c16="http://schemas.microsoft.com/office/drawing/2014/chart" uri="{C3380CC4-5D6E-409C-BE32-E72D297353CC}">
              <c16:uniqueId val="{00000000-C275-4076-9CE4-D874F0120433}"/>
            </c:ext>
          </c:extLst>
        </c:ser>
        <c:ser>
          <c:idx val="1"/>
          <c:order val="1"/>
          <c:tx>
            <c:strRef>
              <c:f>Sheet1!$A$3</c:f>
              <c:strCache>
                <c:ptCount val="1"/>
                <c:pt idx="0">
                  <c:v>Slightly Agree</c:v>
                </c:pt>
              </c:strCache>
            </c:strRef>
          </c:tx>
          <c:spPr>
            <a:solidFill>
              <a:srgbClr val="99B43C"/>
            </a:solidFill>
            <a:ln w="12700">
              <a:solidFill>
                <a:sysClr val="window" lastClr="FFFFFF"/>
              </a:solidFill>
              <a:prstDash val="solid"/>
            </a:ln>
          </c:spPr>
          <c:invertIfNegative val="0"/>
          <c:dLbls>
            <c:spPr>
              <a:noFill/>
              <a:ln>
                <a:noFill/>
              </a:ln>
              <a:effectLst/>
            </c:spPr>
            <c:txPr>
              <a:bodyPr/>
              <a:lstStyle/>
              <a:p>
                <a:pPr>
                  <a:defRPr sz="1200">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Sheet1!$B$3:$H$3</c:f>
              <c:numCache>
                <c:formatCode>General</c:formatCode>
                <c:ptCount val="7"/>
                <c:pt idx="0" formatCode="0">
                  <c:v>31</c:v>
                </c:pt>
                <c:pt idx="2" formatCode="0">
                  <c:v>30</c:v>
                </c:pt>
                <c:pt idx="4" formatCode="0">
                  <c:v>29</c:v>
                </c:pt>
                <c:pt idx="6" formatCode="0">
                  <c:v>26</c:v>
                </c:pt>
              </c:numCache>
            </c:numRef>
          </c:val>
          <c:extLst>
            <c:ext xmlns:c16="http://schemas.microsoft.com/office/drawing/2014/chart" uri="{C3380CC4-5D6E-409C-BE32-E72D297353CC}">
              <c16:uniqueId val="{00000001-C275-4076-9CE4-D874F0120433}"/>
            </c:ext>
          </c:extLst>
        </c:ser>
        <c:ser>
          <c:idx val="2"/>
          <c:order val="2"/>
          <c:tx>
            <c:strRef>
              <c:f>Sheet1!$A$4</c:f>
              <c:strCache>
                <c:ptCount val="1"/>
                <c:pt idx="0">
                  <c:v>Neither Agree nor Disagree</c:v>
                </c:pt>
              </c:strCache>
            </c:strRef>
          </c:tx>
          <c:spPr>
            <a:solidFill>
              <a:srgbClr val="FF6E1E">
                <a:lumMod val="60000"/>
                <a:lumOff val="40000"/>
              </a:srgbClr>
            </a:solidFill>
            <a:ln w="12700">
              <a:solidFill>
                <a:sysClr val="window" lastClr="FFFFFF"/>
              </a:solidFill>
            </a:ln>
          </c:spPr>
          <c:invertIfNegative val="0"/>
          <c:dLbls>
            <c:spPr>
              <a:noFill/>
              <a:ln>
                <a:noFill/>
              </a:ln>
              <a:effectLst/>
            </c:spPr>
            <c:txPr>
              <a:bodyPr/>
              <a:lstStyle/>
              <a:p>
                <a:pPr>
                  <a:defRPr sz="1200">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Sheet1!$B$4:$H$4</c:f>
              <c:numCache>
                <c:formatCode>General</c:formatCode>
                <c:ptCount val="7"/>
                <c:pt idx="0" formatCode="0">
                  <c:v>6</c:v>
                </c:pt>
                <c:pt idx="2" formatCode="0">
                  <c:v>6</c:v>
                </c:pt>
                <c:pt idx="4" formatCode="0">
                  <c:v>8</c:v>
                </c:pt>
                <c:pt idx="6" formatCode="0">
                  <c:v>9</c:v>
                </c:pt>
              </c:numCache>
            </c:numRef>
          </c:val>
          <c:extLst>
            <c:ext xmlns:c16="http://schemas.microsoft.com/office/drawing/2014/chart" uri="{C3380CC4-5D6E-409C-BE32-E72D297353CC}">
              <c16:uniqueId val="{00000002-C275-4076-9CE4-D874F0120433}"/>
            </c:ext>
          </c:extLst>
        </c:ser>
        <c:ser>
          <c:idx val="3"/>
          <c:order val="3"/>
          <c:tx>
            <c:strRef>
              <c:f>Sheet1!$A$5</c:f>
              <c:strCache>
                <c:ptCount val="1"/>
                <c:pt idx="0">
                  <c:v>Slightly Disagree</c:v>
                </c:pt>
              </c:strCache>
            </c:strRef>
          </c:tx>
          <c:spPr>
            <a:solidFill>
              <a:srgbClr val="CD242B">
                <a:lumMod val="60000"/>
                <a:lumOff val="40000"/>
              </a:srgbClr>
            </a:solidFill>
            <a:ln>
              <a:solidFill>
                <a:sysClr val="window" lastClr="FFFFFF"/>
              </a:solidFill>
            </a:ln>
          </c:spPr>
          <c:invertIfNegative val="0"/>
          <c:dLbls>
            <c:spPr>
              <a:noFill/>
              <a:ln>
                <a:noFill/>
              </a:ln>
              <a:effectLst/>
            </c:spPr>
            <c:txPr>
              <a:bodyPr/>
              <a:lstStyle/>
              <a:p>
                <a:pPr>
                  <a:defRPr sz="1200">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Sheet1!$B$5:$H$5</c:f>
              <c:numCache>
                <c:formatCode>General</c:formatCode>
                <c:ptCount val="7"/>
                <c:pt idx="0" formatCode="0">
                  <c:v>18</c:v>
                </c:pt>
                <c:pt idx="2" formatCode="0">
                  <c:v>20</c:v>
                </c:pt>
                <c:pt idx="4" formatCode="0">
                  <c:v>21</c:v>
                </c:pt>
                <c:pt idx="6" formatCode="0">
                  <c:v>21</c:v>
                </c:pt>
              </c:numCache>
            </c:numRef>
          </c:val>
          <c:extLst>
            <c:ext xmlns:c16="http://schemas.microsoft.com/office/drawing/2014/chart" uri="{C3380CC4-5D6E-409C-BE32-E72D297353CC}">
              <c16:uniqueId val="{00000003-C275-4076-9CE4-D874F0120433}"/>
            </c:ext>
          </c:extLst>
        </c:ser>
        <c:ser>
          <c:idx val="4"/>
          <c:order val="4"/>
          <c:tx>
            <c:strRef>
              <c:f>Sheet1!$A$6</c:f>
              <c:strCache>
                <c:ptCount val="1"/>
                <c:pt idx="0">
                  <c:v>Strongly Disagree</c:v>
                </c:pt>
              </c:strCache>
            </c:strRef>
          </c:tx>
          <c:spPr>
            <a:solidFill>
              <a:srgbClr val="CD242B"/>
            </a:solidFill>
            <a:ln>
              <a:solidFill>
                <a:sysClr val="window" lastClr="FFFFFF"/>
              </a:solidFill>
            </a:ln>
          </c:spPr>
          <c:invertIfNegative val="0"/>
          <c:dLbls>
            <c:spPr>
              <a:noFill/>
              <a:ln>
                <a:noFill/>
              </a:ln>
              <a:effectLst/>
            </c:spPr>
            <c:txPr>
              <a:bodyPr/>
              <a:lstStyle/>
              <a:p>
                <a:pPr>
                  <a:defRPr sz="1200">
                    <a:solidFill>
                      <a:schemeClr val="bg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Sheet1!$B$6:$H$6</c:f>
              <c:numCache>
                <c:formatCode>General</c:formatCode>
                <c:ptCount val="7"/>
                <c:pt idx="0" formatCode="0">
                  <c:v>18</c:v>
                </c:pt>
                <c:pt idx="2" formatCode="0">
                  <c:v>20</c:v>
                </c:pt>
                <c:pt idx="4" formatCode="0">
                  <c:v>20</c:v>
                </c:pt>
                <c:pt idx="6" formatCode="0">
                  <c:v>23</c:v>
                </c:pt>
              </c:numCache>
            </c:numRef>
          </c:val>
          <c:extLst>
            <c:ext xmlns:c16="http://schemas.microsoft.com/office/drawing/2014/chart" uri="{C3380CC4-5D6E-409C-BE32-E72D297353CC}">
              <c16:uniqueId val="{00000004-C275-4076-9CE4-D874F0120433}"/>
            </c:ext>
          </c:extLst>
        </c:ser>
        <c:ser>
          <c:idx val="5"/>
          <c:order val="5"/>
          <c:tx>
            <c:strRef>
              <c:f>Sheet1!$A$7</c:f>
              <c:strCache>
                <c:ptCount val="1"/>
              </c:strCache>
            </c:strRef>
          </c:tx>
          <c:spPr>
            <a:solidFill>
              <a:sysClr val="windowText" lastClr="000000">
                <a:lumMod val="75000"/>
                <a:lumOff val="25000"/>
              </a:sysClr>
            </a:solidFill>
            <a:ln>
              <a:solidFill>
                <a:sysClr val="window" lastClr="FFFFFF"/>
              </a:solidFill>
            </a:ln>
          </c:spPr>
          <c:invertIfNegative val="0"/>
          <c:cat>
            <c:strRef>
              <c:f>Sheet1!$B$1:$H$1</c:f>
              <c:strCache>
                <c:ptCount val="7"/>
                <c:pt idx="0">
                  <c:v>It is difficult to source a taxi in my area</c:v>
                </c:pt>
                <c:pt idx="1">
                  <c:v>There are not enough taxis in my area</c:v>
                </c:pt>
                <c:pt idx="2">
                  <c:v>It is easier to hail a taxi off the street than it is to use a taxi app</c:v>
                </c:pt>
                <c:pt idx="3">
                  <c:v>Taxi drivers often cancel a booking I have made</c:v>
                </c:pt>
                <c:pt idx="4">
                  <c:v>It’s harder to get a taxi now than it has been for the past few years</c:v>
                </c:pt>
                <c:pt idx="5">
                  <c:v>I find it difficult to get a taxi on a Friday/Saturday night</c:v>
                </c:pt>
                <c:pt idx="6">
                  <c:v>I find it difficult to get a taxi mid-week during working hours</c:v>
                </c:pt>
              </c:strCache>
            </c:strRef>
          </c:cat>
          <c:val>
            <c:numRef>
              <c:f>Sheet1!$B$7:$H$7</c:f>
              <c:numCache>
                <c:formatCode>General</c:formatCode>
                <c:ptCount val="7"/>
                <c:pt idx="0">
                  <c:v>2</c:v>
                </c:pt>
                <c:pt idx="2" formatCode="0">
                  <c:v>1</c:v>
                </c:pt>
                <c:pt idx="4" formatCode="0">
                  <c:v>1</c:v>
                </c:pt>
                <c:pt idx="6" formatCode="0">
                  <c:v>0</c:v>
                </c:pt>
              </c:numCache>
            </c:numRef>
          </c:val>
          <c:extLst>
            <c:ext xmlns:c16="http://schemas.microsoft.com/office/drawing/2014/chart" uri="{C3380CC4-5D6E-409C-BE32-E72D297353CC}">
              <c16:uniqueId val="{00000007-C275-4076-9CE4-D874F0120433}"/>
            </c:ext>
          </c:extLst>
        </c:ser>
        <c:dLbls>
          <c:showLegendKey val="0"/>
          <c:showVal val="0"/>
          <c:showCatName val="0"/>
          <c:showSerName val="0"/>
          <c:showPercent val="0"/>
          <c:showBubbleSize val="0"/>
        </c:dLbls>
        <c:gapWidth val="92"/>
        <c:overlap val="100"/>
        <c:axId val="164105216"/>
        <c:axId val="164111104"/>
      </c:barChart>
      <c:catAx>
        <c:axId val="164105216"/>
        <c:scaling>
          <c:orientation val="minMax"/>
        </c:scaling>
        <c:delete val="1"/>
        <c:axPos val="t"/>
        <c:numFmt formatCode="General" sourceLinked="1"/>
        <c:majorTickMark val="out"/>
        <c:minorTickMark val="none"/>
        <c:tickLblPos val="none"/>
        <c:crossAx val="164111104"/>
        <c:crosses val="autoZero"/>
        <c:auto val="1"/>
        <c:lblAlgn val="ctr"/>
        <c:lblOffset val="100"/>
        <c:noMultiLvlLbl val="0"/>
      </c:catAx>
      <c:valAx>
        <c:axId val="164111104"/>
        <c:scaling>
          <c:orientation val="maxMin"/>
        </c:scaling>
        <c:delete val="1"/>
        <c:axPos val="l"/>
        <c:numFmt formatCode="0%" sourceLinked="1"/>
        <c:majorTickMark val="out"/>
        <c:minorTickMark val="none"/>
        <c:tickLblPos val="none"/>
        <c:crossAx val="164105216"/>
        <c:crosses val="autoZero"/>
        <c:crossBetween val="between"/>
      </c:valAx>
      <c:spPr>
        <a:noFill/>
        <a:ln w="25905">
          <a:noFill/>
        </a:ln>
      </c:spPr>
    </c:plotArea>
    <c:plotVisOnly val="1"/>
    <c:dispBlanksAs val="gap"/>
    <c:showDLblsOverMax val="0"/>
  </c:chart>
  <c:spPr>
    <a:noFill/>
    <a:ln>
      <a:noFill/>
    </a:ln>
  </c:spPr>
  <c:txPr>
    <a:bodyPr/>
    <a:lstStyle/>
    <a:p>
      <a:pPr>
        <a:defRPr sz="1581" b="1" i="0" u="none" strike="noStrike" baseline="0">
          <a:solidFill>
            <a:schemeClr val="tx1"/>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BBA39C6F-C6A5-467F-BB40-01F8F3D10490}" type="datetimeFigureOut">
              <a:rPr lang="en-IE" smtClean="0"/>
              <a:t>23/01/2021</a:t>
            </a:fld>
            <a:endParaRPr lang="en-IE"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3A6457E0-918D-4C2B-B6A4-50DC0228559B}" type="slidenum">
              <a:rPr lang="en-IE" smtClean="0"/>
              <a:t>‹#›</a:t>
            </a:fld>
            <a:endParaRPr lang="en-IE" dirty="0"/>
          </a:p>
        </p:txBody>
      </p:sp>
    </p:spTree>
    <p:extLst>
      <p:ext uri="{BB962C8B-B14F-4D97-AF65-F5344CB8AC3E}">
        <p14:creationId xmlns:p14="http://schemas.microsoft.com/office/powerpoint/2010/main" val="328004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the Credit Union business model evolves and develops, it is worthwhile to assess and review the services and products we provide to our members. We have not offered Intermediated financial products such as insurances, investments and pensions to our members albeit that these are products many of our members have a requirement for. As part of the CEO Steering Group agenda, a decision was taken to establish a workstream to review and assess to review opportunities in this broad area.</a:t>
            </a:r>
          </a:p>
        </p:txBody>
      </p:sp>
      <p:sp>
        <p:nvSpPr>
          <p:cNvPr id="4" name="Slide Number Placeholder 3"/>
          <p:cNvSpPr>
            <a:spLocks noGrp="1"/>
          </p:cNvSpPr>
          <p:nvPr>
            <p:ph type="sldNum" sz="quarter" idx="5"/>
          </p:nvPr>
        </p:nvSpPr>
        <p:spPr/>
        <p:txBody>
          <a:bodyPr/>
          <a:lstStyle/>
          <a:p>
            <a:fld id="{3A6457E0-918D-4C2B-B6A4-50DC0228559B}" type="slidenum">
              <a:rPr lang="en-IE" smtClean="0"/>
              <a:t>1</a:t>
            </a:fld>
            <a:endParaRPr lang="en-IE" dirty="0"/>
          </a:p>
        </p:txBody>
      </p:sp>
    </p:spTree>
    <p:extLst>
      <p:ext uri="{BB962C8B-B14F-4D97-AF65-F5344CB8AC3E}">
        <p14:creationId xmlns:p14="http://schemas.microsoft.com/office/powerpoint/2010/main" val="243724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if insurance appears to be a good option to pursue, what do members think?</a:t>
            </a:r>
          </a:p>
        </p:txBody>
      </p:sp>
      <p:sp>
        <p:nvSpPr>
          <p:cNvPr id="4" name="Slide Number Placeholder 3"/>
          <p:cNvSpPr>
            <a:spLocks noGrp="1"/>
          </p:cNvSpPr>
          <p:nvPr>
            <p:ph type="sldNum" sz="quarter" idx="5"/>
          </p:nvPr>
        </p:nvSpPr>
        <p:spPr/>
        <p:txBody>
          <a:bodyPr/>
          <a:lstStyle/>
          <a:p>
            <a:fld id="{3A6457E0-918D-4C2B-B6A4-50DC0228559B}" type="slidenum">
              <a:rPr lang="en-IE" smtClean="0"/>
              <a:t>10</a:t>
            </a:fld>
            <a:endParaRPr lang="en-IE" dirty="0"/>
          </a:p>
        </p:txBody>
      </p:sp>
    </p:spTree>
    <p:extLst>
      <p:ext uri="{BB962C8B-B14F-4D97-AF65-F5344CB8AC3E}">
        <p14:creationId xmlns:p14="http://schemas.microsoft.com/office/powerpoint/2010/main" val="293760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research, courtesy of iReach, shows a strong level of interest in considering the credit union as a credible provider. Interesting to note also that around one in five non members would consider us at the outset. </a:t>
            </a:r>
          </a:p>
        </p:txBody>
      </p:sp>
      <p:sp>
        <p:nvSpPr>
          <p:cNvPr id="4" name="Slide Number Placeholder 3"/>
          <p:cNvSpPr>
            <a:spLocks noGrp="1"/>
          </p:cNvSpPr>
          <p:nvPr>
            <p:ph type="sldNum" sz="quarter" idx="5"/>
          </p:nvPr>
        </p:nvSpPr>
        <p:spPr/>
        <p:txBody>
          <a:bodyPr/>
          <a:lstStyle/>
          <a:p>
            <a:fld id="{3A6457E0-918D-4C2B-B6A4-50DC0228559B}" type="slidenum">
              <a:rPr lang="en-IE" smtClean="0"/>
              <a:t>11</a:t>
            </a:fld>
            <a:endParaRPr lang="en-IE" dirty="0"/>
          </a:p>
        </p:txBody>
      </p:sp>
    </p:spTree>
    <p:extLst>
      <p:ext uri="{BB962C8B-B14F-4D97-AF65-F5344CB8AC3E}">
        <p14:creationId xmlns:p14="http://schemas.microsoft.com/office/powerpoint/2010/main" val="257094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travel insurance sub segment is an interesting case in point; trust,, value for money, things that are at the core of what we are, are principal drivers in the consumer’s decision making process. But important to note that online delivery , a new channel for us, is also key</a:t>
            </a:r>
          </a:p>
        </p:txBody>
      </p:sp>
      <p:sp>
        <p:nvSpPr>
          <p:cNvPr id="4" name="Slide Number Placeholder 3"/>
          <p:cNvSpPr>
            <a:spLocks noGrp="1"/>
          </p:cNvSpPr>
          <p:nvPr>
            <p:ph type="sldNum" sz="quarter" idx="5"/>
          </p:nvPr>
        </p:nvSpPr>
        <p:spPr/>
        <p:txBody>
          <a:bodyPr/>
          <a:lstStyle/>
          <a:p>
            <a:fld id="{3A6457E0-918D-4C2B-B6A4-50DC0228559B}" type="slidenum">
              <a:rPr lang="en-IE" smtClean="0"/>
              <a:t>12</a:t>
            </a:fld>
            <a:endParaRPr lang="en-IE" dirty="0"/>
          </a:p>
        </p:txBody>
      </p:sp>
    </p:spTree>
    <p:extLst>
      <p:ext uri="{BB962C8B-B14F-4D97-AF65-F5344CB8AC3E}">
        <p14:creationId xmlns:p14="http://schemas.microsoft.com/office/powerpoint/2010/main" val="677313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St Jarlaths are a reference point in intermediation in the credit union sector. Thanks to John Doyle for sharing the knowledge and experience that Jarlaths have gained to date. And again, strong responses coming through from members </a:t>
            </a:r>
          </a:p>
        </p:txBody>
      </p:sp>
      <p:sp>
        <p:nvSpPr>
          <p:cNvPr id="4" name="Slide Number Placeholder 3"/>
          <p:cNvSpPr>
            <a:spLocks noGrp="1"/>
          </p:cNvSpPr>
          <p:nvPr>
            <p:ph type="sldNum" sz="quarter" idx="10"/>
          </p:nvPr>
        </p:nvSpPr>
        <p:spPr/>
        <p:txBody>
          <a:bodyPr/>
          <a:lstStyle/>
          <a:p>
            <a:pPr marL="0" marR="0" lvl="0" indent="0" algn="r" defTabSz="521281" rtl="0" eaLnBrk="1" fontAlgn="auto" latinLnBrk="0" hangingPunct="1">
              <a:lnSpc>
                <a:spcPct val="100000"/>
              </a:lnSpc>
              <a:spcBef>
                <a:spcPts val="0"/>
              </a:spcBef>
              <a:spcAft>
                <a:spcPts val="0"/>
              </a:spcAft>
              <a:buClrTx/>
              <a:buSzTx/>
              <a:buFontTx/>
              <a:buNone/>
              <a:tabLst/>
              <a:defRPr/>
            </a:pPr>
            <a:fld id="{9D791468-B46A-4D46-BC66-FAADC01C65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28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521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2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Overall, plenty of good and positive feedback from members. Trust is a key factor and given our reputation on this front, a CU proposition would be well received. That said, we need to note the multi channel and online elements, </a:t>
            </a:r>
          </a:p>
        </p:txBody>
      </p:sp>
      <p:sp>
        <p:nvSpPr>
          <p:cNvPr id="4" name="Slide Number Placeholder 3"/>
          <p:cNvSpPr>
            <a:spLocks noGrp="1"/>
          </p:cNvSpPr>
          <p:nvPr>
            <p:ph type="sldNum" sz="quarter" idx="5"/>
          </p:nvPr>
        </p:nvSpPr>
        <p:spPr/>
        <p:txBody>
          <a:bodyPr/>
          <a:lstStyle/>
          <a:p>
            <a:fld id="{3A6457E0-918D-4C2B-B6A4-50DC0228559B}" type="slidenum">
              <a:rPr lang="en-IE" smtClean="0"/>
              <a:t>14</a:t>
            </a:fld>
            <a:endParaRPr lang="en-IE" dirty="0"/>
          </a:p>
        </p:txBody>
      </p:sp>
    </p:spTree>
    <p:extLst>
      <p:ext uri="{BB962C8B-B14F-4D97-AF65-F5344CB8AC3E}">
        <p14:creationId xmlns:p14="http://schemas.microsoft.com/office/powerpoint/2010/main" val="2223266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what are the options and important factors that needs to be considered.</a:t>
            </a:r>
          </a:p>
        </p:txBody>
      </p:sp>
      <p:sp>
        <p:nvSpPr>
          <p:cNvPr id="4" name="Slide Number Placeholder 3"/>
          <p:cNvSpPr>
            <a:spLocks noGrp="1"/>
          </p:cNvSpPr>
          <p:nvPr>
            <p:ph type="sldNum" sz="quarter" idx="5"/>
          </p:nvPr>
        </p:nvSpPr>
        <p:spPr/>
        <p:txBody>
          <a:bodyPr/>
          <a:lstStyle/>
          <a:p>
            <a:fld id="{3A6457E0-918D-4C2B-B6A4-50DC0228559B}" type="slidenum">
              <a:rPr lang="en-IE" smtClean="0"/>
              <a:t>15</a:t>
            </a:fld>
            <a:endParaRPr lang="en-IE" dirty="0"/>
          </a:p>
        </p:txBody>
      </p:sp>
    </p:spTree>
    <p:extLst>
      <p:ext uri="{BB962C8B-B14F-4D97-AF65-F5344CB8AC3E}">
        <p14:creationId xmlns:p14="http://schemas.microsoft.com/office/powerpoint/2010/main" val="123807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3 high level approaches – given recent trends in the market, the choice is down to introducer or referrer, or a multi agency intermediary structure. As you can see, these have different implications that are expanded on the next slide also.</a:t>
            </a:r>
          </a:p>
        </p:txBody>
      </p:sp>
      <p:sp>
        <p:nvSpPr>
          <p:cNvPr id="4" name="Slide Number Placeholder 3"/>
          <p:cNvSpPr>
            <a:spLocks noGrp="1"/>
          </p:cNvSpPr>
          <p:nvPr>
            <p:ph type="sldNum" sz="quarter" idx="5"/>
          </p:nvPr>
        </p:nvSpPr>
        <p:spPr/>
        <p:txBody>
          <a:bodyPr/>
          <a:lstStyle/>
          <a:p>
            <a:fld id="{3A6457E0-918D-4C2B-B6A4-50DC0228559B}" type="slidenum">
              <a:rPr lang="en-IE" smtClean="0"/>
              <a:t>16</a:t>
            </a:fld>
            <a:endParaRPr lang="en-IE" dirty="0"/>
          </a:p>
        </p:txBody>
      </p:sp>
    </p:spTree>
    <p:extLst>
      <p:ext uri="{BB962C8B-B14F-4D97-AF65-F5344CB8AC3E}">
        <p14:creationId xmlns:p14="http://schemas.microsoft.com/office/powerpoint/2010/main" val="3897281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Lato Light" panose="020F0502020204030203" pitchFamily="34" charset="0"/>
                <a:ea typeface="Lato Light" panose="020F0502020204030203" pitchFamily="34" charset="0"/>
                <a:cs typeface="Lato Light" panose="020F0502020204030203" pitchFamily="34" charset="0"/>
              </a:rPr>
              <a:t>REFERROR MODEL IS INITIALLY LESS RISKY..LOWER ENTRY COSTS initially BUT CONSEQUENTLY LOWER REVENUES THAN MULTI AGENCY ROUTE which has HIGH SET UP COSTS BUT FAR GREATER REVENUES potentially;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Lato Light" panose="020F0502020204030203" pitchFamily="34" charset="0"/>
                <a:ea typeface="Lato Light" panose="020F0502020204030203" pitchFamily="34" charset="0"/>
                <a:cs typeface="Lato Light" panose="020F0502020204030203" pitchFamily="34" charset="0"/>
              </a:rPr>
              <a:t>Next we will look at some of the options in terms of who to partner with; who can provide these services to a credit union wishing to embark on one route or the other.</a:t>
            </a:r>
          </a:p>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17</a:t>
            </a:fld>
            <a:endParaRPr lang="en-IE" dirty="0"/>
          </a:p>
        </p:txBody>
      </p:sp>
    </p:spTree>
    <p:extLst>
      <p:ext uri="{BB962C8B-B14F-4D97-AF65-F5344CB8AC3E}">
        <p14:creationId xmlns:p14="http://schemas.microsoft.com/office/powerpoint/2010/main" val="273003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18</a:t>
            </a:fld>
            <a:endParaRPr lang="en-IE" dirty="0"/>
          </a:p>
        </p:txBody>
      </p:sp>
    </p:spTree>
    <p:extLst>
      <p:ext uri="{BB962C8B-B14F-4D97-AF65-F5344CB8AC3E}">
        <p14:creationId xmlns:p14="http://schemas.microsoft.com/office/powerpoint/2010/main" val="767296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will briefly refer to 3 operators who either have an existing proposition available to a credit union today or indeed are about to launch</a:t>
            </a:r>
          </a:p>
        </p:txBody>
      </p:sp>
      <p:sp>
        <p:nvSpPr>
          <p:cNvPr id="4" name="Slide Number Placeholder 3"/>
          <p:cNvSpPr>
            <a:spLocks noGrp="1"/>
          </p:cNvSpPr>
          <p:nvPr>
            <p:ph type="sldNum" sz="quarter" idx="5"/>
          </p:nvPr>
        </p:nvSpPr>
        <p:spPr/>
        <p:txBody>
          <a:bodyPr/>
          <a:lstStyle/>
          <a:p>
            <a:fld id="{3A6457E0-918D-4C2B-B6A4-50DC0228559B}" type="slidenum">
              <a:rPr lang="en-IE" smtClean="0"/>
              <a:t>19</a:t>
            </a:fld>
            <a:endParaRPr lang="en-IE" dirty="0"/>
          </a:p>
        </p:txBody>
      </p:sp>
    </p:spTree>
    <p:extLst>
      <p:ext uri="{BB962C8B-B14F-4D97-AF65-F5344CB8AC3E}">
        <p14:creationId xmlns:p14="http://schemas.microsoft.com/office/powerpoint/2010/main" val="136898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structured assessment approach was taken under 6 headings and we will expand on each of these as we go through the paper, outlining key findings and recommendations.</a:t>
            </a:r>
          </a:p>
        </p:txBody>
      </p:sp>
      <p:sp>
        <p:nvSpPr>
          <p:cNvPr id="4" name="Slide Number Placeholder 3"/>
          <p:cNvSpPr>
            <a:spLocks noGrp="1"/>
          </p:cNvSpPr>
          <p:nvPr>
            <p:ph type="sldNum" sz="quarter" idx="5"/>
          </p:nvPr>
        </p:nvSpPr>
        <p:spPr/>
        <p:txBody>
          <a:bodyPr/>
          <a:lstStyle/>
          <a:p>
            <a:fld id="{3A6457E0-918D-4C2B-B6A4-50DC0228559B}" type="slidenum">
              <a:rPr lang="en-IE" smtClean="0"/>
              <a:t>2</a:t>
            </a:fld>
            <a:endParaRPr lang="en-IE" dirty="0"/>
          </a:p>
        </p:txBody>
      </p:sp>
    </p:spTree>
    <p:extLst>
      <p:ext uri="{BB962C8B-B14F-4D97-AF65-F5344CB8AC3E}">
        <p14:creationId xmlns:p14="http://schemas.microsoft.com/office/powerpoint/2010/main" val="3920393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Metamo, a joint investment from a number of credit unions and Fexco are providing a Tied Agency type model to their partner/shareholder credit unions – an end to end proposition. Further detail are available from Metamo should you be interested in looking at this approach as an option for your credit union;.</a:t>
            </a:r>
          </a:p>
        </p:txBody>
      </p:sp>
      <p:sp>
        <p:nvSpPr>
          <p:cNvPr id="4" name="Slide Number Placeholder 3"/>
          <p:cNvSpPr>
            <a:spLocks noGrp="1"/>
          </p:cNvSpPr>
          <p:nvPr>
            <p:ph type="sldNum" sz="quarter" idx="5"/>
          </p:nvPr>
        </p:nvSpPr>
        <p:spPr/>
        <p:txBody>
          <a:bodyPr/>
          <a:lstStyle/>
          <a:p>
            <a:fld id="{3A6457E0-918D-4C2B-B6A4-50DC0228559B}" type="slidenum">
              <a:rPr lang="en-IE" smtClean="0"/>
              <a:t>20</a:t>
            </a:fld>
            <a:endParaRPr lang="en-IE" dirty="0"/>
          </a:p>
        </p:txBody>
      </p:sp>
    </p:spTree>
    <p:extLst>
      <p:ext uri="{BB962C8B-B14F-4D97-AF65-F5344CB8AC3E}">
        <p14:creationId xmlns:p14="http://schemas.microsoft.com/office/powerpoint/2010/main" val="343693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Peopl; a new brand and proposition from CUNA Mutual</a:t>
            </a:r>
          </a:p>
        </p:txBody>
      </p:sp>
      <p:sp>
        <p:nvSpPr>
          <p:cNvPr id="4" name="Slide Number Placeholder 3"/>
          <p:cNvSpPr>
            <a:spLocks noGrp="1"/>
          </p:cNvSpPr>
          <p:nvPr>
            <p:ph type="sldNum" sz="quarter" idx="5"/>
          </p:nvPr>
        </p:nvSpPr>
        <p:spPr/>
        <p:txBody>
          <a:bodyPr/>
          <a:lstStyle/>
          <a:p>
            <a:fld id="{3A6457E0-918D-4C2B-B6A4-50DC0228559B}" type="slidenum">
              <a:rPr lang="en-IE" smtClean="0"/>
              <a:t>21</a:t>
            </a:fld>
            <a:endParaRPr lang="en-IE" dirty="0"/>
          </a:p>
        </p:txBody>
      </p:sp>
    </p:spTree>
    <p:extLst>
      <p:ext uri="{BB962C8B-B14F-4D97-AF65-F5344CB8AC3E}">
        <p14:creationId xmlns:p14="http://schemas.microsoft.com/office/powerpoint/2010/main" val="316437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22</a:t>
            </a:fld>
            <a:endParaRPr lang="en-IE" dirty="0"/>
          </a:p>
        </p:txBody>
      </p:sp>
    </p:spTree>
    <p:extLst>
      <p:ext uri="{BB962C8B-B14F-4D97-AF65-F5344CB8AC3E}">
        <p14:creationId xmlns:p14="http://schemas.microsoft.com/office/powerpoint/2010/main" val="2279141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full referrer or introducer model where a credit union passes on a referral only.</a:t>
            </a:r>
          </a:p>
        </p:txBody>
      </p:sp>
      <p:sp>
        <p:nvSpPr>
          <p:cNvPr id="4" name="Slide Number Placeholder 3"/>
          <p:cNvSpPr>
            <a:spLocks noGrp="1"/>
          </p:cNvSpPr>
          <p:nvPr>
            <p:ph type="sldNum" sz="quarter" idx="5"/>
          </p:nvPr>
        </p:nvSpPr>
        <p:spPr/>
        <p:txBody>
          <a:bodyPr/>
          <a:lstStyle/>
          <a:p>
            <a:fld id="{3A6457E0-918D-4C2B-B6A4-50DC0228559B}" type="slidenum">
              <a:rPr lang="en-IE" smtClean="0"/>
              <a:t>23</a:t>
            </a:fld>
            <a:endParaRPr lang="en-IE" dirty="0"/>
          </a:p>
        </p:txBody>
      </p:sp>
    </p:spTree>
    <p:extLst>
      <p:ext uri="{BB962C8B-B14F-4D97-AF65-F5344CB8AC3E}">
        <p14:creationId xmlns:p14="http://schemas.microsoft.com/office/powerpoint/2010/main" val="339245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24</a:t>
            </a:fld>
            <a:endParaRPr lang="en-IE" dirty="0"/>
          </a:p>
        </p:txBody>
      </p:sp>
    </p:spTree>
    <p:extLst>
      <p:ext uri="{BB962C8B-B14F-4D97-AF65-F5344CB8AC3E}">
        <p14:creationId xmlns:p14="http://schemas.microsoft.com/office/powerpoint/2010/main" val="375734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what is the best approach to setting out on the intermediary route? What are the things that need to be considered and assessed? Here are some suggestions.</a:t>
            </a:r>
          </a:p>
        </p:txBody>
      </p:sp>
      <p:sp>
        <p:nvSpPr>
          <p:cNvPr id="4" name="Slide Number Placeholder 3"/>
          <p:cNvSpPr>
            <a:spLocks noGrp="1"/>
          </p:cNvSpPr>
          <p:nvPr>
            <p:ph type="sldNum" sz="quarter" idx="5"/>
          </p:nvPr>
        </p:nvSpPr>
        <p:spPr/>
        <p:txBody>
          <a:bodyPr/>
          <a:lstStyle/>
          <a:p>
            <a:fld id="{3A6457E0-918D-4C2B-B6A4-50DC0228559B}" type="slidenum">
              <a:rPr lang="en-IE" smtClean="0"/>
              <a:t>25</a:t>
            </a:fld>
            <a:endParaRPr lang="en-IE" dirty="0"/>
          </a:p>
        </p:txBody>
      </p:sp>
    </p:spTree>
    <p:extLst>
      <p:ext uri="{BB962C8B-B14F-4D97-AF65-F5344CB8AC3E}">
        <p14:creationId xmlns:p14="http://schemas.microsoft.com/office/powerpoint/2010/main" val="3918177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Firstly, a roadmap is useful in setting out the journey and the steps that need to be taken. This is a suggested approach and there are many elements underlying each of the headings.</a:t>
            </a:r>
          </a:p>
        </p:txBody>
      </p:sp>
      <p:sp>
        <p:nvSpPr>
          <p:cNvPr id="4" name="Slide Number Placeholder 3"/>
          <p:cNvSpPr>
            <a:spLocks noGrp="1"/>
          </p:cNvSpPr>
          <p:nvPr>
            <p:ph type="sldNum" sz="quarter" idx="5"/>
          </p:nvPr>
        </p:nvSpPr>
        <p:spPr/>
        <p:txBody>
          <a:bodyPr/>
          <a:lstStyle/>
          <a:p>
            <a:fld id="{3A6457E0-918D-4C2B-B6A4-50DC0228559B}" type="slidenum">
              <a:rPr lang="en-IE" smtClean="0"/>
              <a:t>26</a:t>
            </a:fld>
            <a:endParaRPr lang="en-IE" dirty="0"/>
          </a:p>
        </p:txBody>
      </p:sp>
    </p:spTree>
    <p:extLst>
      <p:ext uri="{BB962C8B-B14F-4D97-AF65-F5344CB8AC3E}">
        <p14:creationId xmlns:p14="http://schemas.microsoft.com/office/powerpoint/2010/main" val="2295979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is critical to consider and assess the regulatory landscape and the requirements that need to be fulfilled..  </a:t>
            </a:r>
          </a:p>
        </p:txBody>
      </p:sp>
      <p:sp>
        <p:nvSpPr>
          <p:cNvPr id="4" name="Slide Number Placeholder 3"/>
          <p:cNvSpPr>
            <a:spLocks noGrp="1"/>
          </p:cNvSpPr>
          <p:nvPr>
            <p:ph type="sldNum" sz="quarter" idx="5"/>
          </p:nvPr>
        </p:nvSpPr>
        <p:spPr/>
        <p:txBody>
          <a:bodyPr/>
          <a:lstStyle/>
          <a:p>
            <a:fld id="{3A6457E0-918D-4C2B-B6A4-50DC0228559B}" type="slidenum">
              <a:rPr lang="en-IE" smtClean="0"/>
              <a:t>27</a:t>
            </a:fld>
            <a:endParaRPr lang="en-IE" dirty="0"/>
          </a:p>
        </p:txBody>
      </p:sp>
    </p:spTree>
    <p:extLst>
      <p:ext uri="{BB962C8B-B14F-4D97-AF65-F5344CB8AC3E}">
        <p14:creationId xmlns:p14="http://schemas.microsoft.com/office/powerpoint/2010/main" val="418545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live and die by the overall member experience we deliver. It is critical to ensure that this is rigorously assessed and considered. Who owns the customer/member in a given structure; who makes the primary contact; is there a full line of sight for the credit union: what channels are to be provided and how are these managed: who is providing services….where are the based? </a:t>
            </a:r>
          </a:p>
          <a:p>
            <a:r>
              <a:rPr lang="en-IE" dirty="0"/>
              <a:t>What happens when there is a problem? </a:t>
            </a:r>
          </a:p>
          <a:p>
            <a:r>
              <a:rPr lang="en-IE" dirty="0"/>
              <a:t>Who controls pricing?.............can this have an impact on your reputation? </a:t>
            </a:r>
          </a:p>
          <a:p>
            <a:r>
              <a:rPr lang="en-IE" dirty="0"/>
              <a:t>There are numerous questions to be raised in regard what your member will experience as a potential customer of another entity, having been introduced by you</a:t>
            </a:r>
          </a:p>
          <a:p>
            <a:r>
              <a:rPr lang="en-IE" dirty="0"/>
              <a:t>And the right partner or supplier is the key to this</a:t>
            </a:r>
          </a:p>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28</a:t>
            </a:fld>
            <a:endParaRPr lang="en-IE" dirty="0"/>
          </a:p>
        </p:txBody>
      </p:sp>
    </p:spTree>
    <p:extLst>
      <p:ext uri="{BB962C8B-B14F-4D97-AF65-F5344CB8AC3E}">
        <p14:creationId xmlns:p14="http://schemas.microsoft.com/office/powerpoint/2010/main" val="2258101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Due diligence is critical and some, but not all, queries are listed here – track record is key;  what have others experienced with this company , what are the SLAs, are they known for responsiveness; what is the support model; what is the management model and who will face off to and take ownership of the relationship with your credit union?</a:t>
            </a:r>
          </a:p>
          <a:p>
            <a:r>
              <a:rPr lang="en-IE" dirty="0"/>
              <a:t>These are critical questions and a core component of the business case that you should undertake</a:t>
            </a:r>
          </a:p>
        </p:txBody>
      </p:sp>
      <p:sp>
        <p:nvSpPr>
          <p:cNvPr id="4" name="Slide Number Placeholder 3"/>
          <p:cNvSpPr>
            <a:spLocks noGrp="1"/>
          </p:cNvSpPr>
          <p:nvPr>
            <p:ph type="sldNum" sz="quarter" idx="5"/>
          </p:nvPr>
        </p:nvSpPr>
        <p:spPr/>
        <p:txBody>
          <a:bodyPr/>
          <a:lstStyle/>
          <a:p>
            <a:fld id="{3A6457E0-918D-4C2B-B6A4-50DC0228559B}" type="slidenum">
              <a:rPr lang="en-IE" smtClean="0"/>
              <a:t>29</a:t>
            </a:fld>
            <a:endParaRPr lang="en-IE" dirty="0"/>
          </a:p>
        </p:txBody>
      </p:sp>
    </p:spTree>
    <p:extLst>
      <p:ext uri="{BB962C8B-B14F-4D97-AF65-F5344CB8AC3E}">
        <p14:creationId xmlns:p14="http://schemas.microsoft.com/office/powerpoint/2010/main" val="339361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is interesting to note that Credit Union in other jurisdictions generate significant income from sources other than loan interest and investments. This income is derived from the sale of intermediated products and the application pf a range of transaction and other service fees and charges such as payment fees. </a:t>
            </a:r>
          </a:p>
          <a:p>
            <a:endParaRPr lang="en-IE" dirty="0"/>
          </a:p>
          <a:p>
            <a:r>
              <a:rPr lang="en-IE" dirty="0"/>
              <a:t>It is clear from research that to provide intermediated products, you need a professional needs based sales model. This includes IT and digital enablement but most importantly, staff skills, knowledge and experience is key to such a model…………and we have a capability gap on that front. </a:t>
            </a:r>
          </a:p>
          <a:p>
            <a:endParaRPr lang="en-IE" dirty="0"/>
          </a:p>
          <a:p>
            <a:r>
              <a:rPr lang="en-IE" dirty="0"/>
              <a:t>It is interesting to note that the market for insurances and pensions is growing and trust is a key factor when consumers buy such products. Given our reputation in local marketplaces all over Ireland, it is reasonable to assume we would have the trust of our members should we enter into these sectors. </a:t>
            </a:r>
          </a:p>
          <a:p>
            <a:endParaRPr lang="en-IE" dirty="0"/>
          </a:p>
          <a:p>
            <a:r>
              <a:rPr lang="en-IE" dirty="0"/>
              <a:t>Our members have financial needs and there is a good opportunity for us to develop a proposition that fulfils those needs and help us to provide an even better service.</a:t>
            </a:r>
          </a:p>
        </p:txBody>
      </p:sp>
      <p:sp>
        <p:nvSpPr>
          <p:cNvPr id="4" name="Slide Number Placeholder 3"/>
          <p:cNvSpPr>
            <a:spLocks noGrp="1"/>
          </p:cNvSpPr>
          <p:nvPr>
            <p:ph type="sldNum" sz="quarter" idx="5"/>
          </p:nvPr>
        </p:nvSpPr>
        <p:spPr/>
        <p:txBody>
          <a:bodyPr/>
          <a:lstStyle/>
          <a:p>
            <a:fld id="{3A6457E0-918D-4C2B-B6A4-50DC0228559B}" type="slidenum">
              <a:rPr lang="en-IE" smtClean="0"/>
              <a:t>3</a:t>
            </a:fld>
            <a:endParaRPr lang="en-IE" dirty="0"/>
          </a:p>
        </p:txBody>
      </p:sp>
    </p:spTree>
    <p:extLst>
      <p:ext uri="{BB962C8B-B14F-4D97-AF65-F5344CB8AC3E}">
        <p14:creationId xmlns:p14="http://schemas.microsoft.com/office/powerpoint/2010/main" val="1914796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Business Case, Project Plan and management; getting regulatory approval if required; these are all specific deliverables but this is all about change:</a:t>
            </a:r>
          </a:p>
          <a:p>
            <a:pPr marL="171450" indent="-171450">
              <a:buFontTx/>
              <a:buChar char="-"/>
            </a:pPr>
            <a:r>
              <a:rPr lang="en-IE" dirty="0"/>
              <a:t>key to change in any organisation at any time is whether or not it is supported by the people involved; </a:t>
            </a:r>
          </a:p>
          <a:p>
            <a:pPr marL="171450" indent="-171450">
              <a:buFontTx/>
              <a:buChar char="-"/>
            </a:pPr>
            <a:r>
              <a:rPr lang="en-IE" dirty="0"/>
              <a:t>how to ensure the we have the right people with the right skills? Can we train our own or do we need to hire? If we hire, how can we ensure that we integrate the new operation into our business; </a:t>
            </a:r>
          </a:p>
          <a:p>
            <a:pPr marL="171450" indent="-171450">
              <a:buFontTx/>
              <a:buChar char="-"/>
            </a:pPr>
            <a:r>
              <a:rPr lang="en-IE" dirty="0"/>
              <a:t>Change is hard at the best of times and requires skill, commitment and most of all ; resilience to stick with it </a:t>
            </a:r>
          </a:p>
          <a:p>
            <a:pPr marL="171450" indent="-171450">
              <a:buFontTx/>
              <a:buChar char="-"/>
            </a:pPr>
            <a:r>
              <a:rPr lang="en-IE" dirty="0"/>
              <a:t>Sometimes we get caught up in the technical and structural plans and issues……and forget the people. This is certainly a watch.</a:t>
            </a:r>
          </a:p>
          <a:p>
            <a:pPr marL="171450" indent="-171450">
              <a:buFontTx/>
              <a:buChar char="-"/>
            </a:pPr>
            <a:r>
              <a:rPr lang="en-IE" dirty="0"/>
              <a:t>We hope the output of the workstream has been useful in provoking some thoughts on whether this is the right route for you and your credit union at this time.</a:t>
            </a:r>
          </a:p>
          <a:p>
            <a:pPr marL="0" indent="0">
              <a:buFontTx/>
              <a:buNone/>
            </a:pPr>
            <a:r>
              <a:rPr lang="en-IE" dirty="0"/>
              <a:t>If properly approached, the potential is there to deliver incremental value for our members; on a personal level offering them fair value, trusted insurance products and as members, seeing their credit unions thrive. </a:t>
            </a:r>
          </a:p>
        </p:txBody>
      </p:sp>
      <p:sp>
        <p:nvSpPr>
          <p:cNvPr id="4" name="Slide Number Placeholder 3"/>
          <p:cNvSpPr>
            <a:spLocks noGrp="1"/>
          </p:cNvSpPr>
          <p:nvPr>
            <p:ph type="sldNum" sz="quarter" idx="5"/>
          </p:nvPr>
        </p:nvSpPr>
        <p:spPr/>
        <p:txBody>
          <a:bodyPr/>
          <a:lstStyle/>
          <a:p>
            <a:fld id="{3A6457E0-918D-4C2B-B6A4-50DC0228559B}" type="slidenum">
              <a:rPr lang="en-IE" smtClean="0"/>
              <a:t>30</a:t>
            </a:fld>
            <a:endParaRPr lang="en-IE" dirty="0"/>
          </a:p>
        </p:txBody>
      </p:sp>
    </p:spTree>
    <p:extLst>
      <p:ext uri="{BB962C8B-B14F-4D97-AF65-F5344CB8AC3E}">
        <p14:creationId xmlns:p14="http://schemas.microsoft.com/office/powerpoint/2010/main" val="2937441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A6457E0-918D-4C2B-B6A4-50DC0228559B}" type="slidenum">
              <a:rPr lang="en-IE" smtClean="0"/>
              <a:t>31</a:t>
            </a:fld>
            <a:endParaRPr lang="en-IE" dirty="0"/>
          </a:p>
        </p:txBody>
      </p:sp>
    </p:spTree>
    <p:extLst>
      <p:ext uri="{BB962C8B-B14F-4D97-AF65-F5344CB8AC3E}">
        <p14:creationId xmlns:p14="http://schemas.microsoft.com/office/powerpoint/2010/main" val="388657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Trust is key – we have the reputation and the brand; the challenge is how do we leverage this to support our members and communities and at that same time evolve our business model to ensure sustainability.</a:t>
            </a:r>
          </a:p>
        </p:txBody>
      </p:sp>
      <p:sp>
        <p:nvSpPr>
          <p:cNvPr id="4" name="Slide Number Placeholder 3"/>
          <p:cNvSpPr>
            <a:spLocks noGrp="1"/>
          </p:cNvSpPr>
          <p:nvPr>
            <p:ph type="sldNum" sz="quarter" idx="5"/>
          </p:nvPr>
        </p:nvSpPr>
        <p:spPr/>
        <p:txBody>
          <a:bodyPr/>
          <a:lstStyle/>
          <a:p>
            <a:fld id="{3A6457E0-918D-4C2B-B6A4-50DC0228559B}" type="slidenum">
              <a:rPr lang="en-IE" smtClean="0"/>
              <a:t>4</a:t>
            </a:fld>
            <a:endParaRPr lang="en-IE" dirty="0"/>
          </a:p>
        </p:txBody>
      </p:sp>
    </p:spTree>
    <p:extLst>
      <p:ext uri="{BB962C8B-B14F-4D97-AF65-F5344CB8AC3E}">
        <p14:creationId xmlns:p14="http://schemas.microsoft.com/office/powerpoint/2010/main" val="74895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are the opportunities that can enable us to grow in a successful and sustainable manner? </a:t>
            </a:r>
          </a:p>
        </p:txBody>
      </p:sp>
      <p:sp>
        <p:nvSpPr>
          <p:cNvPr id="4" name="Slide Number Placeholder 3"/>
          <p:cNvSpPr>
            <a:spLocks noGrp="1"/>
          </p:cNvSpPr>
          <p:nvPr>
            <p:ph type="sldNum" sz="quarter" idx="5"/>
          </p:nvPr>
        </p:nvSpPr>
        <p:spPr/>
        <p:txBody>
          <a:bodyPr/>
          <a:lstStyle/>
          <a:p>
            <a:fld id="{3A6457E0-918D-4C2B-B6A4-50DC0228559B}" type="slidenum">
              <a:rPr lang="en-IE" smtClean="0"/>
              <a:t>5</a:t>
            </a:fld>
            <a:endParaRPr lang="en-IE" dirty="0"/>
          </a:p>
        </p:txBody>
      </p:sp>
    </p:spTree>
    <p:extLst>
      <p:ext uri="{BB962C8B-B14F-4D97-AF65-F5344CB8AC3E}">
        <p14:creationId xmlns:p14="http://schemas.microsoft.com/office/powerpoint/2010/main" val="3683907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Earlier, it was stated that credit unions in other jurisdictions generate significant income from ancillary activities. And some of these are listed here;</a:t>
            </a:r>
          </a:p>
          <a:p>
            <a:endParaRPr lang="en-IE" dirty="0"/>
          </a:p>
          <a:p>
            <a:r>
              <a:rPr lang="en-IE" dirty="0"/>
              <a:t>Historically, we have not levied charges on our members and have chosen not to do so even when regulation approved us to do so. This is very much a cultural choice, but as the Credit Union business model comes under increased pressure, this surely will need to be reviewed; maybe not changed but practically and logically reviewed. </a:t>
            </a:r>
          </a:p>
          <a:p>
            <a:endParaRPr lang="en-IE" dirty="0"/>
          </a:p>
          <a:p>
            <a:r>
              <a:rPr lang="en-IE" dirty="0"/>
              <a:t>What is the value of a credit union membership? It is not all about price – for example, research is clear that price is not in the Top 3 factors when consumers want a personal loan – convenience and service score a lot higher than price.</a:t>
            </a:r>
          </a:p>
          <a:p>
            <a:r>
              <a:rPr lang="en-IE" dirty="0"/>
              <a:t>So in reviewing any business model, it makes sense to look at what the available options are, review these and make informed choices.    </a:t>
            </a:r>
          </a:p>
        </p:txBody>
      </p:sp>
      <p:sp>
        <p:nvSpPr>
          <p:cNvPr id="4" name="Slide Number Placeholder 3"/>
          <p:cNvSpPr>
            <a:spLocks noGrp="1"/>
          </p:cNvSpPr>
          <p:nvPr>
            <p:ph type="sldNum" sz="quarter" idx="5"/>
          </p:nvPr>
        </p:nvSpPr>
        <p:spPr/>
        <p:txBody>
          <a:bodyPr/>
          <a:lstStyle/>
          <a:p>
            <a:fld id="{3A6457E0-918D-4C2B-B6A4-50DC0228559B}" type="slidenum">
              <a:rPr lang="en-IE" smtClean="0"/>
              <a:t>6</a:t>
            </a:fld>
            <a:endParaRPr lang="en-IE" dirty="0"/>
          </a:p>
        </p:txBody>
      </p:sp>
    </p:spTree>
    <p:extLst>
      <p:ext uri="{BB962C8B-B14F-4D97-AF65-F5344CB8AC3E}">
        <p14:creationId xmlns:p14="http://schemas.microsoft.com/office/powerpoint/2010/main" val="162035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universally accepted that developing related products in your existing customer base or market, is much less costly and risky than developing new markets. New markets with new products is a tough ask - very costly to break into. </a:t>
            </a:r>
          </a:p>
          <a:p>
            <a:endParaRPr lang="en-US" dirty="0"/>
          </a:p>
          <a:p>
            <a:r>
              <a:rPr lang="en-US" dirty="0"/>
              <a:t>Developing a proposition for member around financial products they already have a need for and buy elsewhere, is a less costly and less risky way to grow our business. In addition, such a move can expand the Credit Unions appeal to a greater audience. Therefore, from strategic perspective, this looks like a reasonable approach. </a:t>
            </a:r>
          </a:p>
        </p:txBody>
      </p:sp>
    </p:spTree>
    <p:extLst>
      <p:ext uri="{BB962C8B-B14F-4D97-AF65-F5344CB8AC3E}">
        <p14:creationId xmlns:p14="http://schemas.microsoft.com/office/powerpoint/2010/main" val="110760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is useful to look at the opportunity through the lens of a SWOT analysis, getting a one page high level view is useful as a starter; and again, the strong messages coming through are our unparalleled reputation, the opportunities that exist in the market but also our very apparent challenges around our structure and the enablement we may lack.</a:t>
            </a:r>
          </a:p>
        </p:txBody>
      </p:sp>
      <p:sp>
        <p:nvSpPr>
          <p:cNvPr id="4" name="Slide Number Placeholder 3"/>
          <p:cNvSpPr>
            <a:spLocks noGrp="1"/>
          </p:cNvSpPr>
          <p:nvPr>
            <p:ph type="sldNum" sz="quarter" idx="5"/>
          </p:nvPr>
        </p:nvSpPr>
        <p:spPr/>
        <p:txBody>
          <a:bodyPr/>
          <a:lstStyle/>
          <a:p>
            <a:fld id="{3A6457E0-918D-4C2B-B6A4-50DC0228559B}" type="slidenum">
              <a:rPr lang="en-IE" smtClean="0"/>
              <a:t>8</a:t>
            </a:fld>
            <a:endParaRPr lang="en-IE" dirty="0"/>
          </a:p>
        </p:txBody>
      </p:sp>
    </p:spTree>
    <p:extLst>
      <p:ext uri="{BB962C8B-B14F-4D97-AF65-F5344CB8AC3E}">
        <p14:creationId xmlns:p14="http://schemas.microsoft.com/office/powerpoint/2010/main" val="56001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Pulling it all together at a strategic level, we have enormous strengths that can be leveraged if we get involved in the right activities, with the right support and right model. Insurance would appear to be an activity that provides such an opportunity but reviewing our approach to fees &amp; charges makes sense at a point in time where our business model is coming under continued pressure. </a:t>
            </a:r>
          </a:p>
        </p:txBody>
      </p:sp>
      <p:sp>
        <p:nvSpPr>
          <p:cNvPr id="4" name="Slide Number Placeholder 3"/>
          <p:cNvSpPr>
            <a:spLocks noGrp="1"/>
          </p:cNvSpPr>
          <p:nvPr>
            <p:ph type="sldNum" sz="quarter" idx="5"/>
          </p:nvPr>
        </p:nvSpPr>
        <p:spPr/>
        <p:txBody>
          <a:bodyPr/>
          <a:lstStyle/>
          <a:p>
            <a:fld id="{3A6457E0-918D-4C2B-B6A4-50DC0228559B}" type="slidenum">
              <a:rPr lang="en-IE" smtClean="0"/>
              <a:t>9</a:t>
            </a:fld>
            <a:endParaRPr lang="en-IE" dirty="0"/>
          </a:p>
        </p:txBody>
      </p:sp>
    </p:spTree>
    <p:extLst>
      <p:ext uri="{BB962C8B-B14F-4D97-AF65-F5344CB8AC3E}">
        <p14:creationId xmlns:p14="http://schemas.microsoft.com/office/powerpoint/2010/main" val="136984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C310-DFC6-4950-9DFC-BDAF147730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CF2B0CB-B7EB-44E1-AEAD-F2CF17159C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B4F4225-7C08-4CC0-BA44-1D464BD1B9E6}"/>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AE58A2D3-A7D3-4C68-BF58-3C7711B50C8B}"/>
              </a:ext>
            </a:extLst>
          </p:cNvPr>
          <p:cNvSpPr>
            <a:spLocks noGrp="1"/>
          </p:cNvSpPr>
          <p:nvPr>
            <p:ph type="ftr" sz="quarter" idx="11"/>
          </p:nvPr>
        </p:nvSpPr>
        <p:spPr/>
        <p:txBody>
          <a:body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48D156D8-C634-45C1-98CB-2724F2ED66E2}"/>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9978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ADCF-59D7-4249-A5A7-A65DAAC3180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3190A12-3886-4D2C-B26B-21B4020B9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48B6FA-6C2A-48F1-BADE-EE9266198CE0}"/>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72328269-89CB-4E23-96E0-65BFD0FEFAC0}"/>
              </a:ext>
            </a:extLst>
          </p:cNvPr>
          <p:cNvSpPr>
            <a:spLocks noGrp="1"/>
          </p:cNvSpPr>
          <p:nvPr>
            <p:ph type="ftr" sz="quarter" idx="11"/>
          </p:nvPr>
        </p:nvSpPr>
        <p:spPr/>
        <p:txBody>
          <a:body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1F97EC85-C847-432E-A7BE-4CEB8486B258}"/>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163896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030D7-1E4D-45BE-97A1-4ED04AEDDA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603B1F2-DA31-4E3B-80C7-40B2CAE40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AA646E1-A4AE-48FA-BBF1-A03D792A46C2}"/>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EFAE2EB3-7B76-4DE4-AF13-71C6C0C2EFE7}"/>
              </a:ext>
            </a:extLst>
          </p:cNvPr>
          <p:cNvSpPr>
            <a:spLocks noGrp="1"/>
          </p:cNvSpPr>
          <p:nvPr>
            <p:ph type="ftr" sz="quarter" idx="11"/>
          </p:nvPr>
        </p:nvSpPr>
        <p:spPr/>
        <p:txBody>
          <a:body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662C43D6-AC2B-42D0-AE8B-2ABB59B4B21A}"/>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146182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95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1" y="432000"/>
            <a:ext cx="11111046" cy="1080000"/>
          </a:xfrm>
        </p:spPr>
        <p:txBody>
          <a:bodyPr/>
          <a:lstStyle/>
          <a:p>
            <a:r>
              <a:rPr lang="en-US" dirty="0"/>
              <a:t>Click to edit Master title style</a:t>
            </a:r>
          </a:p>
        </p:txBody>
      </p:sp>
      <p:sp>
        <p:nvSpPr>
          <p:cNvPr id="13" name="Subtitle"/>
          <p:cNvSpPr>
            <a:spLocks noGrp="1"/>
          </p:cNvSpPr>
          <p:nvPr>
            <p:ph type="body" sz="quarter" idx="13" hasCustomPrompt="1"/>
          </p:nvPr>
        </p:nvSpPr>
        <p:spPr>
          <a:xfrm>
            <a:off x="540071" y="972000"/>
            <a:ext cx="11111046"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93798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0"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7" name="Bar"/>
          <p:cNvSpPr/>
          <p:nvPr userDrawn="1"/>
        </p:nvSpPr>
        <p:spPr bwMode="ltGray">
          <a:xfrm>
            <a:off x="0"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2" name="Title"/>
          <p:cNvSpPr>
            <a:spLocks noGrp="1"/>
          </p:cNvSpPr>
          <p:nvPr>
            <p:ph type="ctrTitle"/>
          </p:nvPr>
        </p:nvSpPr>
        <p:spPr bwMode="gray">
          <a:xfrm>
            <a:off x="1055344" y="0"/>
            <a:ext cx="10081312" cy="3744000"/>
          </a:xfrm>
        </p:spPr>
        <p:txBody>
          <a:bodyPr anchor="b"/>
          <a:lstStyle>
            <a:lvl1pPr>
              <a:lnSpc>
                <a:spcPct val="80000"/>
              </a:lnSpc>
              <a:spcBef>
                <a:spcPts val="0"/>
              </a:spcBef>
              <a:spcAft>
                <a:spcPts val="999"/>
              </a:spcAft>
              <a:defRPr sz="8792">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344" y="3744000"/>
            <a:ext cx="10081312" cy="2070000"/>
          </a:xfrm>
        </p:spPr>
        <p:txBody>
          <a:bodyPr/>
          <a:lstStyle>
            <a:lvl1pPr marL="0" indent="0" algn="l">
              <a:buNone/>
              <a:defRPr sz="4396">
                <a:solidFill>
                  <a:srgbClr val="B2B2B2"/>
                </a:solidFill>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42761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CENTER">
    <p:spTree>
      <p:nvGrpSpPr>
        <p:cNvPr id="1" name=""/>
        <p:cNvGrpSpPr/>
        <p:nvPr/>
      </p:nvGrpSpPr>
      <p:grpSpPr>
        <a:xfrm>
          <a:off x="0" y="0"/>
          <a:ext cx="0" cy="0"/>
          <a:chOff x="0" y="0"/>
          <a:chExt cx="0" cy="0"/>
        </a:xfrm>
      </p:grpSpPr>
      <p:sp>
        <p:nvSpPr>
          <p:cNvPr id="8" name="Backgrund"/>
          <p:cNvSpPr/>
          <p:nvPr userDrawn="1"/>
        </p:nvSpPr>
        <p:spPr bwMode="gray">
          <a:xfrm>
            <a:off x="0"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7" name="Bar"/>
          <p:cNvSpPr/>
          <p:nvPr userDrawn="1"/>
        </p:nvSpPr>
        <p:spPr bwMode="ltGray">
          <a:xfrm>
            <a:off x="0"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2" name="Title"/>
          <p:cNvSpPr>
            <a:spLocks noGrp="1"/>
          </p:cNvSpPr>
          <p:nvPr>
            <p:ph type="ctrTitle"/>
          </p:nvPr>
        </p:nvSpPr>
        <p:spPr bwMode="gray">
          <a:xfrm>
            <a:off x="1055344" y="0"/>
            <a:ext cx="10081312" cy="3744000"/>
          </a:xfrm>
        </p:spPr>
        <p:txBody>
          <a:bodyPr anchor="b"/>
          <a:lstStyle>
            <a:lvl1pPr algn="ctr">
              <a:lnSpc>
                <a:spcPct val="80000"/>
              </a:lnSpc>
              <a:spcBef>
                <a:spcPts val="0"/>
              </a:spcBef>
              <a:spcAft>
                <a:spcPts val="999"/>
              </a:spcAft>
              <a:defRPr sz="8792">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344" y="3744000"/>
            <a:ext cx="10081312" cy="2070000"/>
          </a:xfrm>
        </p:spPr>
        <p:txBody>
          <a:bodyPr/>
          <a:lstStyle>
            <a:lvl1pPr marL="0" indent="0" algn="ctr">
              <a:buNone/>
              <a:defRPr sz="4396">
                <a:solidFill>
                  <a:srgbClr val="B2B2B2"/>
                </a:solidFill>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406277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1" y="432000"/>
            <a:ext cx="11111046" cy="1080000"/>
          </a:xfrm>
        </p:spPr>
        <p:txBody>
          <a:bodyPr/>
          <a:lstStyle/>
          <a:p>
            <a:r>
              <a:rPr lang="en-US" dirty="0"/>
              <a:t>Click to edit Master title style</a:t>
            </a:r>
          </a:p>
        </p:txBody>
      </p:sp>
      <p:sp>
        <p:nvSpPr>
          <p:cNvPr id="13" name="Subtitle"/>
          <p:cNvSpPr>
            <a:spLocks noGrp="1"/>
          </p:cNvSpPr>
          <p:nvPr>
            <p:ph type="body" sz="quarter" idx="13" hasCustomPrompt="1"/>
          </p:nvPr>
        </p:nvSpPr>
        <p:spPr>
          <a:xfrm>
            <a:off x="540071" y="972000"/>
            <a:ext cx="11111046"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306810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0" y="0"/>
            <a:ext cx="12192000" cy="6858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Content"/>
          <p:cNvSpPr>
            <a:spLocks noGrp="1"/>
          </p:cNvSpPr>
          <p:nvPr>
            <p:ph idx="1"/>
          </p:nvPr>
        </p:nvSpPr>
        <p:spPr>
          <a:xfrm>
            <a:off x="1933452" y="1512000"/>
            <a:ext cx="9717665" cy="4298400"/>
          </a:xfrm>
        </p:spPr>
        <p:txBody>
          <a:bodyPr/>
          <a:lstStyle>
            <a:lvl1pPr marL="0" indent="0">
              <a:buNone/>
              <a:defRPr sz="3996">
                <a:solidFill>
                  <a:schemeClr val="bg1"/>
                </a:solidFill>
              </a:defRPr>
            </a:lvl1pPr>
          </a:lstStyle>
          <a:p>
            <a:pPr lvl="0"/>
            <a:r>
              <a:rPr lang="en-US" dirty="0"/>
              <a:t>Click to edit Master text styles</a:t>
            </a:r>
          </a:p>
        </p:txBody>
      </p:sp>
      <p:sp>
        <p:nvSpPr>
          <p:cNvPr id="5" name="Date"/>
          <p:cNvSpPr>
            <a:spLocks noGrp="1"/>
          </p:cNvSpPr>
          <p:nvPr>
            <p:ph type="dt" sz="half" idx="10"/>
          </p:nvPr>
        </p:nvSpPr>
        <p:spPr>
          <a:xfrm>
            <a:off x="10210930" y="6084000"/>
            <a:ext cx="1440187" cy="360000"/>
          </a:xfrm>
        </p:spPr>
        <p:txBody>
          <a:bodyPr/>
          <a:lstStyle/>
          <a:p>
            <a:endParaRPr lang="en-US" dirty="0"/>
          </a:p>
        </p:txBody>
      </p:sp>
      <p:sp>
        <p:nvSpPr>
          <p:cNvPr id="6" name="Footer"/>
          <p:cNvSpPr>
            <a:spLocks noGrp="1"/>
          </p:cNvSpPr>
          <p:nvPr>
            <p:ph type="ftr" sz="quarter" idx="11"/>
          </p:nvPr>
        </p:nvSpPr>
        <p:spPr/>
        <p:txBody>
          <a:bodyPr/>
          <a:lstStyle/>
          <a:p>
            <a:r>
              <a:rPr lang="en-GB" dirty="0"/>
              <a:t>DRAFT FOR DISCUSSION BY STEERING GROUP</a:t>
            </a:r>
            <a:endParaRPr lang="en-US" dirty="0"/>
          </a:p>
        </p:txBody>
      </p:sp>
      <p:sp>
        <p:nvSpPr>
          <p:cNvPr id="7"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45987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74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EAEFDE0-2AC3-D14A-BD73-80F5EDF083D5}"/>
              </a:ext>
            </a:extLst>
          </p:cNvPr>
          <p:cNvSpPr>
            <a:spLocks noGrp="1" noChangeArrowheads="1"/>
          </p:cNvSpPr>
          <p:nvPr>
            <p:ph type="sldNum" idx="10"/>
          </p:nvPr>
        </p:nvSpPr>
        <p:spPr>
          <a:ln/>
        </p:spPr>
        <p:txBody>
          <a:bodyPr/>
          <a:lstStyle>
            <a:lvl1pPr>
              <a:defRPr b="0" i="0">
                <a:latin typeface="Lato Light" panose="020F0502020204030203" pitchFamily="34" charset="0"/>
              </a:defRPr>
            </a:lvl1pPr>
          </a:lstStyle>
          <a:p>
            <a:pPr>
              <a:defRPr/>
            </a:pPr>
            <a:fld id="{E5D247A9-FD9F-8C46-AF5C-2262DE29FBE5}" type="slidenum">
              <a:rPr lang="en-US" altLang="en-US" smtClean="0"/>
              <a:pPr>
                <a:defRPr/>
              </a:pPr>
              <a:t>‹#›</a:t>
            </a:fld>
            <a:endParaRPr lang="en-US" altLang="en-US" dirty="0"/>
          </a:p>
        </p:txBody>
      </p:sp>
    </p:spTree>
    <p:extLst>
      <p:ext uri="{BB962C8B-B14F-4D97-AF65-F5344CB8AC3E}">
        <p14:creationId xmlns:p14="http://schemas.microsoft.com/office/powerpoint/2010/main" val="354068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1CC2-DA29-4162-820C-D3309E08BCA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CAF3DAB-8CDE-48A8-B7EF-02CD2A53F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DE47C3F-06BC-4C85-A3F8-3F2605F5A3F2}"/>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5637B492-9026-49A9-98E7-75527EDD2BF5}"/>
              </a:ext>
            </a:extLst>
          </p:cNvPr>
          <p:cNvSpPr>
            <a:spLocks noGrp="1"/>
          </p:cNvSpPr>
          <p:nvPr>
            <p:ph type="ftr" sz="quarter" idx="11"/>
          </p:nvPr>
        </p:nvSpPr>
        <p:spPr/>
        <p:txBody>
          <a:body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7313E1A6-06FB-4348-9F97-B1986274D885}"/>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7238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519" y="-31708"/>
            <a:ext cx="11845517" cy="1143000"/>
          </a:xfrm>
          <a:prstGeom prst="rect">
            <a:avLst/>
          </a:prstGeom>
        </p:spPr>
        <p:txBody>
          <a:bodyPr>
            <a:noAutofit/>
          </a:bodyPr>
          <a:lstStyle>
            <a:lvl1pPr algn="l">
              <a:defRPr sz="1995" b="1">
                <a:solidFill>
                  <a:srgbClr val="0092D2"/>
                </a:solidFill>
                <a:latin typeface="Verdana"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609637" y="1339504"/>
            <a:ext cx="10972801" cy="4525964"/>
          </a:xfrm>
          <a:prstGeom prst="rect">
            <a:avLst/>
          </a:prstGeom>
        </p:spPr>
        <p:txBody>
          <a:bodyPr>
            <a:noAutofit/>
          </a:bodyPr>
          <a:lstStyle>
            <a:lvl1pPr>
              <a:spcBef>
                <a:spcPts val="414"/>
              </a:spcBef>
              <a:spcAft>
                <a:spcPts val="414"/>
              </a:spcAft>
              <a:buClr>
                <a:schemeClr val="accent3"/>
              </a:buClr>
              <a:buSzPct val="110000"/>
              <a:buFont typeface="Verdana" pitchFamily="34" charset="0"/>
              <a:buChar char="●"/>
              <a:defRPr sz="1360">
                <a:latin typeface="Verdana" pitchFamily="34" charset="0"/>
                <a:ea typeface="Verdana" pitchFamily="34" charset="0"/>
                <a:cs typeface="Verdana" pitchFamily="34" charset="0"/>
              </a:defRPr>
            </a:lvl1pPr>
            <a:lvl2pPr marL="668247" indent="-257002">
              <a:spcBef>
                <a:spcPts val="414"/>
              </a:spcBef>
              <a:spcAft>
                <a:spcPts val="414"/>
              </a:spcAft>
              <a:buClr>
                <a:schemeClr val="tx1">
                  <a:lumMod val="50000"/>
                  <a:lumOff val="50000"/>
                </a:schemeClr>
              </a:buClr>
              <a:buFont typeface="Wingdings" pitchFamily="2" charset="2"/>
              <a:buChar char="v"/>
              <a:defRPr sz="1360">
                <a:latin typeface="Verdana" pitchFamily="34" charset="0"/>
                <a:ea typeface="Verdana" pitchFamily="34" charset="0"/>
                <a:cs typeface="Verdana" pitchFamily="34" charset="0"/>
              </a:defRPr>
            </a:lvl2pPr>
            <a:lvl3pPr>
              <a:spcBef>
                <a:spcPts val="414"/>
              </a:spcBef>
              <a:spcAft>
                <a:spcPts val="414"/>
              </a:spcAft>
              <a:defRPr sz="1360">
                <a:latin typeface="Verdana" pitchFamily="34" charset="0"/>
                <a:ea typeface="Verdana" pitchFamily="34" charset="0"/>
                <a:cs typeface="Verdana" pitchFamily="34" charset="0"/>
              </a:defRPr>
            </a:lvl3pPr>
            <a:lvl4pPr>
              <a:spcBef>
                <a:spcPts val="414"/>
              </a:spcBef>
              <a:spcAft>
                <a:spcPts val="414"/>
              </a:spcAft>
              <a:defRPr sz="1360">
                <a:latin typeface="Verdana" pitchFamily="34" charset="0"/>
                <a:ea typeface="Verdana" pitchFamily="34" charset="0"/>
                <a:cs typeface="Verdana" pitchFamily="34" charset="0"/>
              </a:defRPr>
            </a:lvl4pPr>
            <a:lvl5pPr>
              <a:spcBef>
                <a:spcPts val="414"/>
              </a:spcBef>
              <a:spcAft>
                <a:spcPts val="414"/>
              </a:spcAft>
              <a:defRPr sz="1360">
                <a:latin typeface="Verdana" pitchFamily="34" charset="0"/>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Box 7"/>
          <p:cNvSpPr txBox="1"/>
          <p:nvPr userDrawn="1"/>
        </p:nvSpPr>
        <p:spPr>
          <a:xfrm>
            <a:off x="11848749" y="6568475"/>
            <a:ext cx="343286" cy="271726"/>
          </a:xfrm>
          <a:prstGeom prst="rect">
            <a:avLst/>
          </a:prstGeom>
          <a:noFill/>
        </p:spPr>
        <p:txBody>
          <a:bodyPr wrap="none" lIns="75527" tIns="37775" rIns="75527" bIns="37775" rtlCol="0">
            <a:spAutoFit/>
          </a:bodyPr>
          <a:lstStyle/>
          <a:p>
            <a:pPr algn="r" defTabSz="411226"/>
            <a:fld id="{E76ABE43-F0DC-4733-9EA1-077B108045BC}" type="slidenum">
              <a:rPr lang="en-GB" sz="1270">
                <a:solidFill>
                  <a:prstClr val="black">
                    <a:lumMod val="50000"/>
                    <a:lumOff val="50000"/>
                  </a:prstClr>
                </a:solidFill>
              </a:rPr>
              <a:pPr algn="r" defTabSz="411226"/>
              <a:t>‹#›</a:t>
            </a:fld>
            <a:endParaRPr lang="en-GB" sz="1270" dirty="0">
              <a:solidFill>
                <a:prstClr val="black">
                  <a:lumMod val="50000"/>
                  <a:lumOff val="50000"/>
                </a:prstClr>
              </a:solidFill>
            </a:endParaRPr>
          </a:p>
        </p:txBody>
      </p:sp>
      <p:sp>
        <p:nvSpPr>
          <p:cNvPr id="9" name="TextBox 8"/>
          <p:cNvSpPr txBox="1"/>
          <p:nvPr userDrawn="1"/>
        </p:nvSpPr>
        <p:spPr>
          <a:xfrm>
            <a:off x="-379366" y="6666503"/>
            <a:ext cx="1928282" cy="201835"/>
          </a:xfrm>
          <a:prstGeom prst="rect">
            <a:avLst/>
          </a:prstGeom>
          <a:noFill/>
        </p:spPr>
        <p:txBody>
          <a:bodyPr wrap="square" lIns="75527" tIns="37775" rIns="75527" bIns="37775" rtlCol="0">
            <a:spAutoFit/>
          </a:bodyPr>
          <a:lstStyle/>
          <a:p>
            <a:pPr algn="ctr" defTabSz="411173"/>
            <a:r>
              <a:rPr lang="en-IE" sz="816" b="1" dirty="0">
                <a:solidFill>
                  <a:prstClr val="black"/>
                </a:solidFill>
              </a:rPr>
              <a:t>Confidential</a:t>
            </a:r>
          </a:p>
        </p:txBody>
      </p:sp>
      <p:pic>
        <p:nvPicPr>
          <p:cNvPr id="2050" name="Picture 2" descr="M:\B&amp;A New Templates 2013\B&amp;A logos 27 Feb 2013\B&amp;A JPEGS\B&amp;A_Logo_Green.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7806" y="6262027"/>
            <a:ext cx="1046487" cy="45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38278"/>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0"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7" name="Bar"/>
          <p:cNvSpPr/>
          <p:nvPr userDrawn="1"/>
        </p:nvSpPr>
        <p:spPr bwMode="ltGray">
          <a:xfrm>
            <a:off x="0"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2" name="Title"/>
          <p:cNvSpPr>
            <a:spLocks noGrp="1"/>
          </p:cNvSpPr>
          <p:nvPr>
            <p:ph type="ctrTitle"/>
          </p:nvPr>
        </p:nvSpPr>
        <p:spPr bwMode="gray">
          <a:xfrm>
            <a:off x="1055344" y="0"/>
            <a:ext cx="10081312" cy="3744000"/>
          </a:xfrm>
        </p:spPr>
        <p:txBody>
          <a:bodyPr anchor="b"/>
          <a:lstStyle>
            <a:lvl1pPr>
              <a:lnSpc>
                <a:spcPct val="80000"/>
              </a:lnSpc>
              <a:spcBef>
                <a:spcPts val="0"/>
              </a:spcBef>
              <a:spcAft>
                <a:spcPts val="999"/>
              </a:spcAft>
              <a:defRPr sz="8792">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344" y="3744000"/>
            <a:ext cx="10081312" cy="2070000"/>
          </a:xfrm>
        </p:spPr>
        <p:txBody>
          <a:bodyPr/>
          <a:lstStyle>
            <a:lvl1pPr marL="0" indent="0" algn="l">
              <a:buNone/>
              <a:defRPr sz="4396">
                <a:solidFill>
                  <a:srgbClr val="B2B2B2"/>
                </a:solidFill>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221639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CENTER">
    <p:spTree>
      <p:nvGrpSpPr>
        <p:cNvPr id="1" name=""/>
        <p:cNvGrpSpPr/>
        <p:nvPr/>
      </p:nvGrpSpPr>
      <p:grpSpPr>
        <a:xfrm>
          <a:off x="0" y="0"/>
          <a:ext cx="0" cy="0"/>
          <a:chOff x="0" y="0"/>
          <a:chExt cx="0" cy="0"/>
        </a:xfrm>
      </p:grpSpPr>
      <p:sp>
        <p:nvSpPr>
          <p:cNvPr id="8" name="Backgrund"/>
          <p:cNvSpPr/>
          <p:nvPr userDrawn="1"/>
        </p:nvSpPr>
        <p:spPr bwMode="gray">
          <a:xfrm>
            <a:off x="0"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7" name="Bar"/>
          <p:cNvSpPr/>
          <p:nvPr userDrawn="1"/>
        </p:nvSpPr>
        <p:spPr bwMode="ltGray">
          <a:xfrm>
            <a:off x="0"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99" dirty="0"/>
          </a:p>
        </p:txBody>
      </p:sp>
      <p:sp>
        <p:nvSpPr>
          <p:cNvPr id="2" name="Title"/>
          <p:cNvSpPr>
            <a:spLocks noGrp="1"/>
          </p:cNvSpPr>
          <p:nvPr>
            <p:ph type="ctrTitle"/>
          </p:nvPr>
        </p:nvSpPr>
        <p:spPr bwMode="gray">
          <a:xfrm>
            <a:off x="1055344" y="0"/>
            <a:ext cx="10081312" cy="3744000"/>
          </a:xfrm>
        </p:spPr>
        <p:txBody>
          <a:bodyPr anchor="b"/>
          <a:lstStyle>
            <a:lvl1pPr algn="ctr">
              <a:lnSpc>
                <a:spcPct val="80000"/>
              </a:lnSpc>
              <a:spcBef>
                <a:spcPts val="0"/>
              </a:spcBef>
              <a:spcAft>
                <a:spcPts val="999"/>
              </a:spcAft>
              <a:defRPr sz="8792">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344" y="3744000"/>
            <a:ext cx="10081312" cy="2070000"/>
          </a:xfrm>
        </p:spPr>
        <p:txBody>
          <a:bodyPr/>
          <a:lstStyle>
            <a:lvl1pPr marL="0" indent="0" algn="ctr">
              <a:buNone/>
              <a:defRPr sz="4396">
                <a:solidFill>
                  <a:srgbClr val="B2B2B2"/>
                </a:solidFill>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280121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1" y="432000"/>
            <a:ext cx="11111046" cy="1080000"/>
          </a:xfrm>
        </p:spPr>
        <p:txBody>
          <a:bodyPr/>
          <a:lstStyle/>
          <a:p>
            <a:r>
              <a:rPr lang="en-US" dirty="0"/>
              <a:t>Click to edit Master title style</a:t>
            </a:r>
          </a:p>
        </p:txBody>
      </p:sp>
      <p:sp>
        <p:nvSpPr>
          <p:cNvPr id="13" name="Subtitle"/>
          <p:cNvSpPr>
            <a:spLocks noGrp="1"/>
          </p:cNvSpPr>
          <p:nvPr>
            <p:ph type="body" sz="quarter" idx="13" hasCustomPrompt="1"/>
          </p:nvPr>
        </p:nvSpPr>
        <p:spPr>
          <a:xfrm>
            <a:off x="540071" y="972000"/>
            <a:ext cx="11111046"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10"/>
          </p:nvPr>
        </p:nvSpPr>
        <p:spPr/>
        <p:txBody>
          <a:bodyPr/>
          <a:lstStyle/>
          <a:p>
            <a:endParaRPr lang="en-US" dirty="0"/>
          </a:p>
        </p:txBody>
      </p:sp>
      <p:sp>
        <p:nvSpPr>
          <p:cNvPr id="5" name="Footer"/>
          <p:cNvSpPr>
            <a:spLocks noGrp="1"/>
          </p:cNvSpPr>
          <p:nvPr>
            <p:ph type="ftr" sz="quarter" idx="11"/>
          </p:nvPr>
        </p:nvSpPr>
        <p:spPr/>
        <p:txBody>
          <a:bodyPr/>
          <a:lstStyle/>
          <a:p>
            <a:r>
              <a:rPr lang="en-GB" dirty="0"/>
              <a:t>DRAFT FOR DISCUSSION BY STEERING GROUP</a:t>
            </a:r>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128939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0" y="0"/>
            <a:ext cx="12192000" cy="6858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Content"/>
          <p:cNvSpPr>
            <a:spLocks noGrp="1"/>
          </p:cNvSpPr>
          <p:nvPr>
            <p:ph idx="1"/>
          </p:nvPr>
        </p:nvSpPr>
        <p:spPr>
          <a:xfrm>
            <a:off x="1933452" y="1512000"/>
            <a:ext cx="9717665" cy="4298400"/>
          </a:xfrm>
        </p:spPr>
        <p:txBody>
          <a:bodyPr/>
          <a:lstStyle>
            <a:lvl1pPr marL="0" indent="0">
              <a:buNone/>
              <a:defRPr sz="3996">
                <a:solidFill>
                  <a:schemeClr val="bg1"/>
                </a:solidFill>
              </a:defRPr>
            </a:lvl1pPr>
          </a:lstStyle>
          <a:p>
            <a:pPr lvl="0"/>
            <a:r>
              <a:rPr lang="en-US" dirty="0"/>
              <a:t>Click to edit Master text styles</a:t>
            </a:r>
          </a:p>
        </p:txBody>
      </p:sp>
      <p:sp>
        <p:nvSpPr>
          <p:cNvPr id="5" name="Date"/>
          <p:cNvSpPr>
            <a:spLocks noGrp="1"/>
          </p:cNvSpPr>
          <p:nvPr>
            <p:ph type="dt" sz="half" idx="10"/>
          </p:nvPr>
        </p:nvSpPr>
        <p:spPr>
          <a:xfrm>
            <a:off x="10210930" y="6084000"/>
            <a:ext cx="1440187" cy="360000"/>
          </a:xfrm>
        </p:spPr>
        <p:txBody>
          <a:bodyPr/>
          <a:lstStyle/>
          <a:p>
            <a:endParaRPr lang="en-US" dirty="0"/>
          </a:p>
        </p:txBody>
      </p:sp>
      <p:sp>
        <p:nvSpPr>
          <p:cNvPr id="6" name="Footer"/>
          <p:cNvSpPr>
            <a:spLocks noGrp="1"/>
          </p:cNvSpPr>
          <p:nvPr>
            <p:ph type="ftr" sz="quarter" idx="11"/>
          </p:nvPr>
        </p:nvSpPr>
        <p:spPr/>
        <p:txBody>
          <a:bodyPr/>
          <a:lstStyle/>
          <a:p>
            <a:r>
              <a:rPr lang="en-GB" dirty="0"/>
              <a:t>DRAFT FOR DISCUSSION BY STEERING GROUP</a:t>
            </a:r>
            <a:endParaRPr lang="en-US" dirty="0"/>
          </a:p>
        </p:txBody>
      </p:sp>
      <p:sp>
        <p:nvSpPr>
          <p:cNvPr id="7" name="Slide Number"/>
          <p:cNvSpPr>
            <a:spLocks noGrp="1"/>
          </p:cNvSpPr>
          <p:nvPr>
            <p:ph type="sldNum" sz="quarter" idx="12"/>
          </p:nvPr>
        </p:nvSpPr>
        <p:spPr/>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19065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8C80-A9B2-44F0-A72B-1AF8661BB3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418F2A3-8E13-4801-8ADE-32A42F86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A9564-A910-462E-8F1C-8CF356DA03C1}"/>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7C62C6DA-96FE-46F7-92C3-B93EBB917291}"/>
              </a:ext>
            </a:extLst>
          </p:cNvPr>
          <p:cNvSpPr>
            <a:spLocks noGrp="1"/>
          </p:cNvSpPr>
          <p:nvPr>
            <p:ph type="ftr" sz="quarter" idx="11"/>
          </p:nvPr>
        </p:nvSpPr>
        <p:spPr/>
        <p:txBody>
          <a:body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36E75D67-EC84-411A-8FD0-05A3F54B7CBA}"/>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1668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6058-B60A-4BF8-950C-6E6066F34BC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991AC39-7A24-43C5-913C-44C1FD72A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38DFFE5-8C75-4E4E-BA9F-FA8B055273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38CAF4D-95B7-4F01-83F3-F57AAD4084C9}"/>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064E0188-33F9-445E-AD22-0964C71E9381}"/>
              </a:ext>
            </a:extLst>
          </p:cNvPr>
          <p:cNvSpPr>
            <a:spLocks noGrp="1"/>
          </p:cNvSpPr>
          <p:nvPr>
            <p:ph type="ftr" sz="quarter" idx="11"/>
          </p:nvPr>
        </p:nvSpPr>
        <p:spPr/>
        <p:txBody>
          <a:bodyPr/>
          <a:lstStyle/>
          <a:p>
            <a:r>
              <a:rPr lang="en-GB" dirty="0"/>
              <a:t>DRAFT FOR DISCUSSION BY STEERING GROUP</a:t>
            </a:r>
            <a:endParaRPr lang="en-IE" dirty="0"/>
          </a:p>
        </p:txBody>
      </p:sp>
      <p:sp>
        <p:nvSpPr>
          <p:cNvPr id="7" name="Slide Number Placeholder 6">
            <a:extLst>
              <a:ext uri="{FF2B5EF4-FFF2-40B4-BE49-F238E27FC236}">
                <a16:creationId xmlns:a16="http://schemas.microsoft.com/office/drawing/2014/main" id="{A1D2C702-68DD-48BD-A0A5-15D45080FE3E}"/>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84640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E1F-C9BF-4A1F-8E3E-983DB6F5B8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F29E061-56A4-4ACB-B8A9-7CF62B643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8DCD4-C035-4769-B026-1A7A953A26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7D28706-9DEC-42BE-B0EC-FDA845013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6F6A4-F371-45C5-83D7-6FAB27AD58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1D70CEF-F8D8-4AEC-81DA-B98AFBDE4509}"/>
              </a:ext>
            </a:extLst>
          </p:cNvPr>
          <p:cNvSpPr>
            <a:spLocks noGrp="1"/>
          </p:cNvSpPr>
          <p:nvPr>
            <p:ph type="dt" sz="half" idx="10"/>
          </p:nvPr>
        </p:nvSpPr>
        <p:spPr/>
        <p:txBody>
          <a:bodyPr/>
          <a:lstStyle/>
          <a:p>
            <a:endParaRPr lang="en-IE" dirty="0"/>
          </a:p>
        </p:txBody>
      </p:sp>
      <p:sp>
        <p:nvSpPr>
          <p:cNvPr id="8" name="Footer Placeholder 7">
            <a:extLst>
              <a:ext uri="{FF2B5EF4-FFF2-40B4-BE49-F238E27FC236}">
                <a16:creationId xmlns:a16="http://schemas.microsoft.com/office/drawing/2014/main" id="{7CFE12EE-36EA-4BF1-A84C-96E83C17D8AE}"/>
              </a:ext>
            </a:extLst>
          </p:cNvPr>
          <p:cNvSpPr>
            <a:spLocks noGrp="1"/>
          </p:cNvSpPr>
          <p:nvPr>
            <p:ph type="ftr" sz="quarter" idx="11"/>
          </p:nvPr>
        </p:nvSpPr>
        <p:spPr/>
        <p:txBody>
          <a:bodyPr/>
          <a:lstStyle/>
          <a:p>
            <a:r>
              <a:rPr lang="en-GB" dirty="0"/>
              <a:t>DRAFT FOR DISCUSSION BY STEERING GROUP</a:t>
            </a:r>
            <a:endParaRPr lang="en-IE" dirty="0"/>
          </a:p>
        </p:txBody>
      </p:sp>
      <p:sp>
        <p:nvSpPr>
          <p:cNvPr id="9" name="Slide Number Placeholder 8">
            <a:extLst>
              <a:ext uri="{FF2B5EF4-FFF2-40B4-BE49-F238E27FC236}">
                <a16:creationId xmlns:a16="http://schemas.microsoft.com/office/drawing/2014/main" id="{29E87ECD-43D0-48CC-AE3E-CA3CACDACAA1}"/>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3207307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4F31-E643-465D-9FE2-CA6FF4AFD00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3264AF-1975-4B55-8E4E-310B29DC64C5}"/>
              </a:ext>
            </a:extLst>
          </p:cNvPr>
          <p:cNvSpPr>
            <a:spLocks noGrp="1"/>
          </p:cNvSpPr>
          <p:nvPr>
            <p:ph type="dt" sz="half" idx="10"/>
          </p:nvPr>
        </p:nvSpPr>
        <p:spPr/>
        <p:txBody>
          <a:bodyPr/>
          <a:lstStyle/>
          <a:p>
            <a:endParaRPr lang="en-IE" dirty="0"/>
          </a:p>
        </p:txBody>
      </p:sp>
      <p:sp>
        <p:nvSpPr>
          <p:cNvPr id="4" name="Footer Placeholder 3">
            <a:extLst>
              <a:ext uri="{FF2B5EF4-FFF2-40B4-BE49-F238E27FC236}">
                <a16:creationId xmlns:a16="http://schemas.microsoft.com/office/drawing/2014/main" id="{7250C663-F1A6-43E7-B449-CCB7E215448E}"/>
              </a:ext>
            </a:extLst>
          </p:cNvPr>
          <p:cNvSpPr>
            <a:spLocks noGrp="1"/>
          </p:cNvSpPr>
          <p:nvPr>
            <p:ph type="ftr" sz="quarter" idx="11"/>
          </p:nvPr>
        </p:nvSpPr>
        <p:spPr/>
        <p:txBody>
          <a:bodyPr/>
          <a:lstStyle/>
          <a:p>
            <a:r>
              <a:rPr lang="en-GB" dirty="0"/>
              <a:t>DRAFT FOR DISCUSSION BY STEERING GROUP</a:t>
            </a:r>
            <a:endParaRPr lang="en-IE" dirty="0"/>
          </a:p>
        </p:txBody>
      </p:sp>
      <p:sp>
        <p:nvSpPr>
          <p:cNvPr id="5" name="Slide Number Placeholder 4">
            <a:extLst>
              <a:ext uri="{FF2B5EF4-FFF2-40B4-BE49-F238E27FC236}">
                <a16:creationId xmlns:a16="http://schemas.microsoft.com/office/drawing/2014/main" id="{73617A05-0F0B-467D-A1A1-AEA7ED7643C5}"/>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370329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90951-9433-4888-826A-B99698BB6E49}"/>
              </a:ext>
            </a:extLst>
          </p:cNvPr>
          <p:cNvSpPr>
            <a:spLocks noGrp="1"/>
          </p:cNvSpPr>
          <p:nvPr>
            <p:ph type="dt" sz="half" idx="10"/>
          </p:nvPr>
        </p:nvSpPr>
        <p:spPr/>
        <p:txBody>
          <a:bodyPr/>
          <a:lstStyle/>
          <a:p>
            <a:endParaRPr lang="en-IE" dirty="0"/>
          </a:p>
        </p:txBody>
      </p:sp>
      <p:sp>
        <p:nvSpPr>
          <p:cNvPr id="3" name="Footer Placeholder 2">
            <a:extLst>
              <a:ext uri="{FF2B5EF4-FFF2-40B4-BE49-F238E27FC236}">
                <a16:creationId xmlns:a16="http://schemas.microsoft.com/office/drawing/2014/main" id="{2C3286EB-8800-439D-9E1C-7339D3DB2AC2}"/>
              </a:ext>
            </a:extLst>
          </p:cNvPr>
          <p:cNvSpPr>
            <a:spLocks noGrp="1"/>
          </p:cNvSpPr>
          <p:nvPr>
            <p:ph type="ftr" sz="quarter" idx="11"/>
          </p:nvPr>
        </p:nvSpPr>
        <p:spPr/>
        <p:txBody>
          <a:bodyPr/>
          <a:lstStyle/>
          <a:p>
            <a:r>
              <a:rPr lang="en-GB" dirty="0"/>
              <a:t>DRAFT FOR DISCUSSION BY STEERING GROUP</a:t>
            </a:r>
            <a:endParaRPr lang="en-IE" dirty="0"/>
          </a:p>
        </p:txBody>
      </p:sp>
      <p:sp>
        <p:nvSpPr>
          <p:cNvPr id="4" name="Slide Number Placeholder 3">
            <a:extLst>
              <a:ext uri="{FF2B5EF4-FFF2-40B4-BE49-F238E27FC236}">
                <a16:creationId xmlns:a16="http://schemas.microsoft.com/office/drawing/2014/main" id="{F813179E-B490-46B4-A4F1-9C55D9B2F842}"/>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15041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B41A-E425-4DB0-A33A-7F30500F6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FF4521E-8088-4104-AB9F-674C8546D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AD3B3A5F-ADAA-419D-BDEA-241107577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3C53F-A3EE-430C-B6C2-497B31133180}"/>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2F6D355B-46A9-4FAC-878C-826365D1EB0D}"/>
              </a:ext>
            </a:extLst>
          </p:cNvPr>
          <p:cNvSpPr>
            <a:spLocks noGrp="1"/>
          </p:cNvSpPr>
          <p:nvPr>
            <p:ph type="ftr" sz="quarter" idx="11"/>
          </p:nvPr>
        </p:nvSpPr>
        <p:spPr/>
        <p:txBody>
          <a:bodyPr/>
          <a:lstStyle/>
          <a:p>
            <a:r>
              <a:rPr lang="en-GB" dirty="0"/>
              <a:t>DRAFT FOR DISCUSSION BY STEERING GROUP</a:t>
            </a:r>
            <a:endParaRPr lang="en-IE" dirty="0"/>
          </a:p>
        </p:txBody>
      </p:sp>
      <p:sp>
        <p:nvSpPr>
          <p:cNvPr id="7" name="Slide Number Placeholder 6">
            <a:extLst>
              <a:ext uri="{FF2B5EF4-FFF2-40B4-BE49-F238E27FC236}">
                <a16:creationId xmlns:a16="http://schemas.microsoft.com/office/drawing/2014/main" id="{A98E2654-8FE6-49C9-818D-9F0C6DF808E2}"/>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279589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B9-888D-4DE0-A4CF-EC752FC46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1020DF8-55AE-45B0-B39F-D619BE543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E51C25A0-403C-4ED9-8697-D4018DE75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2E2CCE-FEF6-4594-9F57-5C57270D8BBC}"/>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F519A2B6-35BB-42EC-9DCD-767DBE32A90D}"/>
              </a:ext>
            </a:extLst>
          </p:cNvPr>
          <p:cNvSpPr>
            <a:spLocks noGrp="1"/>
          </p:cNvSpPr>
          <p:nvPr>
            <p:ph type="ftr" sz="quarter" idx="11"/>
          </p:nvPr>
        </p:nvSpPr>
        <p:spPr/>
        <p:txBody>
          <a:bodyPr/>
          <a:lstStyle/>
          <a:p>
            <a:r>
              <a:rPr lang="en-GB" dirty="0"/>
              <a:t>DRAFT FOR DISCUSSION BY STEERING GROUP</a:t>
            </a:r>
            <a:endParaRPr lang="en-IE" dirty="0"/>
          </a:p>
        </p:txBody>
      </p:sp>
      <p:sp>
        <p:nvSpPr>
          <p:cNvPr id="7" name="Slide Number Placeholder 6">
            <a:extLst>
              <a:ext uri="{FF2B5EF4-FFF2-40B4-BE49-F238E27FC236}">
                <a16:creationId xmlns:a16="http://schemas.microsoft.com/office/drawing/2014/main" id="{D67AE3E5-271F-4404-B0E3-2EBCB3C2D8F8}"/>
              </a:ext>
            </a:extLst>
          </p:cNvPr>
          <p:cNvSpPr>
            <a:spLocks noGrp="1"/>
          </p:cNvSpPr>
          <p:nvPr>
            <p:ph type="sldNum" sz="quarter" idx="12"/>
          </p:nvPr>
        </p:nvSpPr>
        <p:spPr/>
        <p:txBody>
          <a:bodyPr/>
          <a:lstStyle/>
          <a:p>
            <a:fld id="{7DC2F754-B1AB-4F8C-92B0-A63540BB6612}" type="slidenum">
              <a:rPr lang="en-IE" smtClean="0"/>
              <a:t>‹#›</a:t>
            </a:fld>
            <a:endParaRPr lang="en-IE" dirty="0"/>
          </a:p>
        </p:txBody>
      </p:sp>
    </p:spTree>
    <p:extLst>
      <p:ext uri="{BB962C8B-B14F-4D97-AF65-F5344CB8AC3E}">
        <p14:creationId xmlns:p14="http://schemas.microsoft.com/office/powerpoint/2010/main" val="132195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7B241-2D0B-42AB-B9CE-6F3742473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4F17400-E12D-4D7C-9EFA-A2241CF4A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0F5C4FA-B183-4336-9CD6-D61F3AE894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E" dirty="0"/>
          </a:p>
        </p:txBody>
      </p:sp>
      <p:sp>
        <p:nvSpPr>
          <p:cNvPr id="5" name="Footer Placeholder 4">
            <a:extLst>
              <a:ext uri="{FF2B5EF4-FFF2-40B4-BE49-F238E27FC236}">
                <a16:creationId xmlns:a16="http://schemas.microsoft.com/office/drawing/2014/main" id="{237253DA-B50C-49C8-9108-D5191B4F1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DRAFT FOR DISCUSSION BY STEERING GROUP</a:t>
            </a:r>
            <a:endParaRPr lang="en-IE" dirty="0"/>
          </a:p>
        </p:txBody>
      </p:sp>
      <p:sp>
        <p:nvSpPr>
          <p:cNvPr id="6" name="Slide Number Placeholder 5">
            <a:extLst>
              <a:ext uri="{FF2B5EF4-FFF2-40B4-BE49-F238E27FC236}">
                <a16:creationId xmlns:a16="http://schemas.microsoft.com/office/drawing/2014/main" id="{931AFD43-ABB4-4FEF-804E-7981681C7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2F754-B1AB-4F8C-92B0-A63540BB6612}" type="slidenum">
              <a:rPr lang="en-IE" smtClean="0"/>
              <a:t>‹#›</a:t>
            </a:fld>
            <a:endParaRPr lang="en-IE" dirty="0"/>
          </a:p>
        </p:txBody>
      </p:sp>
    </p:spTree>
    <p:extLst>
      <p:ext uri="{BB962C8B-B14F-4D97-AF65-F5344CB8AC3E}">
        <p14:creationId xmlns:p14="http://schemas.microsoft.com/office/powerpoint/2010/main" val="2023492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8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71" y="432000"/>
            <a:ext cx="11111046"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a:xfrm>
            <a:off x="468063" y="1512000"/>
            <a:ext cx="11111046"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10210930" y="6084000"/>
            <a:ext cx="1440187" cy="360000"/>
          </a:xfrm>
          <a:prstGeom prst="rect">
            <a:avLst/>
          </a:prstGeom>
        </p:spPr>
        <p:txBody>
          <a:bodyPr vert="horz" lIns="0" tIns="0" rIns="0" bIns="0" rtlCol="0" anchor="b"/>
          <a:lstStyle>
            <a:lvl1pPr algn="r">
              <a:defRPr sz="1199">
                <a:solidFill>
                  <a:schemeClr val="bg1">
                    <a:lumMod val="50000"/>
                  </a:schemeClr>
                </a:solidFill>
              </a:defRPr>
            </a:lvl1pPr>
          </a:lstStyle>
          <a:p>
            <a:endParaRPr lang="en-US" dirty="0"/>
          </a:p>
        </p:txBody>
      </p:sp>
      <p:sp>
        <p:nvSpPr>
          <p:cNvPr id="5" name="Footer"/>
          <p:cNvSpPr>
            <a:spLocks noGrp="1"/>
          </p:cNvSpPr>
          <p:nvPr>
            <p:ph type="ftr" sz="quarter" idx="3"/>
          </p:nvPr>
        </p:nvSpPr>
        <p:spPr>
          <a:xfrm>
            <a:off x="3935312" y="6084000"/>
            <a:ext cx="4320563" cy="360000"/>
          </a:xfrm>
          <a:prstGeom prst="rect">
            <a:avLst/>
          </a:prstGeom>
        </p:spPr>
        <p:txBody>
          <a:bodyPr vert="horz" lIns="0" tIns="0" rIns="0" bIns="0" rtlCol="0" anchor="b"/>
          <a:lstStyle>
            <a:lvl1pPr algn="ctr">
              <a:defRPr sz="1199">
                <a:solidFill>
                  <a:schemeClr val="bg1">
                    <a:lumMod val="50000"/>
                  </a:schemeClr>
                </a:solidFill>
              </a:defRPr>
            </a:lvl1pPr>
          </a:lstStyle>
          <a:p>
            <a:r>
              <a:rPr lang="en-GB" dirty="0"/>
              <a:t>DRAFT FOR DISCUSSION BY STEERING GROUP</a:t>
            </a:r>
            <a:endParaRPr lang="en-US" dirty="0"/>
          </a:p>
        </p:txBody>
      </p:sp>
      <p:sp>
        <p:nvSpPr>
          <p:cNvPr id="6" name="Slide Number"/>
          <p:cNvSpPr>
            <a:spLocks noGrp="1"/>
          </p:cNvSpPr>
          <p:nvPr>
            <p:ph type="sldNum" sz="quarter" idx="4"/>
          </p:nvPr>
        </p:nvSpPr>
        <p:spPr>
          <a:xfrm>
            <a:off x="540069" y="6084000"/>
            <a:ext cx="900118" cy="360000"/>
          </a:xfrm>
          <a:prstGeom prst="rect">
            <a:avLst/>
          </a:prstGeom>
        </p:spPr>
        <p:txBody>
          <a:bodyPr vert="horz" lIns="0" tIns="0" rIns="0" bIns="0" rtlCol="0" anchor="b"/>
          <a:lstStyle>
            <a:lvl1pPr algn="l">
              <a:defRPr sz="1199">
                <a:solidFill>
                  <a:schemeClr val="bg1">
                    <a:lumMod val="50000"/>
                  </a:schemeClr>
                </a:solidFill>
              </a:defRPr>
            </a:lvl1p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315860245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3577" rtl="0" eaLnBrk="1" latinLnBrk="0" hangingPunct="1">
        <a:lnSpc>
          <a:spcPct val="90000"/>
        </a:lnSpc>
        <a:spcBef>
          <a:spcPct val="0"/>
        </a:spcBef>
        <a:buNone/>
        <a:defRPr sz="3597" kern="1200">
          <a:solidFill>
            <a:schemeClr val="tx1"/>
          </a:solidFill>
          <a:latin typeface="+mj-lt"/>
          <a:ea typeface="+mj-ea"/>
          <a:cs typeface="+mj-cs"/>
        </a:defRPr>
      </a:lvl1pPr>
    </p:titleStyle>
    <p:bodyStyle>
      <a:lvl1pPr marL="269757" indent="-269757" algn="l" defTabSz="913577" rtl="0" eaLnBrk="1" latinLnBrk="0" hangingPunct="1">
        <a:lnSpc>
          <a:spcPct val="90000"/>
        </a:lnSpc>
        <a:spcBef>
          <a:spcPts val="0"/>
        </a:spcBef>
        <a:spcAft>
          <a:spcPts val="999"/>
        </a:spcAft>
        <a:buFont typeface="Wingdings" panose="05000000000000000000" pitchFamily="2" charset="2"/>
        <a:buChar char="§"/>
        <a:defRPr sz="2198" kern="1200">
          <a:solidFill>
            <a:schemeClr val="tx1"/>
          </a:solidFill>
          <a:latin typeface="+mn-lt"/>
          <a:ea typeface="+mn-ea"/>
          <a:cs typeface="+mn-cs"/>
        </a:defRPr>
      </a:lvl1pPr>
      <a:lvl2pPr marL="719352" indent="-269757" algn="l" defTabSz="913577" rtl="0" eaLnBrk="1" latinLnBrk="0" hangingPunct="1">
        <a:lnSpc>
          <a:spcPct val="90000"/>
        </a:lnSpc>
        <a:spcBef>
          <a:spcPts val="0"/>
        </a:spcBef>
        <a:spcAft>
          <a:spcPts val="999"/>
        </a:spcAft>
        <a:buFont typeface="Calibri Light" panose="020F0302020204030204" pitchFamily="34" charset="0"/>
        <a:buChar char="–"/>
        <a:defRPr sz="1998" kern="1200">
          <a:solidFill>
            <a:schemeClr val="tx1"/>
          </a:solidFill>
          <a:latin typeface="+mn-lt"/>
          <a:ea typeface="+mn-ea"/>
          <a:cs typeface="+mn-cs"/>
        </a:defRPr>
      </a:lvl2pPr>
      <a:lvl3pPr marL="1079028" indent="-269757" algn="l" defTabSz="913577" rtl="0" eaLnBrk="1" latinLnBrk="0" hangingPunct="1">
        <a:lnSpc>
          <a:spcPct val="90000"/>
        </a:lnSpc>
        <a:spcBef>
          <a:spcPts val="0"/>
        </a:spcBef>
        <a:spcAft>
          <a:spcPts val="999"/>
        </a:spcAft>
        <a:buFont typeface="Calibri Light" panose="020F0302020204030204" pitchFamily="34" charset="0"/>
        <a:buChar char="–"/>
        <a:defRPr sz="1798" kern="1200">
          <a:solidFill>
            <a:schemeClr val="tx1"/>
          </a:solidFill>
          <a:latin typeface="+mn-lt"/>
          <a:ea typeface="+mn-ea"/>
          <a:cs typeface="+mn-cs"/>
        </a:defRPr>
      </a:lvl3pPr>
      <a:lvl4pPr marL="1438704" indent="-269757" algn="l" defTabSz="913577" rtl="0" eaLnBrk="1" latinLnBrk="0" hangingPunct="1">
        <a:lnSpc>
          <a:spcPct val="90000"/>
        </a:lnSpc>
        <a:spcBef>
          <a:spcPts val="0"/>
        </a:spcBef>
        <a:spcAft>
          <a:spcPts val="999"/>
        </a:spcAft>
        <a:buFont typeface="Calibri Light" panose="020F0302020204030204" pitchFamily="34" charset="0"/>
        <a:buChar char="–"/>
        <a:defRPr sz="1599" kern="1200">
          <a:solidFill>
            <a:schemeClr val="tx1"/>
          </a:solidFill>
          <a:latin typeface="+mn-lt"/>
          <a:ea typeface="+mn-ea"/>
          <a:cs typeface="+mn-cs"/>
        </a:defRPr>
      </a:lvl4pPr>
      <a:lvl5pPr marL="1798380" indent="-269757" algn="l" defTabSz="913577" rtl="0" eaLnBrk="1" latinLnBrk="0" hangingPunct="1">
        <a:lnSpc>
          <a:spcPct val="90000"/>
        </a:lnSpc>
        <a:spcBef>
          <a:spcPts val="0"/>
        </a:spcBef>
        <a:spcAft>
          <a:spcPts val="999"/>
        </a:spcAft>
        <a:buFont typeface="Calibri Light" panose="020F0302020204030204" pitchFamily="34" charset="0"/>
        <a:buChar char="–"/>
        <a:defRPr sz="1599" kern="1200">
          <a:solidFill>
            <a:schemeClr val="tx1"/>
          </a:solidFill>
          <a:latin typeface="+mn-lt"/>
          <a:ea typeface="+mn-ea"/>
          <a:cs typeface="+mn-cs"/>
        </a:defRPr>
      </a:lvl5pPr>
      <a:lvl6pPr marL="2512337"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69125"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5914"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2702"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3A87DDA4-93F2-7A45-9BB3-0ED68A4AA170}"/>
              </a:ext>
            </a:extLst>
          </p:cNvPr>
          <p:cNvSpPr/>
          <p:nvPr userDrawn="1"/>
        </p:nvSpPr>
        <p:spPr>
          <a:xfrm>
            <a:off x="11154250" y="381000"/>
            <a:ext cx="277139" cy="2770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Poppins Light" pitchFamily="2" charset="77"/>
            </a:endParaRPr>
          </a:p>
        </p:txBody>
      </p:sp>
      <p:sp>
        <p:nvSpPr>
          <p:cNvPr id="5" name="TextBox 4">
            <a:extLst>
              <a:ext uri="{FF2B5EF4-FFF2-40B4-BE49-F238E27FC236}">
                <a16:creationId xmlns:a16="http://schemas.microsoft.com/office/drawing/2014/main" id="{8AC132A2-AB80-A845-8566-11C55587F84F}"/>
              </a:ext>
            </a:extLst>
          </p:cNvPr>
          <p:cNvSpPr txBox="1"/>
          <p:nvPr userDrawn="1"/>
        </p:nvSpPr>
        <p:spPr>
          <a:xfrm>
            <a:off x="11217478" y="442590"/>
            <a:ext cx="150683"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pitchFamily="2" charset="77"/>
                <a:cs typeface="Poppins" pitchFamily="2" charset="77"/>
              </a:rPr>
              <a:pPr algn="ctr"/>
              <a:t>‹#›</a:t>
            </a:fld>
            <a:endParaRPr lang="en-US" sz="1400" b="0" i="0" spc="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9714904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sldNum="0" hdr="0" dt="0"/>
  <p:txStyles>
    <p:titleStyle>
      <a:lvl1pPr algn="l" defTabSz="914217" rtl="0" eaLnBrk="1" latinLnBrk="0" hangingPunct="1">
        <a:lnSpc>
          <a:spcPct val="90000"/>
        </a:lnSpc>
        <a:spcBef>
          <a:spcPct val="0"/>
        </a:spcBef>
        <a:buNone/>
        <a:defRPr lang="en-US" sz="3000" b="1" i="0" kern="120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Poppins Light" pitchFamily="2" charset="77"/>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Poppins Light" pitchFamily="2" charset="77"/>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Poppins Light" pitchFamily="2" charset="77"/>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Poppins Light" pitchFamily="2" charset="77"/>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Poppins Light" pitchFamily="2" charset="77"/>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71" y="432000"/>
            <a:ext cx="11111046"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a:xfrm>
            <a:off x="468063" y="1512000"/>
            <a:ext cx="11111046"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10210930" y="6084000"/>
            <a:ext cx="1440187" cy="360000"/>
          </a:xfrm>
          <a:prstGeom prst="rect">
            <a:avLst/>
          </a:prstGeom>
        </p:spPr>
        <p:txBody>
          <a:bodyPr vert="horz" lIns="0" tIns="0" rIns="0" bIns="0" rtlCol="0" anchor="b"/>
          <a:lstStyle>
            <a:lvl1pPr algn="r">
              <a:defRPr sz="1199">
                <a:solidFill>
                  <a:schemeClr val="bg1">
                    <a:lumMod val="50000"/>
                  </a:schemeClr>
                </a:solidFill>
              </a:defRPr>
            </a:lvl1pPr>
          </a:lstStyle>
          <a:p>
            <a:endParaRPr lang="en-US" dirty="0"/>
          </a:p>
        </p:txBody>
      </p:sp>
      <p:sp>
        <p:nvSpPr>
          <p:cNvPr id="5" name="Footer"/>
          <p:cNvSpPr>
            <a:spLocks noGrp="1"/>
          </p:cNvSpPr>
          <p:nvPr>
            <p:ph type="ftr" sz="quarter" idx="3"/>
          </p:nvPr>
        </p:nvSpPr>
        <p:spPr>
          <a:xfrm>
            <a:off x="3935312" y="6084000"/>
            <a:ext cx="4320563" cy="360000"/>
          </a:xfrm>
          <a:prstGeom prst="rect">
            <a:avLst/>
          </a:prstGeom>
        </p:spPr>
        <p:txBody>
          <a:bodyPr vert="horz" lIns="0" tIns="0" rIns="0" bIns="0" rtlCol="0" anchor="b"/>
          <a:lstStyle>
            <a:lvl1pPr algn="ctr">
              <a:defRPr sz="1199">
                <a:solidFill>
                  <a:schemeClr val="bg1">
                    <a:lumMod val="50000"/>
                  </a:schemeClr>
                </a:solidFill>
              </a:defRPr>
            </a:lvl1pPr>
          </a:lstStyle>
          <a:p>
            <a:r>
              <a:rPr lang="en-GB" dirty="0"/>
              <a:t>DRAFT FOR DISCUSSION BY STEERING GROUP</a:t>
            </a:r>
            <a:endParaRPr lang="en-US" dirty="0"/>
          </a:p>
        </p:txBody>
      </p:sp>
      <p:sp>
        <p:nvSpPr>
          <p:cNvPr id="6" name="Slide Number"/>
          <p:cNvSpPr>
            <a:spLocks noGrp="1"/>
          </p:cNvSpPr>
          <p:nvPr>
            <p:ph type="sldNum" sz="quarter" idx="4"/>
          </p:nvPr>
        </p:nvSpPr>
        <p:spPr>
          <a:xfrm>
            <a:off x="540069" y="6084000"/>
            <a:ext cx="900118" cy="360000"/>
          </a:xfrm>
          <a:prstGeom prst="rect">
            <a:avLst/>
          </a:prstGeom>
        </p:spPr>
        <p:txBody>
          <a:bodyPr vert="horz" lIns="0" tIns="0" rIns="0" bIns="0" rtlCol="0" anchor="b"/>
          <a:lstStyle>
            <a:lvl1pPr algn="l">
              <a:defRPr sz="1199">
                <a:solidFill>
                  <a:schemeClr val="bg1">
                    <a:lumMod val="50000"/>
                  </a:schemeClr>
                </a:solidFill>
              </a:defRPr>
            </a:lvl1p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2113727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3577" rtl="0" eaLnBrk="1" latinLnBrk="0" hangingPunct="1">
        <a:lnSpc>
          <a:spcPct val="90000"/>
        </a:lnSpc>
        <a:spcBef>
          <a:spcPct val="0"/>
        </a:spcBef>
        <a:buNone/>
        <a:defRPr sz="3597" kern="1200">
          <a:solidFill>
            <a:schemeClr val="tx1"/>
          </a:solidFill>
          <a:latin typeface="+mj-lt"/>
          <a:ea typeface="+mj-ea"/>
          <a:cs typeface="+mj-cs"/>
        </a:defRPr>
      </a:lvl1pPr>
    </p:titleStyle>
    <p:bodyStyle>
      <a:lvl1pPr marL="269757" indent="-269757" algn="l" defTabSz="913577" rtl="0" eaLnBrk="1" latinLnBrk="0" hangingPunct="1">
        <a:lnSpc>
          <a:spcPct val="90000"/>
        </a:lnSpc>
        <a:spcBef>
          <a:spcPts val="0"/>
        </a:spcBef>
        <a:spcAft>
          <a:spcPts val="999"/>
        </a:spcAft>
        <a:buFont typeface="Wingdings" panose="05000000000000000000" pitchFamily="2" charset="2"/>
        <a:buChar char="§"/>
        <a:defRPr sz="2198" kern="1200">
          <a:solidFill>
            <a:schemeClr val="tx1"/>
          </a:solidFill>
          <a:latin typeface="+mn-lt"/>
          <a:ea typeface="+mn-ea"/>
          <a:cs typeface="+mn-cs"/>
        </a:defRPr>
      </a:lvl1pPr>
      <a:lvl2pPr marL="719352" indent="-269757" algn="l" defTabSz="913577" rtl="0" eaLnBrk="1" latinLnBrk="0" hangingPunct="1">
        <a:lnSpc>
          <a:spcPct val="90000"/>
        </a:lnSpc>
        <a:spcBef>
          <a:spcPts val="0"/>
        </a:spcBef>
        <a:spcAft>
          <a:spcPts val="999"/>
        </a:spcAft>
        <a:buFont typeface="Calibri Light" panose="020F0302020204030204" pitchFamily="34" charset="0"/>
        <a:buChar char="–"/>
        <a:defRPr sz="1998" kern="1200">
          <a:solidFill>
            <a:schemeClr val="tx1"/>
          </a:solidFill>
          <a:latin typeface="+mn-lt"/>
          <a:ea typeface="+mn-ea"/>
          <a:cs typeface="+mn-cs"/>
        </a:defRPr>
      </a:lvl2pPr>
      <a:lvl3pPr marL="1079028" indent="-269757" algn="l" defTabSz="913577" rtl="0" eaLnBrk="1" latinLnBrk="0" hangingPunct="1">
        <a:lnSpc>
          <a:spcPct val="90000"/>
        </a:lnSpc>
        <a:spcBef>
          <a:spcPts val="0"/>
        </a:spcBef>
        <a:spcAft>
          <a:spcPts val="999"/>
        </a:spcAft>
        <a:buFont typeface="Calibri Light" panose="020F0302020204030204" pitchFamily="34" charset="0"/>
        <a:buChar char="–"/>
        <a:defRPr sz="1798" kern="1200">
          <a:solidFill>
            <a:schemeClr val="tx1"/>
          </a:solidFill>
          <a:latin typeface="+mn-lt"/>
          <a:ea typeface="+mn-ea"/>
          <a:cs typeface="+mn-cs"/>
        </a:defRPr>
      </a:lvl3pPr>
      <a:lvl4pPr marL="1438704" indent="-269757" algn="l" defTabSz="913577" rtl="0" eaLnBrk="1" latinLnBrk="0" hangingPunct="1">
        <a:lnSpc>
          <a:spcPct val="90000"/>
        </a:lnSpc>
        <a:spcBef>
          <a:spcPts val="0"/>
        </a:spcBef>
        <a:spcAft>
          <a:spcPts val="999"/>
        </a:spcAft>
        <a:buFont typeface="Calibri Light" panose="020F0302020204030204" pitchFamily="34" charset="0"/>
        <a:buChar char="–"/>
        <a:defRPr sz="1599" kern="1200">
          <a:solidFill>
            <a:schemeClr val="tx1"/>
          </a:solidFill>
          <a:latin typeface="+mn-lt"/>
          <a:ea typeface="+mn-ea"/>
          <a:cs typeface="+mn-cs"/>
        </a:defRPr>
      </a:lvl4pPr>
      <a:lvl5pPr marL="1798380" indent="-269757" algn="l" defTabSz="913577" rtl="0" eaLnBrk="1" latinLnBrk="0" hangingPunct="1">
        <a:lnSpc>
          <a:spcPct val="90000"/>
        </a:lnSpc>
        <a:spcBef>
          <a:spcPts val="0"/>
        </a:spcBef>
        <a:spcAft>
          <a:spcPts val="999"/>
        </a:spcAft>
        <a:buFont typeface="Calibri Light" panose="020F0302020204030204" pitchFamily="34" charset="0"/>
        <a:buChar char="–"/>
        <a:defRPr sz="1599" kern="1200">
          <a:solidFill>
            <a:schemeClr val="tx1"/>
          </a:solidFill>
          <a:latin typeface="+mn-lt"/>
          <a:ea typeface="+mn-ea"/>
          <a:cs typeface="+mn-cs"/>
        </a:defRPr>
      </a:lvl5pPr>
      <a:lvl6pPr marL="2512337"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69125"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5914"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2702" indent="-228394" algn="l" defTabSz="913577"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xml"/><Relationship Id="rId7" Type="http://schemas.openxmlformats.org/officeDocument/2006/relationships/slideLayout" Target="../slideLayouts/slideLayout20.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13.m4a"/><Relationship Id="rId11" Type="http://schemas.openxmlformats.org/officeDocument/2006/relationships/image" Target="../media/image3.png"/><Relationship Id="rId5" Type="http://schemas.microsoft.com/office/2007/relationships/media" Target="../media/media13.m4a"/><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6.m4a"/><Relationship Id="rId7" Type="http://schemas.openxmlformats.org/officeDocument/2006/relationships/image" Target="../media/image15.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16.xml"/><Relationship Id="rId10"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9.xml"/><Relationship Id="rId7" Type="http://schemas.openxmlformats.org/officeDocument/2006/relationships/image" Target="../media/image2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3.png"/><Relationship Id="rId2" Type="http://schemas.microsoft.com/office/2007/relationships/media" Target="../media/media25.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notesSlide" Target="../notesSlides/notesSlide28.xml"/><Relationship Id="rId4"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3.png"/><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3.png"/><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1CA2-B54F-41CB-853A-FE4D4D9B4B4E}"/>
              </a:ext>
            </a:extLst>
          </p:cNvPr>
          <p:cNvSpPr>
            <a:spLocks noGrp="1"/>
          </p:cNvSpPr>
          <p:nvPr>
            <p:ph type="ctrTitle"/>
          </p:nvPr>
        </p:nvSpPr>
        <p:spPr>
          <a:xfrm>
            <a:off x="1524000" y="1233905"/>
            <a:ext cx="9144000" cy="2387600"/>
          </a:xfrm>
        </p:spPr>
        <p:txBody>
          <a:bodyPr>
            <a:normAutofit fontScale="90000"/>
          </a:bodyPr>
          <a:lstStyle/>
          <a:p>
            <a:r>
              <a:rPr lang="en-IE" b="1" i="1" dirty="0">
                <a:latin typeface="Poppins"/>
              </a:rPr>
              <a:t>Transforming for Sustainability </a:t>
            </a:r>
            <a:br>
              <a:rPr lang="en-IE" sz="3000" b="1" i="1" dirty="0">
                <a:solidFill>
                  <a:schemeClr val="tx2"/>
                </a:solidFill>
                <a:latin typeface="Poppins"/>
              </a:rPr>
            </a:br>
            <a:r>
              <a:rPr lang="en-IE" sz="5600" b="1" i="1" dirty="0">
                <a:solidFill>
                  <a:srgbClr val="002060"/>
                </a:solidFill>
                <a:latin typeface="Poppins"/>
              </a:rPr>
              <a:t> </a:t>
            </a:r>
            <a:br>
              <a:rPr lang="en-IE" sz="5600" b="1" i="1" dirty="0">
                <a:solidFill>
                  <a:srgbClr val="002060"/>
                </a:solidFill>
                <a:latin typeface="Poppins"/>
              </a:rPr>
            </a:br>
            <a:r>
              <a:rPr lang="en-IE" sz="5600" b="1" i="1" dirty="0">
                <a:solidFill>
                  <a:srgbClr val="002060"/>
                </a:solidFill>
                <a:latin typeface="Poppins"/>
              </a:rPr>
              <a:t>Intermediation – </a:t>
            </a:r>
            <a:br>
              <a:rPr lang="en-IE" sz="5600" b="1" i="1" dirty="0">
                <a:solidFill>
                  <a:srgbClr val="002060"/>
                </a:solidFill>
                <a:latin typeface="Poppins"/>
              </a:rPr>
            </a:br>
            <a:r>
              <a:rPr lang="en-IE" sz="5600" b="1" i="1" dirty="0">
                <a:solidFill>
                  <a:srgbClr val="002060"/>
                </a:solidFill>
                <a:latin typeface="Poppins"/>
              </a:rPr>
              <a:t>An Opportunity  for Irish Credit Unions</a:t>
            </a:r>
            <a:endParaRPr lang="en-IE" sz="5600" i="1" dirty="0">
              <a:solidFill>
                <a:srgbClr val="002060"/>
              </a:solidFill>
            </a:endParaRPr>
          </a:p>
        </p:txBody>
      </p:sp>
      <p:sp>
        <p:nvSpPr>
          <p:cNvPr id="2" name="Shape 59913">
            <a:extLst>
              <a:ext uri="{FF2B5EF4-FFF2-40B4-BE49-F238E27FC236}">
                <a16:creationId xmlns:a16="http://schemas.microsoft.com/office/drawing/2014/main" id="{E58D6DC2-4636-405B-AC03-2BC3752E0214}"/>
              </a:ext>
            </a:extLst>
          </p:cNvPr>
          <p:cNvSpPr/>
          <p:nvPr/>
        </p:nvSpPr>
        <p:spPr>
          <a:xfrm>
            <a:off x="3218046" y="4100362"/>
            <a:ext cx="5755908" cy="2387600"/>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pic>
        <p:nvPicPr>
          <p:cNvPr id="3" name="Audio 2">
            <a:hlinkClick r:id="" action="ppaction://media"/>
            <a:extLst>
              <a:ext uri="{FF2B5EF4-FFF2-40B4-BE49-F238E27FC236}">
                <a16:creationId xmlns:a16="http://schemas.microsoft.com/office/drawing/2014/main" id="{494E51EF-86A5-4181-BE1E-C70392355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1026" name="Picture 1">
            <a:extLst>
              <a:ext uri="{FF2B5EF4-FFF2-40B4-BE49-F238E27FC236}">
                <a16:creationId xmlns:a16="http://schemas.microsoft.com/office/drawing/2014/main" id="{845D8495-55C7-4E4B-B6AF-A82D63A4E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058990"/>
      </p:ext>
    </p:extLst>
  </p:cSld>
  <p:clrMapOvr>
    <a:masterClrMapping/>
  </p:clrMapOvr>
  <mc:AlternateContent xmlns:mc="http://schemas.openxmlformats.org/markup-compatibility/2006" xmlns:p14="http://schemas.microsoft.com/office/powerpoint/2010/main">
    <mc:Choice Requires="p14">
      <p:transition spd="slow" p14:dur="2000" advTm="38787"/>
    </mc:Choice>
    <mc:Fallback xmlns="">
      <p:transition spd="slow" advTm="3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785917" y="3629949"/>
            <a:ext cx="8620471" cy="2847051"/>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2184647" y="306186"/>
            <a:ext cx="7822719" cy="861774"/>
          </a:xfrm>
          <a:prstGeom prst="rect">
            <a:avLst/>
          </a:prstGeom>
          <a:noFill/>
        </p:spPr>
        <p:txBody>
          <a:bodyPr wrap="none" rtlCol="0">
            <a:spAutoFit/>
          </a:bodyPr>
          <a:lstStyle/>
          <a:p>
            <a:pPr algn="ctr"/>
            <a:r>
              <a:rPr lang="en-US" sz="5000" b="1" dirty="0">
                <a:solidFill>
                  <a:schemeClr val="tx2"/>
                </a:solidFill>
                <a:latin typeface="Poppins" pitchFamily="2" charset="77"/>
                <a:cs typeface="Poppins" pitchFamily="2" charset="77"/>
              </a:rPr>
              <a:t>WHAT DO MEMBERS THINK?</a:t>
            </a:r>
          </a:p>
        </p:txBody>
      </p:sp>
      <p:sp>
        <p:nvSpPr>
          <p:cNvPr id="20" name="TextBox 19">
            <a:extLst>
              <a:ext uri="{FF2B5EF4-FFF2-40B4-BE49-F238E27FC236}">
                <a16:creationId xmlns:a16="http://schemas.microsoft.com/office/drawing/2014/main" id="{281C04C3-24A4-C249-8C6D-B699CFD11CA4}"/>
              </a:ext>
            </a:extLst>
          </p:cNvPr>
          <p:cNvSpPr txBox="1"/>
          <p:nvPr/>
        </p:nvSpPr>
        <p:spPr>
          <a:xfrm>
            <a:off x="376392" y="1522917"/>
            <a:ext cx="11439222" cy="1754326"/>
          </a:xfrm>
          <a:prstGeom prst="rect">
            <a:avLst/>
          </a:prstGeom>
          <a:noFill/>
        </p:spPr>
        <p:txBody>
          <a:bodyPr wrap="none" rtlCol="0">
            <a:spAutoFit/>
          </a:bodyPr>
          <a:lstStyle/>
          <a:p>
            <a:pPr algn="ctr"/>
            <a:r>
              <a:rPr lang="en-US" sz="3600" spc="150" dirty="0">
                <a:solidFill>
                  <a:srgbClr val="002060"/>
                </a:solidFill>
                <a:latin typeface="Poppins Light" pitchFamily="2" charset="77"/>
                <a:cs typeface="Poppins Light" pitchFamily="2" charset="77"/>
              </a:rPr>
              <a:t>THE RESEARCH;</a:t>
            </a:r>
          </a:p>
          <a:p>
            <a:pPr algn="ctr"/>
            <a:r>
              <a:rPr lang="en-US" sz="3600" spc="150" dirty="0">
                <a:solidFill>
                  <a:srgbClr val="002060"/>
                </a:solidFill>
                <a:latin typeface="Poppins Light" pitchFamily="2" charset="77"/>
                <a:cs typeface="Poppins Light" pitchFamily="2" charset="77"/>
              </a:rPr>
              <a:t>WOULD THEY LIKE TO SEE US PROVIDE THESE SERVICES</a:t>
            </a:r>
          </a:p>
          <a:p>
            <a:pPr algn="ctr"/>
            <a:r>
              <a:rPr lang="en-US" sz="3600" spc="150" dirty="0">
                <a:solidFill>
                  <a:srgbClr val="002060"/>
                </a:solidFill>
                <a:latin typeface="Poppins Light" pitchFamily="2" charset="77"/>
                <a:cs typeface="Poppins Light" pitchFamily="2" charset="77"/>
              </a:rPr>
              <a:t>&amp; WOULD THEY BUY FROM US?</a:t>
            </a:r>
          </a:p>
        </p:txBody>
      </p:sp>
      <p:pic>
        <p:nvPicPr>
          <p:cNvPr id="4" name="Audio 3">
            <a:hlinkClick r:id="" action="ppaction://media"/>
            <a:extLst>
              <a:ext uri="{FF2B5EF4-FFF2-40B4-BE49-F238E27FC236}">
                <a16:creationId xmlns:a16="http://schemas.microsoft.com/office/drawing/2014/main" id="{C3F2343D-7EDE-4C20-A82C-F3E3CDC88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10242" name="Picture 1">
            <a:extLst>
              <a:ext uri="{FF2B5EF4-FFF2-40B4-BE49-F238E27FC236}">
                <a16:creationId xmlns:a16="http://schemas.microsoft.com/office/drawing/2014/main" id="{6548B650-6811-4816-9742-58B28EF91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231122"/>
      </p:ext>
    </p:extLst>
  </p:cSld>
  <p:clrMapOvr>
    <a:masterClrMapping/>
  </p:clrMapOvr>
  <mc:AlternateContent xmlns:mc="http://schemas.openxmlformats.org/markup-compatibility/2006" xmlns:p14="http://schemas.microsoft.com/office/powerpoint/2010/main">
    <mc:Choice Requires="p14">
      <p:transition spd="slow" p14:dur="2000" advTm="9037"/>
    </mc:Choice>
    <mc:Fallback xmlns="">
      <p:transition spd="slow" advTm="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BC3A0-F9BC-4E23-B024-E65CA47FBE8A}"/>
              </a:ext>
            </a:extLst>
          </p:cNvPr>
          <p:cNvPicPr>
            <a:picLocks noChangeAspect="1"/>
          </p:cNvPicPr>
          <p:nvPr/>
        </p:nvPicPr>
        <p:blipFill>
          <a:blip r:embed="rId5"/>
          <a:stretch>
            <a:fillRect/>
          </a:stretch>
        </p:blipFill>
        <p:spPr>
          <a:xfrm>
            <a:off x="6510928" y="3926018"/>
            <a:ext cx="5310364" cy="2736790"/>
          </a:xfrm>
          <a:prstGeom prst="rect">
            <a:avLst/>
          </a:prstGeom>
        </p:spPr>
      </p:pic>
      <p:pic>
        <p:nvPicPr>
          <p:cNvPr id="4" name="Picture 3">
            <a:extLst>
              <a:ext uri="{FF2B5EF4-FFF2-40B4-BE49-F238E27FC236}">
                <a16:creationId xmlns:a16="http://schemas.microsoft.com/office/drawing/2014/main" id="{43CF3640-5CB8-4A2C-A9D5-72075FF5DC67}"/>
              </a:ext>
            </a:extLst>
          </p:cNvPr>
          <p:cNvPicPr>
            <a:picLocks noChangeAspect="1"/>
          </p:cNvPicPr>
          <p:nvPr/>
        </p:nvPicPr>
        <p:blipFill>
          <a:blip r:embed="rId6"/>
          <a:stretch>
            <a:fillRect/>
          </a:stretch>
        </p:blipFill>
        <p:spPr>
          <a:xfrm>
            <a:off x="6510928" y="783718"/>
            <a:ext cx="5277272" cy="2645282"/>
          </a:xfrm>
          <a:prstGeom prst="rect">
            <a:avLst/>
          </a:prstGeom>
        </p:spPr>
      </p:pic>
      <p:pic>
        <p:nvPicPr>
          <p:cNvPr id="5" name="Picture 4">
            <a:extLst>
              <a:ext uri="{FF2B5EF4-FFF2-40B4-BE49-F238E27FC236}">
                <a16:creationId xmlns:a16="http://schemas.microsoft.com/office/drawing/2014/main" id="{4D0AF5C2-E53C-430E-AB84-7CCE9A941B66}"/>
              </a:ext>
            </a:extLst>
          </p:cNvPr>
          <p:cNvPicPr>
            <a:picLocks noChangeAspect="1"/>
          </p:cNvPicPr>
          <p:nvPr/>
        </p:nvPicPr>
        <p:blipFill>
          <a:blip r:embed="rId7"/>
          <a:stretch>
            <a:fillRect/>
          </a:stretch>
        </p:blipFill>
        <p:spPr>
          <a:xfrm>
            <a:off x="165922" y="3998797"/>
            <a:ext cx="5515152" cy="2736790"/>
          </a:xfrm>
          <a:prstGeom prst="rect">
            <a:avLst/>
          </a:prstGeom>
        </p:spPr>
      </p:pic>
      <p:pic>
        <p:nvPicPr>
          <p:cNvPr id="6" name="Picture 5">
            <a:extLst>
              <a:ext uri="{FF2B5EF4-FFF2-40B4-BE49-F238E27FC236}">
                <a16:creationId xmlns:a16="http://schemas.microsoft.com/office/drawing/2014/main" id="{B8EFF762-DDCF-4F20-B2E4-C9036B55611F}"/>
              </a:ext>
            </a:extLst>
          </p:cNvPr>
          <p:cNvPicPr>
            <a:picLocks noChangeAspect="1"/>
          </p:cNvPicPr>
          <p:nvPr/>
        </p:nvPicPr>
        <p:blipFill>
          <a:blip r:embed="rId8"/>
          <a:stretch>
            <a:fillRect/>
          </a:stretch>
        </p:blipFill>
        <p:spPr>
          <a:xfrm>
            <a:off x="165922" y="783718"/>
            <a:ext cx="5441723" cy="2645282"/>
          </a:xfrm>
          <a:prstGeom prst="rect">
            <a:avLst/>
          </a:prstGeom>
        </p:spPr>
      </p:pic>
      <p:cxnSp>
        <p:nvCxnSpPr>
          <p:cNvPr id="8" name="Straight Arrow Connector 7">
            <a:extLst>
              <a:ext uri="{FF2B5EF4-FFF2-40B4-BE49-F238E27FC236}">
                <a16:creationId xmlns:a16="http://schemas.microsoft.com/office/drawing/2014/main" id="{9E6011A1-207F-422D-B26D-669CFEF4F0CA}"/>
              </a:ext>
            </a:extLst>
          </p:cNvPr>
          <p:cNvCxnSpPr>
            <a:cxnSpLocks/>
          </p:cNvCxnSpPr>
          <p:nvPr/>
        </p:nvCxnSpPr>
        <p:spPr>
          <a:xfrm>
            <a:off x="13605" y="3687417"/>
            <a:ext cx="12178395" cy="0"/>
          </a:xfrm>
          <a:prstGeom prst="straightConnector1">
            <a:avLst/>
          </a:prstGeom>
          <a:ln w="508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D93DF4-0D49-44FA-A255-916D8BDB7137}"/>
              </a:ext>
            </a:extLst>
          </p:cNvPr>
          <p:cNvCxnSpPr>
            <a:cxnSpLocks/>
          </p:cNvCxnSpPr>
          <p:nvPr/>
        </p:nvCxnSpPr>
        <p:spPr>
          <a:xfrm>
            <a:off x="6129483" y="783718"/>
            <a:ext cx="0" cy="5879090"/>
          </a:xfrm>
          <a:prstGeom prst="straightConnector1">
            <a:avLst/>
          </a:prstGeom>
          <a:ln w="508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DDCDD4-EB0A-4B61-B8FF-B1D74ADBD770}"/>
              </a:ext>
            </a:extLst>
          </p:cNvPr>
          <p:cNvSpPr txBox="1"/>
          <p:nvPr/>
        </p:nvSpPr>
        <p:spPr>
          <a:xfrm>
            <a:off x="529192" y="122413"/>
            <a:ext cx="11658045" cy="523220"/>
          </a:xfrm>
          <a:prstGeom prst="rect">
            <a:avLst/>
          </a:prstGeom>
          <a:noFill/>
        </p:spPr>
        <p:txBody>
          <a:bodyPr wrap="square" rtlCol="0">
            <a:spAutoFit/>
          </a:bodyPr>
          <a:lstStyle/>
          <a:p>
            <a:r>
              <a:rPr lang="en-IE" sz="2800" b="1" dirty="0">
                <a:solidFill>
                  <a:srgbClr val="0070C0"/>
                </a:solidFill>
                <a:latin typeface="Bahnschrift" panose="020B0502040204020203" pitchFamily="34" charset="0"/>
              </a:rPr>
              <a:t>Research suggests a certain level of interest; but membership is key……</a:t>
            </a:r>
          </a:p>
        </p:txBody>
      </p:sp>
      <p:sp>
        <p:nvSpPr>
          <p:cNvPr id="2" name="TextBox 1">
            <a:extLst>
              <a:ext uri="{FF2B5EF4-FFF2-40B4-BE49-F238E27FC236}">
                <a16:creationId xmlns:a16="http://schemas.microsoft.com/office/drawing/2014/main" id="{715B1423-99FD-49C5-966E-C542A605D5B8}"/>
              </a:ext>
            </a:extLst>
          </p:cNvPr>
          <p:cNvSpPr txBox="1"/>
          <p:nvPr/>
        </p:nvSpPr>
        <p:spPr>
          <a:xfrm>
            <a:off x="10281544" y="6627168"/>
            <a:ext cx="2160458" cy="230832"/>
          </a:xfrm>
          <a:prstGeom prst="rect">
            <a:avLst/>
          </a:prstGeom>
          <a:noFill/>
        </p:spPr>
        <p:txBody>
          <a:bodyPr wrap="square" rtlCol="0">
            <a:spAutoFit/>
          </a:bodyPr>
          <a:lstStyle/>
          <a:p>
            <a:r>
              <a:rPr lang="en-IE" sz="900" b="1" dirty="0"/>
              <a:t>Source: iReach</a:t>
            </a:r>
          </a:p>
        </p:txBody>
      </p:sp>
      <p:pic>
        <p:nvPicPr>
          <p:cNvPr id="10" name="Audio 9">
            <a:hlinkClick r:id="" action="ppaction://media"/>
            <a:extLst>
              <a:ext uri="{FF2B5EF4-FFF2-40B4-BE49-F238E27FC236}">
                <a16:creationId xmlns:a16="http://schemas.microsoft.com/office/drawing/2014/main" id="{78A32F68-28A5-43F9-A024-0712AC346B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11266" name="Picture 1">
            <a:extLst>
              <a:ext uri="{FF2B5EF4-FFF2-40B4-BE49-F238E27FC236}">
                <a16:creationId xmlns:a16="http://schemas.microsoft.com/office/drawing/2014/main" id="{5F3D78B4-FBA9-4622-928D-A6383DE7D7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505246"/>
      </p:ext>
    </p:extLst>
  </p:cSld>
  <p:clrMapOvr>
    <a:masterClrMapping/>
  </p:clrMapOvr>
  <mc:AlternateContent xmlns:mc="http://schemas.openxmlformats.org/markup-compatibility/2006" xmlns:p14="http://schemas.microsoft.com/office/powerpoint/2010/main">
    <mc:Choice Requires="p14">
      <p:transition spd="slow" p14:dur="2000" advTm="33048"/>
    </mc:Choice>
    <mc:Fallback xmlns="">
      <p:transition spd="slow" advTm="3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2B945-6337-4757-95D8-3D01A8997664}"/>
              </a:ext>
            </a:extLst>
          </p:cNvPr>
          <p:cNvPicPr>
            <a:picLocks noChangeAspect="1"/>
          </p:cNvPicPr>
          <p:nvPr/>
        </p:nvPicPr>
        <p:blipFill>
          <a:blip r:embed="rId5"/>
          <a:stretch>
            <a:fillRect/>
          </a:stretch>
        </p:blipFill>
        <p:spPr>
          <a:xfrm>
            <a:off x="1732614" y="183875"/>
            <a:ext cx="4434219" cy="3190460"/>
          </a:xfrm>
          <a:prstGeom prst="rect">
            <a:avLst/>
          </a:prstGeom>
          <a:ln>
            <a:solidFill>
              <a:schemeClr val="accent1"/>
            </a:solidFill>
          </a:ln>
        </p:spPr>
      </p:pic>
      <p:pic>
        <p:nvPicPr>
          <p:cNvPr id="5" name="Picture 4">
            <a:extLst>
              <a:ext uri="{FF2B5EF4-FFF2-40B4-BE49-F238E27FC236}">
                <a16:creationId xmlns:a16="http://schemas.microsoft.com/office/drawing/2014/main" id="{280B301D-B657-44D2-AAEE-7758E1A48959}"/>
              </a:ext>
            </a:extLst>
          </p:cNvPr>
          <p:cNvPicPr>
            <a:picLocks noChangeAspect="1"/>
          </p:cNvPicPr>
          <p:nvPr/>
        </p:nvPicPr>
        <p:blipFill>
          <a:blip r:embed="rId6"/>
          <a:stretch>
            <a:fillRect/>
          </a:stretch>
        </p:blipFill>
        <p:spPr>
          <a:xfrm>
            <a:off x="6239656" y="3483666"/>
            <a:ext cx="5846335" cy="3011555"/>
          </a:xfrm>
          <a:prstGeom prst="rect">
            <a:avLst/>
          </a:prstGeom>
          <a:ln>
            <a:solidFill>
              <a:schemeClr val="accent1"/>
            </a:solidFill>
          </a:ln>
        </p:spPr>
      </p:pic>
      <p:pic>
        <p:nvPicPr>
          <p:cNvPr id="6" name="Picture 5">
            <a:extLst>
              <a:ext uri="{FF2B5EF4-FFF2-40B4-BE49-F238E27FC236}">
                <a16:creationId xmlns:a16="http://schemas.microsoft.com/office/drawing/2014/main" id="{EE0AC8CB-71B8-442E-BAC2-FEE7748E535A}"/>
              </a:ext>
            </a:extLst>
          </p:cNvPr>
          <p:cNvPicPr>
            <a:picLocks noChangeAspect="1"/>
          </p:cNvPicPr>
          <p:nvPr/>
        </p:nvPicPr>
        <p:blipFill>
          <a:blip r:embed="rId7"/>
          <a:stretch>
            <a:fillRect/>
          </a:stretch>
        </p:blipFill>
        <p:spPr>
          <a:xfrm>
            <a:off x="6251871" y="183875"/>
            <a:ext cx="5834120" cy="3190460"/>
          </a:xfrm>
          <a:prstGeom prst="rect">
            <a:avLst/>
          </a:prstGeom>
          <a:ln>
            <a:solidFill>
              <a:srgbClr val="00B0F0"/>
            </a:solidFill>
          </a:ln>
        </p:spPr>
      </p:pic>
      <p:pic>
        <p:nvPicPr>
          <p:cNvPr id="7" name="Picture 6">
            <a:extLst>
              <a:ext uri="{FF2B5EF4-FFF2-40B4-BE49-F238E27FC236}">
                <a16:creationId xmlns:a16="http://schemas.microsoft.com/office/drawing/2014/main" id="{5C3E1176-4040-4E6A-858F-BDEE891B3F2D}"/>
              </a:ext>
            </a:extLst>
          </p:cNvPr>
          <p:cNvPicPr>
            <a:picLocks noChangeAspect="1"/>
          </p:cNvPicPr>
          <p:nvPr/>
        </p:nvPicPr>
        <p:blipFill>
          <a:blip r:embed="rId8"/>
          <a:stretch>
            <a:fillRect/>
          </a:stretch>
        </p:blipFill>
        <p:spPr>
          <a:xfrm>
            <a:off x="148527" y="1415823"/>
            <a:ext cx="1541568" cy="1684682"/>
          </a:xfrm>
          <a:prstGeom prst="rect">
            <a:avLst/>
          </a:prstGeom>
        </p:spPr>
      </p:pic>
      <p:sp>
        <p:nvSpPr>
          <p:cNvPr id="8" name="TextBox 7">
            <a:extLst>
              <a:ext uri="{FF2B5EF4-FFF2-40B4-BE49-F238E27FC236}">
                <a16:creationId xmlns:a16="http://schemas.microsoft.com/office/drawing/2014/main" id="{3E2D115D-5C4A-4A84-BAD5-C409800893F6}"/>
              </a:ext>
            </a:extLst>
          </p:cNvPr>
          <p:cNvSpPr txBox="1"/>
          <p:nvPr/>
        </p:nvSpPr>
        <p:spPr>
          <a:xfrm>
            <a:off x="106010" y="3483666"/>
            <a:ext cx="6069512" cy="3293209"/>
          </a:xfrm>
          <a:prstGeom prst="rect">
            <a:avLst/>
          </a:prstGeom>
          <a:noFill/>
        </p:spPr>
        <p:txBody>
          <a:bodyPr wrap="square" rtlCol="0">
            <a:spAutoFit/>
          </a:bodyPr>
          <a:lstStyle/>
          <a:p>
            <a:pPr marL="285750" indent="-285750">
              <a:buFont typeface="Courier New" panose="02070309020205020404" pitchFamily="49" charset="0"/>
              <a:buChar char="o"/>
            </a:pPr>
            <a:r>
              <a:rPr lang="en-GB" sz="1400" b="1" dirty="0">
                <a:solidFill>
                  <a:srgbClr val="002060"/>
                </a:solidFill>
              </a:rPr>
              <a:t>65% of respondents currently have a travel insurance policy or have had one in the past. This is highest amongst those aged 45+ (79%), females (71%) &amp; those in ABC1 social group (77%).</a:t>
            </a:r>
          </a:p>
          <a:p>
            <a:endParaRPr lang="en-GB" sz="1400" b="1" dirty="0">
              <a:solidFill>
                <a:srgbClr val="002060"/>
              </a:solidFill>
            </a:endParaRPr>
          </a:p>
          <a:p>
            <a:pPr marL="285750" indent="-285750">
              <a:buFont typeface="Courier New" panose="02070309020205020404" pitchFamily="49" charset="0"/>
              <a:buChar char="o"/>
            </a:pPr>
            <a:r>
              <a:rPr lang="en-GB" sz="1400" b="1" dirty="0">
                <a:solidFill>
                  <a:srgbClr val="002060"/>
                </a:solidFill>
              </a:rPr>
              <a:t>The most important reason for taking out travel insurance was peace of mind at 66%. A variety of secondary reasons were cited including advice from family/friends, that the policy seemed good value.</a:t>
            </a:r>
          </a:p>
          <a:p>
            <a:endParaRPr lang="en-GB" sz="1400" b="1" dirty="0">
              <a:solidFill>
                <a:srgbClr val="002060"/>
              </a:solidFill>
            </a:endParaRPr>
          </a:p>
          <a:p>
            <a:pPr marL="285750" indent="-285750">
              <a:buFont typeface="Courier New" panose="02070309020205020404" pitchFamily="49" charset="0"/>
              <a:buChar char="o"/>
            </a:pPr>
            <a:r>
              <a:rPr lang="en-GB" sz="1400" b="1" dirty="0">
                <a:solidFill>
                  <a:srgbClr val="002060"/>
                </a:solidFill>
              </a:rPr>
              <a:t>Unsurprisingly, price was the most important factor overall when choosing a provider (54%), followed by ‘a policy that suited my needs’ (46%) and brand trust (35%).</a:t>
            </a:r>
          </a:p>
          <a:p>
            <a:pPr marL="285750" indent="-285750">
              <a:buFont typeface="Courier New" panose="02070309020205020404" pitchFamily="49" charset="0"/>
              <a:buChar char="o"/>
            </a:pPr>
            <a:endParaRPr lang="en-IE" dirty="0"/>
          </a:p>
          <a:p>
            <a:pPr marL="285750" indent="-285750">
              <a:buFont typeface="Courier New" panose="02070309020205020404" pitchFamily="49" charset="0"/>
              <a:buChar char="o"/>
            </a:pPr>
            <a:endParaRPr lang="en-IE" dirty="0"/>
          </a:p>
          <a:p>
            <a:pPr marL="285750" indent="-285750">
              <a:buFont typeface="Courier New" panose="02070309020205020404" pitchFamily="49" charset="0"/>
              <a:buChar char="o"/>
            </a:pPr>
            <a:endParaRPr lang="en-IE" dirty="0"/>
          </a:p>
        </p:txBody>
      </p:sp>
      <p:sp>
        <p:nvSpPr>
          <p:cNvPr id="11" name="Arrow: Bent-Up 10">
            <a:extLst>
              <a:ext uri="{FF2B5EF4-FFF2-40B4-BE49-F238E27FC236}">
                <a16:creationId xmlns:a16="http://schemas.microsoft.com/office/drawing/2014/main" id="{BDC2EF12-1564-4BBF-ACCF-2CADA1A1B5A6}"/>
              </a:ext>
            </a:extLst>
          </p:cNvPr>
          <p:cNvSpPr/>
          <p:nvPr/>
        </p:nvSpPr>
        <p:spPr>
          <a:xfrm rot="5400000">
            <a:off x="127917" y="5879899"/>
            <a:ext cx="929309" cy="102689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extBox 11">
            <a:extLst>
              <a:ext uri="{FF2B5EF4-FFF2-40B4-BE49-F238E27FC236}">
                <a16:creationId xmlns:a16="http://schemas.microsoft.com/office/drawing/2014/main" id="{28CDC13E-EC02-4CDD-A09D-D1D356081952}"/>
              </a:ext>
            </a:extLst>
          </p:cNvPr>
          <p:cNvSpPr txBox="1"/>
          <p:nvPr/>
        </p:nvSpPr>
        <p:spPr>
          <a:xfrm>
            <a:off x="1224498" y="5934670"/>
            <a:ext cx="4832544" cy="923330"/>
          </a:xfrm>
          <a:prstGeom prst="rect">
            <a:avLst/>
          </a:prstGeom>
          <a:noFill/>
        </p:spPr>
        <p:txBody>
          <a:bodyPr wrap="square" rtlCol="0">
            <a:spAutoFit/>
          </a:bodyPr>
          <a:lstStyle/>
          <a:p>
            <a:pPr algn="ctr"/>
            <a:r>
              <a:rPr lang="en-IE" b="1" dirty="0">
                <a:solidFill>
                  <a:srgbClr val="0070C0"/>
                </a:solidFill>
              </a:rPr>
              <a:t>A value for money, Credit Union (Trusted Brand) offering, primarily promoted &amp; delivered online would appear to be ideal for a large cohort</a:t>
            </a:r>
          </a:p>
        </p:txBody>
      </p:sp>
      <p:sp>
        <p:nvSpPr>
          <p:cNvPr id="9" name="TextBox 8">
            <a:extLst>
              <a:ext uri="{FF2B5EF4-FFF2-40B4-BE49-F238E27FC236}">
                <a16:creationId xmlns:a16="http://schemas.microsoft.com/office/drawing/2014/main" id="{4F0D8A7B-AA06-4843-A7F9-66231CBE94BF}"/>
              </a:ext>
            </a:extLst>
          </p:cNvPr>
          <p:cNvSpPr txBox="1"/>
          <p:nvPr/>
        </p:nvSpPr>
        <p:spPr>
          <a:xfrm>
            <a:off x="9603449" y="6558709"/>
            <a:ext cx="2160458" cy="230832"/>
          </a:xfrm>
          <a:prstGeom prst="rect">
            <a:avLst/>
          </a:prstGeom>
          <a:noFill/>
        </p:spPr>
        <p:txBody>
          <a:bodyPr wrap="square" rtlCol="0">
            <a:spAutoFit/>
          </a:bodyPr>
          <a:lstStyle/>
          <a:p>
            <a:r>
              <a:rPr lang="en-IE" sz="900" b="1" dirty="0"/>
              <a:t>Source: iReach</a:t>
            </a:r>
          </a:p>
        </p:txBody>
      </p:sp>
      <p:pic>
        <p:nvPicPr>
          <p:cNvPr id="3" name="Audio 2">
            <a:hlinkClick r:id="" action="ppaction://media"/>
            <a:extLst>
              <a:ext uri="{FF2B5EF4-FFF2-40B4-BE49-F238E27FC236}">
                <a16:creationId xmlns:a16="http://schemas.microsoft.com/office/drawing/2014/main" id="{50B99D38-E3C0-4A0F-9C0C-B3F27C8CB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12290" name="Picture 1">
            <a:extLst>
              <a:ext uri="{FF2B5EF4-FFF2-40B4-BE49-F238E27FC236}">
                <a16:creationId xmlns:a16="http://schemas.microsoft.com/office/drawing/2014/main" id="{5048B90B-DD87-4569-93DF-98B6A122E8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568889"/>
      </p:ext>
    </p:extLst>
  </p:cSld>
  <p:clrMapOvr>
    <a:masterClrMapping/>
  </p:clrMapOvr>
  <mc:AlternateContent xmlns:mc="http://schemas.openxmlformats.org/markup-compatibility/2006" xmlns:p14="http://schemas.microsoft.com/office/powerpoint/2010/main">
    <mc:Choice Requires="p14">
      <p:transition spd="slow" p14:dur="2000" advTm="35052"/>
    </mc:Choice>
    <mc:Fallback xmlns="">
      <p:transition spd="slow" advTm="3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59" y="64210"/>
            <a:ext cx="11232682" cy="1143000"/>
          </a:xfrm>
        </p:spPr>
        <p:txBody>
          <a:bodyPr/>
          <a:lstStyle/>
          <a:p>
            <a:r>
              <a:rPr lang="en-IE" sz="1814" dirty="0"/>
              <a:t>The likelihood of members availing of the four proposed new services is high across the board with a digital loan process and pensions advice marginally ahead of investment advice and insurance intermediation.  </a:t>
            </a:r>
            <a:br>
              <a:rPr lang="en-IE" sz="2176" dirty="0"/>
            </a:br>
            <a:r>
              <a:rPr lang="en-IE" sz="1451" dirty="0">
                <a:solidFill>
                  <a:schemeClr val="tx1">
                    <a:lumMod val="65000"/>
                    <a:lumOff val="35000"/>
                  </a:schemeClr>
                </a:solidFill>
              </a:rPr>
              <a:t>Base: All Members - 400</a:t>
            </a:r>
            <a:endParaRPr lang="en-US" sz="1814" dirty="0">
              <a:solidFill>
                <a:srgbClr val="595A5B"/>
              </a:solidFill>
            </a:endParaRPr>
          </a:p>
        </p:txBody>
      </p:sp>
      <p:sp>
        <p:nvSpPr>
          <p:cNvPr id="5" name="TextBox 4">
            <a:extLst>
              <a:ext uri="{FF2B5EF4-FFF2-40B4-BE49-F238E27FC236}">
                <a16:creationId xmlns:a16="http://schemas.microsoft.com/office/drawing/2014/main" id="{04568508-52F5-4B13-BC6E-F8C66E489365}"/>
              </a:ext>
            </a:extLst>
          </p:cNvPr>
          <p:cNvSpPr txBox="1"/>
          <p:nvPr>
            <p:custDataLst>
              <p:tags r:id="rId2"/>
            </p:custDataLst>
          </p:nvPr>
        </p:nvSpPr>
        <p:spPr>
          <a:xfrm>
            <a:off x="2839047" y="6275863"/>
            <a:ext cx="7160423" cy="511102"/>
          </a:xfrm>
          <a:prstGeom prst="rect">
            <a:avLst/>
          </a:prstGeom>
          <a:noFill/>
        </p:spPr>
        <p:txBody>
          <a:bodyPr vert="horz" wrap="square" rtlCol="0">
            <a:spAutoFit/>
          </a:bodyPr>
          <a:lstStyle/>
          <a:p>
            <a:pPr lvl="0"/>
            <a:r>
              <a:rPr lang="en-IE" sz="907" dirty="0">
                <a:solidFill>
                  <a:prstClr val="black"/>
                </a:solidFill>
                <a:latin typeface="Verdana"/>
              </a:rPr>
              <a:t>Q.19	</a:t>
            </a:r>
            <a:r>
              <a:rPr lang="en-IE" sz="907" dirty="0">
                <a:solidFill>
                  <a:prstClr val="black"/>
                </a:solidFill>
              </a:rPr>
              <a:t>St. Jarlath’s Credit Union is currently looking to develop a range of products and services with the aim of 	fulfilling its member’s financial needs and expectations now and into the future. How likely do you think you 	would be to avail of the following services should they become available at St. Jarlath’s Credit Union?</a:t>
            </a:r>
            <a:endParaRPr lang="en-IE" sz="907" dirty="0">
              <a:solidFill>
                <a:prstClr val="black"/>
              </a:solidFill>
              <a:latin typeface="Verdana"/>
            </a:endParaRPr>
          </a:p>
        </p:txBody>
      </p:sp>
      <p:sp>
        <p:nvSpPr>
          <p:cNvPr id="31" name="object 7">
            <a:extLst>
              <a:ext uri="{FF2B5EF4-FFF2-40B4-BE49-F238E27FC236}">
                <a16:creationId xmlns:a16="http://schemas.microsoft.com/office/drawing/2014/main" id="{3CF2D4A0-58E6-402E-A336-4A3DD90C40CA}"/>
              </a:ext>
            </a:extLst>
          </p:cNvPr>
          <p:cNvSpPr/>
          <p:nvPr/>
        </p:nvSpPr>
        <p:spPr>
          <a:xfrm>
            <a:off x="2744140" y="6392625"/>
            <a:ext cx="0" cy="356085"/>
          </a:xfrm>
          <a:custGeom>
            <a:avLst/>
            <a:gdLst/>
            <a:ahLst/>
            <a:cxnLst/>
            <a:rect l="l" t="t" r="r" b="b"/>
            <a:pathLst>
              <a:path h="392683">
                <a:moveTo>
                  <a:pt x="0" y="392684"/>
                </a:moveTo>
                <a:lnTo>
                  <a:pt x="0" y="0"/>
                </a:lnTo>
              </a:path>
            </a:pathLst>
          </a:custGeom>
          <a:ln w="12700">
            <a:solidFill>
              <a:schemeClr val="accent1"/>
            </a:solidFill>
          </a:ln>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72698">
              <a:defRPr/>
            </a:pPr>
            <a:endParaRPr sz="997" dirty="0">
              <a:solidFill>
                <a:prstClr val="black"/>
              </a:solidFill>
              <a:latin typeface="Verdana"/>
            </a:endParaRPr>
          </a:p>
        </p:txBody>
      </p:sp>
      <p:sp>
        <p:nvSpPr>
          <p:cNvPr id="32" name="object 9">
            <a:extLst>
              <a:ext uri="{FF2B5EF4-FFF2-40B4-BE49-F238E27FC236}">
                <a16:creationId xmlns:a16="http://schemas.microsoft.com/office/drawing/2014/main" id="{AD2140DB-138A-45BE-A15A-C1FB723EC1B2}"/>
              </a:ext>
            </a:extLst>
          </p:cNvPr>
          <p:cNvSpPr/>
          <p:nvPr/>
        </p:nvSpPr>
        <p:spPr>
          <a:xfrm>
            <a:off x="2297011" y="6402269"/>
            <a:ext cx="352223" cy="317368"/>
          </a:xfrm>
          <a:custGeom>
            <a:avLst/>
            <a:gdLst/>
            <a:ahLst/>
            <a:cxnLst/>
            <a:rect l="l" t="t" r="r" b="b"/>
            <a:pathLst>
              <a:path w="350356" h="349986">
                <a:moveTo>
                  <a:pt x="189024" y="0"/>
                </a:moveTo>
                <a:lnTo>
                  <a:pt x="141594" y="4887"/>
                </a:lnTo>
                <a:lnTo>
                  <a:pt x="99436" y="19210"/>
                </a:lnTo>
                <a:lnTo>
                  <a:pt x="63490" y="41741"/>
                </a:lnTo>
                <a:lnTo>
                  <a:pt x="34694" y="71251"/>
                </a:lnTo>
                <a:lnTo>
                  <a:pt x="13987" y="106513"/>
                </a:lnTo>
                <a:lnTo>
                  <a:pt x="2307" y="146297"/>
                </a:lnTo>
                <a:lnTo>
                  <a:pt x="0" y="174726"/>
                </a:lnTo>
                <a:lnTo>
                  <a:pt x="609" y="189452"/>
                </a:lnTo>
                <a:lnTo>
                  <a:pt x="9370" y="231412"/>
                </a:lnTo>
                <a:lnTo>
                  <a:pt x="27507" y="269028"/>
                </a:lnTo>
                <a:lnTo>
                  <a:pt x="53711" y="300988"/>
                </a:lnTo>
                <a:lnTo>
                  <a:pt x="86671" y="325981"/>
                </a:lnTo>
                <a:lnTo>
                  <a:pt x="125077" y="342696"/>
                </a:lnTo>
                <a:lnTo>
                  <a:pt x="167619" y="349823"/>
                </a:lnTo>
                <a:lnTo>
                  <a:pt x="175260" y="349986"/>
                </a:lnTo>
                <a:lnTo>
                  <a:pt x="189987" y="349376"/>
                </a:lnTo>
                <a:lnTo>
                  <a:pt x="231950" y="340615"/>
                </a:lnTo>
                <a:lnTo>
                  <a:pt x="269567" y="322476"/>
                </a:lnTo>
                <a:lnTo>
                  <a:pt x="301526" y="296270"/>
                </a:lnTo>
                <a:lnTo>
                  <a:pt x="326517" y="263309"/>
                </a:lnTo>
                <a:lnTo>
                  <a:pt x="343231" y="224904"/>
                </a:lnTo>
                <a:lnTo>
                  <a:pt x="350356" y="182366"/>
                </a:lnTo>
                <a:lnTo>
                  <a:pt x="349796" y="166867"/>
                </a:lnTo>
                <a:lnTo>
                  <a:pt x="341462" y="123115"/>
                </a:lnTo>
                <a:lnTo>
                  <a:pt x="324105" y="84313"/>
                </a:lnTo>
                <a:lnTo>
                  <a:pt x="298954" y="51530"/>
                </a:lnTo>
                <a:lnTo>
                  <a:pt x="267237" y="25837"/>
                </a:lnTo>
                <a:lnTo>
                  <a:pt x="230184" y="8304"/>
                </a:lnTo>
                <a:lnTo>
                  <a:pt x="189024" y="0"/>
                </a:lnTo>
                <a:close/>
              </a:path>
            </a:pathLst>
          </a:custGeom>
          <a:solidFill>
            <a:srgbClr val="FFFFFF"/>
          </a:solidFill>
          <a:ln>
            <a:solidFill>
              <a:schemeClr val="accent1"/>
            </a:solidFill>
          </a:ln>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72698">
              <a:defRPr/>
            </a:pPr>
            <a:endParaRPr sz="997" dirty="0">
              <a:solidFill>
                <a:prstClr val="black"/>
              </a:solidFill>
              <a:latin typeface="Verdana"/>
            </a:endParaRPr>
          </a:p>
        </p:txBody>
      </p:sp>
      <p:sp>
        <p:nvSpPr>
          <p:cNvPr id="33" name="object 12">
            <a:extLst>
              <a:ext uri="{FF2B5EF4-FFF2-40B4-BE49-F238E27FC236}">
                <a16:creationId xmlns:a16="http://schemas.microsoft.com/office/drawing/2014/main" id="{1AEBBF15-17B3-4F6A-83AA-CC828B05B487}"/>
              </a:ext>
            </a:extLst>
          </p:cNvPr>
          <p:cNvSpPr txBox="1"/>
          <p:nvPr/>
        </p:nvSpPr>
        <p:spPr>
          <a:xfrm>
            <a:off x="2397526" y="6408315"/>
            <a:ext cx="151935" cy="284454"/>
          </a:xfrm>
          <a:prstGeom prst="rect">
            <a:avLst/>
          </a:prstGeom>
        </p:spPr>
        <p:txBody>
          <a:bodyPr vert="horz"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1516" defTabSz="472698">
              <a:defRPr/>
            </a:pPr>
            <a:r>
              <a:rPr sz="1768" b="1" spc="-195" dirty="0">
                <a:solidFill>
                  <a:srgbClr val="58595B">
                    <a:lumMod val="60000"/>
                    <a:lumOff val="40000"/>
                  </a:srgbClr>
                </a:solidFill>
                <a:latin typeface="Arial"/>
                <a:cs typeface="Arial"/>
              </a:rPr>
              <a:t>?</a:t>
            </a:r>
            <a:endParaRPr sz="1768" dirty="0">
              <a:solidFill>
                <a:srgbClr val="58595B">
                  <a:lumMod val="60000"/>
                  <a:lumOff val="40000"/>
                </a:srgbClr>
              </a:solidFill>
              <a:latin typeface="Arial"/>
              <a:cs typeface="Arial"/>
            </a:endParaRPr>
          </a:p>
        </p:txBody>
      </p:sp>
      <p:graphicFrame>
        <p:nvGraphicFramePr>
          <p:cNvPr id="10" name="Table 9">
            <a:extLst>
              <a:ext uri="{FF2B5EF4-FFF2-40B4-BE49-F238E27FC236}">
                <a16:creationId xmlns:a16="http://schemas.microsoft.com/office/drawing/2014/main" id="{1B5AA7C2-5337-42F4-83CC-6F385517B978}"/>
              </a:ext>
            </a:extLst>
          </p:cNvPr>
          <p:cNvGraphicFramePr>
            <a:graphicFrameLocks noGrp="1"/>
          </p:cNvGraphicFramePr>
          <p:nvPr/>
        </p:nvGraphicFramePr>
        <p:xfrm>
          <a:off x="1939669" y="5707447"/>
          <a:ext cx="8076636" cy="267683"/>
        </p:xfrm>
        <a:graphic>
          <a:graphicData uri="http://schemas.openxmlformats.org/drawingml/2006/table">
            <a:tbl>
              <a:tblPr firstRow="1" firstCol="1" bandRow="1">
                <a:tableStyleId>{5C22544A-7EE6-4342-B048-85BDC9FD1C3A}</a:tableStyleId>
              </a:tblPr>
              <a:tblGrid>
                <a:gridCol w="1131509">
                  <a:extLst>
                    <a:ext uri="{9D8B030D-6E8A-4147-A177-3AD203B41FA5}">
                      <a16:colId xmlns:a16="http://schemas.microsoft.com/office/drawing/2014/main" val="2511341754"/>
                    </a:ext>
                  </a:extLst>
                </a:gridCol>
                <a:gridCol w="992161">
                  <a:extLst>
                    <a:ext uri="{9D8B030D-6E8A-4147-A177-3AD203B41FA5}">
                      <a16:colId xmlns:a16="http://schemas.microsoft.com/office/drawing/2014/main" val="376957609"/>
                    </a:ext>
                  </a:extLst>
                </a:gridCol>
                <a:gridCol w="992161">
                  <a:extLst>
                    <a:ext uri="{9D8B030D-6E8A-4147-A177-3AD203B41FA5}">
                      <a16:colId xmlns:a16="http://schemas.microsoft.com/office/drawing/2014/main" val="609028959"/>
                    </a:ext>
                  </a:extLst>
                </a:gridCol>
                <a:gridCol w="992161">
                  <a:extLst>
                    <a:ext uri="{9D8B030D-6E8A-4147-A177-3AD203B41FA5}">
                      <a16:colId xmlns:a16="http://schemas.microsoft.com/office/drawing/2014/main" val="1914306190"/>
                    </a:ext>
                  </a:extLst>
                </a:gridCol>
                <a:gridCol w="992161">
                  <a:extLst>
                    <a:ext uri="{9D8B030D-6E8A-4147-A177-3AD203B41FA5}">
                      <a16:colId xmlns:a16="http://schemas.microsoft.com/office/drawing/2014/main" val="2189313679"/>
                    </a:ext>
                  </a:extLst>
                </a:gridCol>
                <a:gridCol w="992161">
                  <a:extLst>
                    <a:ext uri="{9D8B030D-6E8A-4147-A177-3AD203B41FA5}">
                      <a16:colId xmlns:a16="http://schemas.microsoft.com/office/drawing/2014/main" val="1237405569"/>
                    </a:ext>
                  </a:extLst>
                </a:gridCol>
                <a:gridCol w="992161">
                  <a:extLst>
                    <a:ext uri="{9D8B030D-6E8A-4147-A177-3AD203B41FA5}">
                      <a16:colId xmlns:a16="http://schemas.microsoft.com/office/drawing/2014/main" val="382160781"/>
                    </a:ext>
                  </a:extLst>
                </a:gridCol>
                <a:gridCol w="992161">
                  <a:extLst>
                    <a:ext uri="{9D8B030D-6E8A-4147-A177-3AD203B41FA5}">
                      <a16:colId xmlns:a16="http://schemas.microsoft.com/office/drawing/2014/main" val="2211184533"/>
                    </a:ext>
                  </a:extLst>
                </a:gridCol>
              </a:tblGrid>
              <a:tr h="267683">
                <a:tc>
                  <a:txBody>
                    <a:bodyPr/>
                    <a:lstStyle/>
                    <a:p>
                      <a:pPr algn="ctr">
                        <a:lnSpc>
                          <a:spcPct val="115000"/>
                        </a:lnSpc>
                        <a:spcAft>
                          <a:spcPts val="0"/>
                        </a:spcAft>
                      </a:pPr>
                      <a:r>
                        <a:rPr lang="en-IE" sz="1100" dirty="0">
                          <a:effectLst/>
                        </a:rPr>
                        <a:t>Mean score</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188" marR="62188"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t"/>
                      <a:r>
                        <a:rPr lang="en-IE" sz="1100" b="0" i="0" u="none" strike="noStrike" dirty="0">
                          <a:solidFill>
                            <a:schemeClr val="bg1"/>
                          </a:solidFill>
                          <a:effectLst/>
                          <a:latin typeface="+mn-lt"/>
                        </a:rPr>
                        <a:t>4.26</a:t>
                      </a: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t"/>
                      <a:endParaRPr lang="en-IE" sz="1100" b="0" i="0" u="none" strike="noStrike" dirty="0">
                        <a:solidFill>
                          <a:schemeClr val="bg1"/>
                        </a:solidFill>
                        <a:effectLst/>
                        <a:latin typeface="+mn-lt"/>
                      </a:endParaRP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IE" sz="1100" b="0" i="0" u="none" strike="noStrike" dirty="0">
                          <a:solidFill>
                            <a:schemeClr val="bg1"/>
                          </a:solidFill>
                          <a:effectLst/>
                          <a:latin typeface="+mn-lt"/>
                        </a:rPr>
                        <a:t>4.16</a:t>
                      </a: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endParaRPr lang="en-IE" sz="1100" b="0" i="0" u="none" strike="noStrike" dirty="0">
                        <a:solidFill>
                          <a:schemeClr val="bg1"/>
                        </a:solidFill>
                        <a:effectLst/>
                        <a:latin typeface="+mn-lt"/>
                      </a:endParaRP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IE" sz="1100" b="0" i="0" u="none" strike="noStrike" dirty="0">
                          <a:solidFill>
                            <a:schemeClr val="bg1"/>
                          </a:solidFill>
                          <a:effectLst/>
                          <a:latin typeface="+mn-lt"/>
                        </a:rPr>
                        <a:t>4.09	</a:t>
                      </a: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endParaRPr lang="en-IE" sz="1100" b="0" i="0" u="none" strike="noStrike" dirty="0">
                        <a:solidFill>
                          <a:schemeClr val="bg1"/>
                        </a:solidFill>
                        <a:effectLst/>
                        <a:latin typeface="+mn-lt"/>
                      </a:endParaRP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IE" sz="1100" b="0" i="0" u="none" strike="noStrike" dirty="0">
                          <a:solidFill>
                            <a:schemeClr val="bg1"/>
                          </a:solidFill>
                          <a:effectLst/>
                          <a:latin typeface="+mn-lt"/>
                        </a:rPr>
                        <a:t>4.02</a:t>
                      </a:r>
                    </a:p>
                  </a:txBody>
                  <a:tcPr marL="8637" marR="8637" marT="8637"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117956799"/>
                  </a:ext>
                </a:extLst>
              </a:tr>
            </a:tbl>
          </a:graphicData>
        </a:graphic>
      </p:graphicFrame>
      <p:graphicFrame>
        <p:nvGraphicFramePr>
          <p:cNvPr id="11" name="Table 10">
            <a:extLst>
              <a:ext uri="{FF2B5EF4-FFF2-40B4-BE49-F238E27FC236}">
                <a16:creationId xmlns:a16="http://schemas.microsoft.com/office/drawing/2014/main" id="{02DB0377-4602-4F08-A4E2-F464D0FC48ED}"/>
              </a:ext>
            </a:extLst>
          </p:cNvPr>
          <p:cNvGraphicFramePr>
            <a:graphicFrameLocks noGrp="1"/>
          </p:cNvGraphicFramePr>
          <p:nvPr>
            <p:custDataLst>
              <p:tags r:id="rId3"/>
            </p:custDataLst>
          </p:nvPr>
        </p:nvGraphicFramePr>
        <p:xfrm>
          <a:off x="1068137" y="2579577"/>
          <a:ext cx="2082715" cy="3132780"/>
        </p:xfrm>
        <a:graphic>
          <a:graphicData uri="http://schemas.openxmlformats.org/drawingml/2006/table">
            <a:tbl>
              <a:tblPr firstRow="1" bandRow="1">
                <a:tableStyleId>{2D5ABB26-0587-4C30-8999-92F81FD0307C}</a:tableStyleId>
              </a:tblPr>
              <a:tblGrid>
                <a:gridCol w="2082715">
                  <a:extLst>
                    <a:ext uri="{9D8B030D-6E8A-4147-A177-3AD203B41FA5}">
                      <a16:colId xmlns:a16="http://schemas.microsoft.com/office/drawing/2014/main" val="2920374694"/>
                    </a:ext>
                  </a:extLst>
                </a:gridCol>
              </a:tblGrid>
              <a:tr h="914720">
                <a:tc>
                  <a:txBody>
                    <a:bodyPr/>
                    <a:lstStyle/>
                    <a:p>
                      <a:pPr algn="r" fontAlgn="t"/>
                      <a:r>
                        <a:rPr lang="en-IE" sz="1100" b="0" i="0" u="none" strike="noStrike" dirty="0">
                          <a:effectLst/>
                          <a:latin typeface="+mn-lt"/>
                        </a:rPr>
                        <a:t>Very likely</a:t>
                      </a:r>
                    </a:p>
                  </a:txBody>
                  <a:tcPr marL="8637" marR="8637" marT="8637" marB="0"/>
                </a:tc>
                <a:extLst>
                  <a:ext uri="{0D108BD9-81ED-4DB2-BD59-A6C34878D82A}">
                    <a16:rowId xmlns:a16="http://schemas.microsoft.com/office/drawing/2014/main" val="991790071"/>
                  </a:ext>
                </a:extLst>
              </a:tr>
              <a:tr h="217884">
                <a:tc>
                  <a:txBody>
                    <a:bodyPr/>
                    <a:lstStyle/>
                    <a:p>
                      <a:pPr algn="r" fontAlgn="t"/>
                      <a:r>
                        <a:rPr lang="en-IE" sz="1100" b="0" i="0" u="none" strike="noStrike" dirty="0">
                          <a:effectLst/>
                          <a:latin typeface="+mn-lt"/>
                        </a:rPr>
                        <a:t>Fairly likely</a:t>
                      </a:r>
                    </a:p>
                  </a:txBody>
                  <a:tcPr marL="8637" marR="8637" marT="8637" marB="0"/>
                </a:tc>
                <a:extLst>
                  <a:ext uri="{0D108BD9-81ED-4DB2-BD59-A6C34878D82A}">
                    <a16:rowId xmlns:a16="http://schemas.microsoft.com/office/drawing/2014/main" val="134447476"/>
                  </a:ext>
                </a:extLst>
              </a:tr>
              <a:tr h="506145">
                <a:tc>
                  <a:txBody>
                    <a:bodyPr/>
                    <a:lstStyle/>
                    <a:p>
                      <a:pPr algn="r" fontAlgn="t"/>
                      <a:endParaRPr lang="en-IE" sz="1100" b="0" i="0" u="none" strike="noStrike" dirty="0">
                        <a:effectLst/>
                        <a:latin typeface="+mn-lt"/>
                      </a:endParaRPr>
                    </a:p>
                    <a:p>
                      <a:pPr algn="r" fontAlgn="t"/>
                      <a:endParaRPr lang="en-IE" sz="1100" b="0" i="0" u="none" strike="noStrike" dirty="0">
                        <a:effectLst/>
                        <a:latin typeface="+mn-lt"/>
                      </a:endParaRPr>
                    </a:p>
                    <a:p>
                      <a:pPr algn="r" fontAlgn="t"/>
                      <a:r>
                        <a:rPr lang="en-IE" sz="1100" b="0" i="0" u="none" strike="noStrike" dirty="0">
                          <a:effectLst/>
                          <a:latin typeface="+mn-lt"/>
                        </a:rPr>
                        <a:t>Neither likely nor unlikely</a:t>
                      </a:r>
                    </a:p>
                  </a:txBody>
                  <a:tcPr marL="8637" marR="8637" marT="8637" marB="0"/>
                </a:tc>
                <a:extLst>
                  <a:ext uri="{0D108BD9-81ED-4DB2-BD59-A6C34878D82A}">
                    <a16:rowId xmlns:a16="http://schemas.microsoft.com/office/drawing/2014/main" val="3598301747"/>
                  </a:ext>
                </a:extLst>
              </a:tr>
              <a:tr h="506145">
                <a:tc>
                  <a:txBody>
                    <a:bodyPr/>
                    <a:lstStyle/>
                    <a:p>
                      <a:pPr algn="r" fontAlgn="t"/>
                      <a:endParaRPr lang="en-IE" sz="1100" b="0" i="0" u="none" strike="noStrike" dirty="0">
                        <a:effectLst/>
                        <a:latin typeface="+mn-lt"/>
                      </a:endParaRPr>
                    </a:p>
                    <a:p>
                      <a:pPr algn="r" fontAlgn="t"/>
                      <a:endParaRPr lang="en-IE" sz="1100" b="0" i="0" u="none" strike="noStrike" dirty="0">
                        <a:effectLst/>
                        <a:latin typeface="+mn-lt"/>
                      </a:endParaRPr>
                    </a:p>
                    <a:p>
                      <a:pPr algn="r" fontAlgn="t"/>
                      <a:r>
                        <a:rPr lang="en-IE" sz="1100" b="0" i="0" u="none" strike="noStrike" dirty="0">
                          <a:effectLst/>
                          <a:latin typeface="+mn-lt"/>
                        </a:rPr>
                        <a:t>Fairly unlikely</a:t>
                      </a:r>
                    </a:p>
                  </a:txBody>
                  <a:tcPr marL="8637" marR="8637" marT="8637" marB="0"/>
                </a:tc>
                <a:extLst>
                  <a:ext uri="{0D108BD9-81ED-4DB2-BD59-A6C34878D82A}">
                    <a16:rowId xmlns:a16="http://schemas.microsoft.com/office/drawing/2014/main" val="1743670788"/>
                  </a:ext>
                </a:extLst>
              </a:tr>
              <a:tr h="896780">
                <a:tc>
                  <a:txBody>
                    <a:bodyPr/>
                    <a:lstStyle/>
                    <a:p>
                      <a:pPr algn="r">
                        <a:lnSpc>
                          <a:spcPts val="1040"/>
                        </a:lnSpc>
                      </a:pPr>
                      <a:endParaRPr lang="en-IE" sz="1100" dirty="0"/>
                    </a:p>
                    <a:p>
                      <a:pPr algn="r">
                        <a:lnSpc>
                          <a:spcPts val="1040"/>
                        </a:lnSpc>
                      </a:pPr>
                      <a:endParaRPr lang="en-IE" sz="1100" dirty="0"/>
                    </a:p>
                    <a:p>
                      <a:pPr algn="r">
                        <a:lnSpc>
                          <a:spcPts val="1040"/>
                        </a:lnSpc>
                      </a:pPr>
                      <a:endParaRPr lang="en-IE" sz="1100" dirty="0"/>
                    </a:p>
                    <a:p>
                      <a:pPr algn="r">
                        <a:lnSpc>
                          <a:spcPts val="1040"/>
                        </a:lnSpc>
                      </a:pPr>
                      <a:r>
                        <a:rPr lang="en-IE" sz="1100" dirty="0"/>
                        <a:t>Very unlikely</a:t>
                      </a:r>
                    </a:p>
                    <a:p>
                      <a:pPr algn="r">
                        <a:lnSpc>
                          <a:spcPts val="1040"/>
                        </a:lnSpc>
                      </a:pPr>
                      <a:endParaRPr lang="en-IE" sz="1100" dirty="0"/>
                    </a:p>
                    <a:p>
                      <a:pPr algn="r">
                        <a:lnSpc>
                          <a:spcPts val="1040"/>
                        </a:lnSpc>
                      </a:pPr>
                      <a:endParaRPr lang="en-IE" sz="1100" dirty="0"/>
                    </a:p>
                    <a:p>
                      <a:pPr algn="r">
                        <a:lnSpc>
                          <a:spcPts val="1040"/>
                        </a:lnSpc>
                      </a:pPr>
                      <a:r>
                        <a:rPr lang="en-IE" sz="1100" dirty="0"/>
                        <a:t>Don’t know</a:t>
                      </a:r>
                    </a:p>
                  </a:txBody>
                  <a:tcPr marL="82918" marR="82918" marT="41459" marB="41459"/>
                </a:tc>
                <a:extLst>
                  <a:ext uri="{0D108BD9-81ED-4DB2-BD59-A6C34878D82A}">
                    <a16:rowId xmlns:a16="http://schemas.microsoft.com/office/drawing/2014/main" val="1197452312"/>
                  </a:ext>
                </a:extLst>
              </a:tr>
            </a:tbl>
          </a:graphicData>
        </a:graphic>
      </p:graphicFrame>
      <p:graphicFrame>
        <p:nvGraphicFramePr>
          <p:cNvPr id="14" name="Table 13">
            <a:extLst>
              <a:ext uri="{FF2B5EF4-FFF2-40B4-BE49-F238E27FC236}">
                <a16:creationId xmlns:a16="http://schemas.microsoft.com/office/drawing/2014/main" id="{9246560D-E785-455B-948B-E46FDF3ACF81}"/>
              </a:ext>
            </a:extLst>
          </p:cNvPr>
          <p:cNvGraphicFramePr>
            <a:graphicFrameLocks noGrp="1"/>
          </p:cNvGraphicFramePr>
          <p:nvPr>
            <p:extLst>
              <p:ext uri="{D42A27DB-BD31-4B8C-83A1-F6EECF244321}">
                <p14:modId xmlns:p14="http://schemas.microsoft.com/office/powerpoint/2010/main" val="565623267"/>
              </p:ext>
            </p:extLst>
          </p:nvPr>
        </p:nvGraphicFramePr>
        <p:xfrm>
          <a:off x="2952534" y="1558854"/>
          <a:ext cx="7117364" cy="684303"/>
        </p:xfrm>
        <a:graphic>
          <a:graphicData uri="http://schemas.openxmlformats.org/drawingml/2006/table">
            <a:tbl>
              <a:tblPr firstRow="1" firstCol="1" bandRow="1">
                <a:tableStyleId>{5C22544A-7EE6-4342-B048-85BDC9FD1C3A}</a:tableStyleId>
              </a:tblPr>
              <a:tblGrid>
                <a:gridCol w="1067108">
                  <a:extLst>
                    <a:ext uri="{9D8B030D-6E8A-4147-A177-3AD203B41FA5}">
                      <a16:colId xmlns:a16="http://schemas.microsoft.com/office/drawing/2014/main" val="3938290125"/>
                    </a:ext>
                  </a:extLst>
                </a:gridCol>
                <a:gridCol w="957097">
                  <a:extLst>
                    <a:ext uri="{9D8B030D-6E8A-4147-A177-3AD203B41FA5}">
                      <a16:colId xmlns:a16="http://schemas.microsoft.com/office/drawing/2014/main" val="559888421"/>
                    </a:ext>
                  </a:extLst>
                </a:gridCol>
                <a:gridCol w="1177119">
                  <a:extLst>
                    <a:ext uri="{9D8B030D-6E8A-4147-A177-3AD203B41FA5}">
                      <a16:colId xmlns:a16="http://schemas.microsoft.com/office/drawing/2014/main" val="1962805059"/>
                    </a:ext>
                  </a:extLst>
                </a:gridCol>
                <a:gridCol w="912382">
                  <a:extLst>
                    <a:ext uri="{9D8B030D-6E8A-4147-A177-3AD203B41FA5}">
                      <a16:colId xmlns:a16="http://schemas.microsoft.com/office/drawing/2014/main" val="483964560"/>
                    </a:ext>
                  </a:extLst>
                </a:gridCol>
                <a:gridCol w="914157">
                  <a:extLst>
                    <a:ext uri="{9D8B030D-6E8A-4147-A177-3AD203B41FA5}">
                      <a16:colId xmlns:a16="http://schemas.microsoft.com/office/drawing/2014/main" val="2784045310"/>
                    </a:ext>
                  </a:extLst>
                </a:gridCol>
                <a:gridCol w="1173442">
                  <a:extLst>
                    <a:ext uri="{9D8B030D-6E8A-4147-A177-3AD203B41FA5}">
                      <a16:colId xmlns:a16="http://schemas.microsoft.com/office/drawing/2014/main" val="355268097"/>
                    </a:ext>
                  </a:extLst>
                </a:gridCol>
                <a:gridCol w="916059">
                  <a:extLst>
                    <a:ext uri="{9D8B030D-6E8A-4147-A177-3AD203B41FA5}">
                      <a16:colId xmlns:a16="http://schemas.microsoft.com/office/drawing/2014/main" val="4171604832"/>
                    </a:ext>
                  </a:extLst>
                </a:gridCol>
              </a:tblGrid>
              <a:tr h="506145">
                <a:tc>
                  <a:txBody>
                    <a:bodyPr/>
                    <a:lstStyle/>
                    <a:p>
                      <a:pPr algn="ctr" fontAlgn="ctr"/>
                      <a:r>
                        <a:rPr lang="en-IE" sz="1100" b="0" i="0" u="none" strike="noStrike" dirty="0">
                          <a:solidFill>
                            <a:srgbClr val="000000"/>
                          </a:solidFill>
                          <a:effectLst/>
                          <a:latin typeface="+mn-lt"/>
                        </a:rPr>
                        <a:t>Digital loan application process</a:t>
                      </a:r>
                    </a:p>
                  </a:txBody>
                  <a:tcPr marL="8637" marR="8637" marT="8637" marB="0" anchor="ctr">
                    <a:noFill/>
                  </a:tcPr>
                </a:tc>
                <a:tc>
                  <a:txBody>
                    <a:bodyPr/>
                    <a:lstStyle/>
                    <a:p>
                      <a:pPr algn="ctr" fontAlgn="b"/>
                      <a:endParaRPr lang="en-IE" sz="1100" b="0" i="0" u="none" strike="noStrike" dirty="0">
                        <a:solidFill>
                          <a:srgbClr val="000000"/>
                        </a:solidFill>
                        <a:effectLst/>
                        <a:latin typeface="+mn-lt"/>
                      </a:endParaRPr>
                    </a:p>
                  </a:txBody>
                  <a:tcPr marL="8637" marR="8637" marT="8637" marB="0" anchor="ctr">
                    <a:noFill/>
                  </a:tcPr>
                </a:tc>
                <a:tc>
                  <a:txBody>
                    <a:bodyPr/>
                    <a:lstStyle/>
                    <a:p>
                      <a:pPr algn="ctr" fontAlgn="b"/>
                      <a:r>
                        <a:rPr lang="en-IE" sz="1100" b="0" i="0" u="none" strike="noStrike" dirty="0">
                          <a:solidFill>
                            <a:srgbClr val="000000"/>
                          </a:solidFill>
                          <a:effectLst/>
                          <a:latin typeface="+mn-lt"/>
                        </a:rPr>
                        <a:t>Pensions Advice &amp; Retirement Planning</a:t>
                      </a:r>
                    </a:p>
                  </a:txBody>
                  <a:tcPr marL="8637" marR="8637" marT="8637" marB="0" anchor="ctr">
                    <a:noFill/>
                  </a:tcPr>
                </a:tc>
                <a:tc>
                  <a:txBody>
                    <a:bodyPr/>
                    <a:lstStyle/>
                    <a:p>
                      <a:pPr algn="ctr" fontAlgn="b"/>
                      <a:endParaRPr lang="en-IE" sz="1100" b="0" i="0" u="none" strike="noStrike" dirty="0">
                        <a:solidFill>
                          <a:srgbClr val="000000"/>
                        </a:solidFill>
                        <a:effectLst/>
                        <a:latin typeface="+mn-lt"/>
                      </a:endParaRPr>
                    </a:p>
                  </a:txBody>
                  <a:tcPr marL="8637" marR="8637" marT="8637" marB="0" anchor="ctr">
                    <a:noFill/>
                  </a:tcPr>
                </a:tc>
                <a:tc>
                  <a:txBody>
                    <a:bodyPr/>
                    <a:lstStyle/>
                    <a:p>
                      <a:pPr algn="ctr" fontAlgn="b"/>
                      <a:r>
                        <a:rPr lang="en-IE" sz="1100" b="0" i="0" u="none" strike="noStrike" dirty="0">
                          <a:solidFill>
                            <a:srgbClr val="000000"/>
                          </a:solidFill>
                          <a:effectLst/>
                          <a:latin typeface="+mn-lt"/>
                        </a:rPr>
                        <a:t>Investment Advice</a:t>
                      </a:r>
                    </a:p>
                  </a:txBody>
                  <a:tcPr marL="8637" marR="8637" marT="8637" marB="0" anchor="ctr">
                    <a:noFill/>
                  </a:tcPr>
                </a:tc>
                <a:tc>
                  <a:txBody>
                    <a:bodyPr/>
                    <a:lstStyle/>
                    <a:p>
                      <a:pPr algn="ctr" fontAlgn="b"/>
                      <a:endParaRPr lang="en-IE" sz="1100" b="0" i="0" u="none" strike="noStrike" dirty="0">
                        <a:solidFill>
                          <a:srgbClr val="000000"/>
                        </a:solidFill>
                        <a:effectLst/>
                        <a:latin typeface="+mn-lt"/>
                      </a:endParaRPr>
                    </a:p>
                  </a:txBody>
                  <a:tcPr marL="8637" marR="8637" marT="8637" marB="0" anchor="ctr">
                    <a:noFill/>
                  </a:tcPr>
                </a:tc>
                <a:tc>
                  <a:txBody>
                    <a:bodyPr/>
                    <a:lstStyle/>
                    <a:p>
                      <a:pPr algn="ctr" fontAlgn="b"/>
                      <a:r>
                        <a:rPr lang="en-IE" sz="1100" b="0" i="0" u="none" strike="noStrike" dirty="0">
                          <a:solidFill>
                            <a:srgbClr val="000000"/>
                          </a:solidFill>
                          <a:effectLst/>
                          <a:latin typeface="+mn-lt"/>
                        </a:rPr>
                        <a:t>Insurance Intermed</a:t>
                      </a:r>
                    </a:p>
                    <a:p>
                      <a:pPr algn="ctr" fontAlgn="b"/>
                      <a:r>
                        <a:rPr lang="en-IE" sz="1100" b="0" i="0" u="none" strike="noStrike" dirty="0">
                          <a:solidFill>
                            <a:srgbClr val="000000"/>
                          </a:solidFill>
                          <a:effectLst/>
                          <a:latin typeface="+mn-lt"/>
                        </a:rPr>
                        <a:t>iation</a:t>
                      </a:r>
                    </a:p>
                  </a:txBody>
                  <a:tcPr marL="8637" marR="8637" marT="8637" marB="0" anchor="ctr">
                    <a:noFill/>
                  </a:tcPr>
                </a:tc>
                <a:extLst>
                  <a:ext uri="{0D108BD9-81ED-4DB2-BD59-A6C34878D82A}">
                    <a16:rowId xmlns:a16="http://schemas.microsoft.com/office/drawing/2014/main" val="1288900858"/>
                  </a:ext>
                </a:extLst>
              </a:tr>
              <a:tr h="172746">
                <a:tc>
                  <a:txBody>
                    <a:bodyPr/>
                    <a:lstStyle/>
                    <a:p>
                      <a:pPr algn="ctr">
                        <a:lnSpc>
                          <a:spcPct val="115000"/>
                        </a:lnSpc>
                        <a:spcAft>
                          <a:spcPts val="0"/>
                        </a:spcAft>
                      </a:pPr>
                      <a:r>
                        <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p>
                  </a:txBody>
                  <a:tcPr marL="62188" marR="62188" marT="0" marB="0" anchor="ctr">
                    <a:noFill/>
                  </a:tcPr>
                </a:tc>
                <a:tc>
                  <a:txBody>
                    <a:bodyPr/>
                    <a:lstStyle/>
                    <a:p>
                      <a:pPr algn="ctr">
                        <a:lnSpc>
                          <a:spcPct val="115000"/>
                        </a:lnSpc>
                        <a:spcAft>
                          <a:spcPts val="0"/>
                        </a:spcAft>
                      </a:pPr>
                      <a:endPar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2188" marR="62188" marT="0" marB="0" anchor="ctr">
                    <a:noFill/>
                  </a:tcPr>
                </a:tc>
                <a:tc>
                  <a:txBody>
                    <a:bodyPr/>
                    <a:lstStyle/>
                    <a:p>
                      <a:pPr algn="ctr">
                        <a:lnSpc>
                          <a:spcPct val="115000"/>
                        </a:lnSpc>
                        <a:spcAft>
                          <a:spcPts val="0"/>
                        </a:spcAft>
                      </a:pPr>
                      <a:r>
                        <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p>
                  </a:txBody>
                  <a:tcPr marL="62188" marR="62188" marT="0" marB="0" anchor="ctr">
                    <a:noFill/>
                  </a:tcPr>
                </a:tc>
                <a:tc>
                  <a:txBody>
                    <a:bodyPr/>
                    <a:lstStyle/>
                    <a:p>
                      <a:pPr algn="ctr">
                        <a:lnSpc>
                          <a:spcPct val="115000"/>
                        </a:lnSpc>
                        <a:spcAft>
                          <a:spcPts val="0"/>
                        </a:spcAft>
                      </a:pPr>
                      <a:endPar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2188" marR="62188" marT="0" marB="0" anchor="ctr">
                    <a:noFill/>
                  </a:tcPr>
                </a:tc>
                <a:tc>
                  <a:txBody>
                    <a:bodyPr/>
                    <a:lstStyle/>
                    <a:p>
                      <a:pPr algn="ctr">
                        <a:lnSpc>
                          <a:spcPct val="115000"/>
                        </a:lnSpc>
                        <a:spcAft>
                          <a:spcPts val="0"/>
                        </a:spcAft>
                      </a:pPr>
                      <a:r>
                        <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p>
                  </a:txBody>
                  <a:tcPr marL="62188" marR="62188" marT="0" marB="0" anchor="ctr">
                    <a:noFill/>
                  </a:tcPr>
                </a:tc>
                <a:tc>
                  <a:txBody>
                    <a:bodyPr/>
                    <a:lstStyle/>
                    <a:p>
                      <a:pPr algn="ctr">
                        <a:lnSpc>
                          <a:spcPct val="115000"/>
                        </a:lnSpc>
                        <a:spcAft>
                          <a:spcPts val="0"/>
                        </a:spcAft>
                      </a:pPr>
                      <a:endPar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2188" marR="62188" marT="0" marB="0" anchor="ctr">
                    <a:noFill/>
                  </a:tcPr>
                </a:tc>
                <a:tc>
                  <a:txBody>
                    <a:bodyPr/>
                    <a:lstStyle/>
                    <a:p>
                      <a:pPr algn="ctr">
                        <a:lnSpc>
                          <a:spcPct val="115000"/>
                        </a:lnSpc>
                        <a:spcAft>
                          <a:spcPts val="0"/>
                        </a:spcAft>
                      </a:pPr>
                      <a:r>
                        <a:rPr lang="en-IE" sz="10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p>
                  </a:txBody>
                  <a:tcPr marL="62188" marR="62188" marT="0" marB="0" anchor="ctr">
                    <a:noFill/>
                  </a:tcPr>
                </a:tc>
                <a:extLst>
                  <a:ext uri="{0D108BD9-81ED-4DB2-BD59-A6C34878D82A}">
                    <a16:rowId xmlns:a16="http://schemas.microsoft.com/office/drawing/2014/main" val="3645430951"/>
                  </a:ext>
                </a:extLst>
              </a:tr>
            </a:tbl>
          </a:graphicData>
        </a:graphic>
      </p:graphicFrame>
      <p:graphicFrame>
        <p:nvGraphicFramePr>
          <p:cNvPr id="15" name="Content Placeholder 3">
            <a:extLst>
              <a:ext uri="{FF2B5EF4-FFF2-40B4-BE49-F238E27FC236}">
                <a16:creationId xmlns:a16="http://schemas.microsoft.com/office/drawing/2014/main" id="{079F84DA-0910-41B2-A4A7-B28BC5107B6C}"/>
              </a:ext>
            </a:extLst>
          </p:cNvPr>
          <p:cNvGraphicFramePr>
            <a:graphicFrameLocks noGrp="1"/>
          </p:cNvGraphicFramePr>
          <p:nvPr>
            <p:ph idx="1"/>
            <p:custDataLst>
              <p:tags r:id="rId4"/>
            </p:custDataLst>
          </p:nvPr>
        </p:nvGraphicFramePr>
        <p:xfrm>
          <a:off x="2628686" y="2206220"/>
          <a:ext cx="7496683" cy="3483867"/>
        </p:xfrm>
        <a:graphic>
          <a:graphicData uri="http://schemas.openxmlformats.org/drawingml/2006/chart">
            <c:chart xmlns:c="http://schemas.openxmlformats.org/drawingml/2006/chart" xmlns:r="http://schemas.openxmlformats.org/officeDocument/2006/relationships" r:id="rId9"/>
          </a:graphicData>
        </a:graphic>
      </p:graphicFrame>
      <p:sp>
        <p:nvSpPr>
          <p:cNvPr id="4" name="Speech Bubble: Oval 3">
            <a:extLst>
              <a:ext uri="{FF2B5EF4-FFF2-40B4-BE49-F238E27FC236}">
                <a16:creationId xmlns:a16="http://schemas.microsoft.com/office/drawing/2014/main" id="{AF96E13B-E699-4508-9D14-575C461A1A6A}"/>
              </a:ext>
            </a:extLst>
          </p:cNvPr>
          <p:cNvSpPr/>
          <p:nvPr/>
        </p:nvSpPr>
        <p:spPr>
          <a:xfrm>
            <a:off x="3878394" y="2747082"/>
            <a:ext cx="1321216" cy="1726669"/>
          </a:xfrm>
          <a:prstGeom prst="wedgeEllipseCallout">
            <a:avLst>
              <a:gd name="adj1" fmla="val -66006"/>
              <a:gd name="adj2" fmla="val -47980"/>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1632" dirty="0"/>
          </a:p>
        </p:txBody>
      </p:sp>
      <p:sp>
        <p:nvSpPr>
          <p:cNvPr id="3" name="TextBox 2">
            <a:extLst>
              <a:ext uri="{FF2B5EF4-FFF2-40B4-BE49-F238E27FC236}">
                <a16:creationId xmlns:a16="http://schemas.microsoft.com/office/drawing/2014/main" id="{3C1975C1-6C64-4442-AC86-315F8E7B8F9B}"/>
              </a:ext>
            </a:extLst>
          </p:cNvPr>
          <p:cNvSpPr txBox="1"/>
          <p:nvPr/>
        </p:nvSpPr>
        <p:spPr>
          <a:xfrm>
            <a:off x="4107123" y="2926984"/>
            <a:ext cx="1022345" cy="1264257"/>
          </a:xfrm>
          <a:prstGeom prst="rect">
            <a:avLst/>
          </a:prstGeom>
          <a:noFill/>
        </p:spPr>
        <p:txBody>
          <a:bodyPr wrap="square" rtlCol="0">
            <a:spAutoFit/>
          </a:bodyPr>
          <a:lstStyle/>
          <a:p>
            <a:r>
              <a:rPr lang="en-IE" sz="1088" dirty="0"/>
              <a:t>Higher amongst U35s - 42%</a:t>
            </a:r>
          </a:p>
          <a:p>
            <a:r>
              <a:rPr lang="en-IE" sz="1088" dirty="0"/>
              <a:t>Those likely to be in market for a loan – 39%</a:t>
            </a:r>
          </a:p>
        </p:txBody>
      </p:sp>
      <p:sp>
        <p:nvSpPr>
          <p:cNvPr id="19" name="Speech Bubble: Oval 18">
            <a:extLst>
              <a:ext uri="{FF2B5EF4-FFF2-40B4-BE49-F238E27FC236}">
                <a16:creationId xmlns:a16="http://schemas.microsoft.com/office/drawing/2014/main" id="{A3B4BF96-F6E9-4287-B3D7-C66167402BD1}"/>
              </a:ext>
            </a:extLst>
          </p:cNvPr>
          <p:cNvSpPr/>
          <p:nvPr/>
        </p:nvSpPr>
        <p:spPr>
          <a:xfrm>
            <a:off x="7978223" y="2608886"/>
            <a:ext cx="1229357" cy="950708"/>
          </a:xfrm>
          <a:prstGeom prst="wedgeEllipseCallout">
            <a:avLst>
              <a:gd name="adj1" fmla="val -66006"/>
              <a:gd name="adj2" fmla="val -47980"/>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1632" dirty="0"/>
          </a:p>
        </p:txBody>
      </p:sp>
      <p:sp>
        <p:nvSpPr>
          <p:cNvPr id="20" name="TextBox 19">
            <a:extLst>
              <a:ext uri="{FF2B5EF4-FFF2-40B4-BE49-F238E27FC236}">
                <a16:creationId xmlns:a16="http://schemas.microsoft.com/office/drawing/2014/main" id="{1928A5EE-467A-4672-B6F3-E6BD51173B86}"/>
              </a:ext>
            </a:extLst>
          </p:cNvPr>
          <p:cNvSpPr txBox="1"/>
          <p:nvPr/>
        </p:nvSpPr>
        <p:spPr>
          <a:xfrm>
            <a:off x="8206951" y="2777271"/>
            <a:ext cx="1092488" cy="594586"/>
          </a:xfrm>
          <a:prstGeom prst="rect">
            <a:avLst/>
          </a:prstGeom>
          <a:noFill/>
        </p:spPr>
        <p:txBody>
          <a:bodyPr wrap="square" rtlCol="0">
            <a:spAutoFit/>
          </a:bodyPr>
          <a:lstStyle/>
          <a:p>
            <a:r>
              <a:rPr lang="en-IE" sz="1088" dirty="0"/>
              <a:t>Higher amongst C2DEs –</a:t>
            </a:r>
          </a:p>
          <a:p>
            <a:r>
              <a:rPr lang="en-IE" sz="1088" dirty="0"/>
              <a:t>27%</a:t>
            </a:r>
          </a:p>
        </p:txBody>
      </p:sp>
      <p:sp>
        <p:nvSpPr>
          <p:cNvPr id="21" name="Speech Bubble: Oval 20">
            <a:extLst>
              <a:ext uri="{FF2B5EF4-FFF2-40B4-BE49-F238E27FC236}">
                <a16:creationId xmlns:a16="http://schemas.microsoft.com/office/drawing/2014/main" id="{C041C3C8-4912-4DBA-BA0B-A3BC390A3075}"/>
              </a:ext>
            </a:extLst>
          </p:cNvPr>
          <p:cNvSpPr/>
          <p:nvPr/>
        </p:nvSpPr>
        <p:spPr>
          <a:xfrm>
            <a:off x="9970555" y="2597369"/>
            <a:ext cx="999030" cy="950708"/>
          </a:xfrm>
          <a:prstGeom prst="wedgeEllipseCallout">
            <a:avLst>
              <a:gd name="adj1" fmla="val -66006"/>
              <a:gd name="adj2" fmla="val -47980"/>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1632" dirty="0"/>
          </a:p>
        </p:txBody>
      </p:sp>
      <p:sp>
        <p:nvSpPr>
          <p:cNvPr id="22" name="TextBox 21">
            <a:extLst>
              <a:ext uri="{FF2B5EF4-FFF2-40B4-BE49-F238E27FC236}">
                <a16:creationId xmlns:a16="http://schemas.microsoft.com/office/drawing/2014/main" id="{321BEB40-06EB-4F2F-B49D-FEA4DA3BD86C}"/>
              </a:ext>
            </a:extLst>
          </p:cNvPr>
          <p:cNvSpPr txBox="1"/>
          <p:nvPr/>
        </p:nvSpPr>
        <p:spPr>
          <a:xfrm>
            <a:off x="10118669" y="2788788"/>
            <a:ext cx="1092488" cy="594586"/>
          </a:xfrm>
          <a:prstGeom prst="rect">
            <a:avLst/>
          </a:prstGeom>
          <a:noFill/>
        </p:spPr>
        <p:txBody>
          <a:bodyPr wrap="square" rtlCol="0">
            <a:spAutoFit/>
          </a:bodyPr>
          <a:lstStyle/>
          <a:p>
            <a:r>
              <a:rPr lang="en-IE" sz="1088" dirty="0"/>
              <a:t>Higher amongst C2DEs </a:t>
            </a:r>
          </a:p>
          <a:p>
            <a:r>
              <a:rPr lang="en-IE" sz="1088" dirty="0"/>
              <a:t>–27%</a:t>
            </a:r>
          </a:p>
        </p:txBody>
      </p:sp>
      <p:pic>
        <p:nvPicPr>
          <p:cNvPr id="7" name="Audio 6">
            <a:hlinkClick r:id="" action="ppaction://media"/>
            <a:extLst>
              <a:ext uri="{FF2B5EF4-FFF2-40B4-BE49-F238E27FC236}">
                <a16:creationId xmlns:a16="http://schemas.microsoft.com/office/drawing/2014/main" id="{3A3357FF-7BE5-41BD-963E-E7D9E6EA7B3B}"/>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66500" y="6032500"/>
            <a:ext cx="609600" cy="609600"/>
          </a:xfrm>
          <a:prstGeom prst="rect">
            <a:avLst/>
          </a:prstGeom>
        </p:spPr>
      </p:pic>
      <p:pic>
        <p:nvPicPr>
          <p:cNvPr id="13314" name="Picture 1">
            <a:extLst>
              <a:ext uri="{FF2B5EF4-FFF2-40B4-BE49-F238E27FC236}">
                <a16:creationId xmlns:a16="http://schemas.microsoft.com/office/drawing/2014/main" id="{27D06EC0-C81E-4BDE-8A73-284F2D7AB9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1885935"/>
      </p:ext>
    </p:extLst>
  </p:cSld>
  <p:clrMapOvr>
    <a:masterClrMapping/>
  </p:clrMapOvr>
  <p:transition advTm="2562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98A8-AB17-4D40-BD7F-4A703FBA3334}"/>
              </a:ext>
            </a:extLst>
          </p:cNvPr>
          <p:cNvSpPr txBox="1"/>
          <p:nvPr/>
        </p:nvSpPr>
        <p:spPr>
          <a:xfrm>
            <a:off x="3710088" y="373383"/>
            <a:ext cx="4771820" cy="1323439"/>
          </a:xfrm>
          <a:prstGeom prst="rect">
            <a:avLst/>
          </a:prstGeom>
          <a:noFill/>
        </p:spPr>
        <p:txBody>
          <a:bodyPr wrap="none" rtlCol="0" anchor="t">
            <a:spAutoFit/>
          </a:bodyPr>
          <a:lstStyle/>
          <a:p>
            <a:pPr algn="ctr"/>
            <a:r>
              <a:rPr lang="en-US" sz="4000" b="1" spc="150" dirty="0">
                <a:solidFill>
                  <a:schemeClr val="tx2"/>
                </a:solidFill>
                <a:latin typeface="Poppins"/>
              </a:rPr>
              <a:t>MEMBER RESEARCH</a:t>
            </a:r>
          </a:p>
          <a:p>
            <a:pPr algn="ctr"/>
            <a:r>
              <a:rPr lang="en-US" sz="4000" b="1" spc="150" dirty="0">
                <a:solidFill>
                  <a:schemeClr val="tx2"/>
                </a:solidFill>
                <a:latin typeface="Poppins"/>
              </a:rPr>
              <a:t>SUMMARY</a:t>
            </a:r>
          </a:p>
        </p:txBody>
      </p:sp>
      <p:sp>
        <p:nvSpPr>
          <p:cNvPr id="6" name="Rechteck 149">
            <a:extLst>
              <a:ext uri="{FF2B5EF4-FFF2-40B4-BE49-F238E27FC236}">
                <a16:creationId xmlns:a16="http://schemas.microsoft.com/office/drawing/2014/main" id="{A21DF9B1-8977-48B4-90B4-B953F5C419E0}"/>
              </a:ext>
            </a:extLst>
          </p:cNvPr>
          <p:cNvSpPr txBox="1"/>
          <p:nvPr/>
        </p:nvSpPr>
        <p:spPr>
          <a:xfrm>
            <a:off x="1482291" y="2050914"/>
            <a:ext cx="8941870" cy="4356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anchor="t">
            <a:spAutoFit/>
          </a:bodyPr>
          <a:lstStyle/>
          <a:p>
            <a:pPr marL="285750" indent="-285750" defTabSz="913577">
              <a:lnSpc>
                <a:spcPts val="1878"/>
              </a:lnSpc>
              <a:spcAft>
                <a:spcPts val="999"/>
              </a:spcAft>
              <a:buFont typeface="Arial" panose="020B0604020202020204" pitchFamily="34" charset="0"/>
              <a:buChar char="•"/>
            </a:pPr>
            <a:r>
              <a:rPr lang="en-US" sz="1600" b="1" dirty="0">
                <a:solidFill>
                  <a:srgbClr val="002060"/>
                </a:solidFill>
                <a:latin typeface="Lato"/>
              </a:rPr>
              <a:t>Members are twice as likely to be interested an intermediated offer from the Credit Union as opposed to non members….however, 20 % of non members indicated a level of interest also!</a:t>
            </a:r>
          </a:p>
          <a:p>
            <a:pPr marL="285750" indent="-285750" defTabSz="913577">
              <a:lnSpc>
                <a:spcPts val="1878"/>
              </a:lnSpc>
              <a:spcAft>
                <a:spcPts val="999"/>
              </a:spcAft>
              <a:buFont typeface="Arial" panose="020B0604020202020204" pitchFamily="34" charset="0"/>
              <a:buChar char="•"/>
            </a:pPr>
            <a:r>
              <a:rPr lang="en-US" sz="1600" b="1" dirty="0">
                <a:solidFill>
                  <a:srgbClr val="002060"/>
                </a:solidFill>
                <a:latin typeface="Lato"/>
              </a:rPr>
              <a:t>Circa 40% of members indicate they would be interested in Insurance, Pension &amp; Life; this is higher with St Jarlath’s……maybe local factors influence the response.</a:t>
            </a:r>
          </a:p>
          <a:p>
            <a:pPr marL="285750" indent="-285750" defTabSz="913577">
              <a:lnSpc>
                <a:spcPts val="1878"/>
              </a:lnSpc>
              <a:spcAft>
                <a:spcPts val="999"/>
              </a:spcAft>
              <a:buFont typeface="Arial" panose="020B0604020202020204" pitchFamily="34" charset="0"/>
              <a:buChar char="•"/>
            </a:pPr>
            <a:r>
              <a:rPr kumimoji="0" lang="en-IE" sz="1600" b="1" i="0" u="none" strike="noStrike" kern="1200" cap="none" spc="0" normalizeH="0" baseline="0" noProof="0" dirty="0">
                <a:ln>
                  <a:noFill/>
                </a:ln>
                <a:solidFill>
                  <a:srgbClr val="002060"/>
                </a:solidFill>
                <a:effectLst/>
                <a:uLnTx/>
                <a:uFillTx/>
                <a:latin typeface="Lato"/>
              </a:rPr>
              <a:t>Trust is a key driver – this is apparent across the industry.</a:t>
            </a:r>
          </a:p>
          <a:p>
            <a:pPr marL="285750" indent="-285750" defTabSz="913577">
              <a:lnSpc>
                <a:spcPts val="1878"/>
              </a:lnSpc>
              <a:spcAft>
                <a:spcPts val="999"/>
              </a:spcAft>
              <a:buFont typeface="Arial" panose="020B0604020202020204" pitchFamily="34" charset="0"/>
              <a:buChar char="•"/>
            </a:pPr>
            <a:r>
              <a:rPr kumimoji="0" lang="en-IE" sz="1600" b="1" i="0" u="none" strike="noStrike" kern="1200" cap="none" spc="0" normalizeH="0" baseline="0" noProof="0" dirty="0">
                <a:ln>
                  <a:noFill/>
                </a:ln>
                <a:solidFill>
                  <a:srgbClr val="002060"/>
                </a:solidFill>
                <a:effectLst/>
                <a:uLnTx/>
                <a:uFillTx/>
                <a:latin typeface="Lato"/>
              </a:rPr>
              <a:t>A value for money, ethical  offering would appear to be ideal for a large </a:t>
            </a:r>
            <a:r>
              <a:rPr lang="en-IE" sz="1600" b="1" dirty="0">
                <a:solidFill>
                  <a:srgbClr val="002060"/>
                </a:solidFill>
                <a:latin typeface="Lato"/>
              </a:rPr>
              <a:t>cohort of members and consumers. </a:t>
            </a:r>
          </a:p>
          <a:p>
            <a:pPr marL="285750" indent="-285750" defTabSz="913577">
              <a:lnSpc>
                <a:spcPts val="1878"/>
              </a:lnSpc>
              <a:spcAft>
                <a:spcPts val="999"/>
              </a:spcAft>
              <a:buFont typeface="Arial" panose="020B0604020202020204" pitchFamily="34" charset="0"/>
              <a:buChar char="•"/>
            </a:pPr>
            <a:r>
              <a:rPr lang="en-IE" sz="1600" b="1" dirty="0">
                <a:solidFill>
                  <a:srgbClr val="002060"/>
                </a:solidFill>
                <a:latin typeface="Lato"/>
              </a:rPr>
              <a:t>There are opportunities in emerging and niche sectors such as gadget and travel.</a:t>
            </a:r>
          </a:p>
          <a:p>
            <a:pPr marL="285750" indent="-285750" defTabSz="913577">
              <a:lnSpc>
                <a:spcPts val="1878"/>
              </a:lnSpc>
              <a:spcAft>
                <a:spcPts val="999"/>
              </a:spcAft>
              <a:buFont typeface="Arial" panose="020B0604020202020204" pitchFamily="34" charset="0"/>
              <a:buChar char="•"/>
            </a:pPr>
            <a:r>
              <a:rPr kumimoji="0" lang="en-IE" sz="1600" b="1" i="0" u="none" strike="noStrike" kern="1200" cap="none" spc="0" normalizeH="0" baseline="0" noProof="0" dirty="0">
                <a:ln>
                  <a:noFill/>
                </a:ln>
                <a:solidFill>
                  <a:srgbClr val="002060"/>
                </a:solidFill>
                <a:effectLst/>
                <a:uLnTx/>
                <a:uFillTx/>
                <a:latin typeface="Lato"/>
              </a:rPr>
              <a:t>Multi channel access is attractive for some segments and products.</a:t>
            </a:r>
          </a:p>
          <a:p>
            <a:pPr marL="285750" indent="-285750" defTabSz="913577">
              <a:lnSpc>
                <a:spcPts val="1878"/>
              </a:lnSpc>
              <a:spcAft>
                <a:spcPts val="999"/>
              </a:spcAft>
              <a:buFont typeface="Arial" panose="020B0604020202020204" pitchFamily="34" charset="0"/>
              <a:buChar char="•"/>
            </a:pPr>
            <a:r>
              <a:rPr lang="en-IE" sz="1600" b="1" dirty="0">
                <a:solidFill>
                  <a:srgbClr val="002060"/>
                </a:solidFill>
                <a:latin typeface="Lato"/>
              </a:rPr>
              <a:t>Overall, it appears we would get a relatively good response if we actively became involved in insurances and pensions.</a:t>
            </a:r>
          </a:p>
          <a:p>
            <a:pPr marL="285750" indent="-285750" defTabSz="913577">
              <a:lnSpc>
                <a:spcPts val="1878"/>
              </a:lnSpc>
              <a:spcAft>
                <a:spcPts val="999"/>
              </a:spcAft>
              <a:buFont typeface="Arial" panose="020B0604020202020204" pitchFamily="34" charset="0"/>
              <a:buChar char="•"/>
            </a:pPr>
            <a:r>
              <a:rPr kumimoji="0" lang="en-IE" sz="1600" b="1" i="0" u="none" strike="noStrike" kern="1200" cap="none" spc="0" normalizeH="0" baseline="0" noProof="0" dirty="0">
                <a:ln>
                  <a:noFill/>
                </a:ln>
                <a:solidFill>
                  <a:srgbClr val="002060"/>
                </a:solidFill>
                <a:effectLst/>
                <a:uLnTx/>
                <a:uFillTx/>
                <a:latin typeface="Lato"/>
              </a:rPr>
              <a:t>We are trusted.</a:t>
            </a:r>
          </a:p>
        </p:txBody>
      </p:sp>
      <p:sp>
        <p:nvSpPr>
          <p:cNvPr id="8" name="Rectangle 7">
            <a:extLst>
              <a:ext uri="{FF2B5EF4-FFF2-40B4-BE49-F238E27FC236}">
                <a16:creationId xmlns:a16="http://schemas.microsoft.com/office/drawing/2014/main" id="{476F5075-814D-452A-B9DF-379CA91FB9A1}"/>
              </a:ext>
            </a:extLst>
          </p:cNvPr>
          <p:cNvSpPr/>
          <p:nvPr/>
        </p:nvSpPr>
        <p:spPr>
          <a:xfrm>
            <a:off x="5437874" y="1851008"/>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sp>
        <p:nvSpPr>
          <p:cNvPr id="12" name="Rectangle 11">
            <a:extLst>
              <a:ext uri="{FF2B5EF4-FFF2-40B4-BE49-F238E27FC236}">
                <a16:creationId xmlns:a16="http://schemas.microsoft.com/office/drawing/2014/main" id="{62B2D1E5-FAD9-456B-B28C-FD7E0010A8B0}"/>
              </a:ext>
            </a:extLst>
          </p:cNvPr>
          <p:cNvSpPr/>
          <p:nvPr/>
        </p:nvSpPr>
        <p:spPr>
          <a:xfrm>
            <a:off x="5524499" y="6593634"/>
            <a:ext cx="1143000" cy="45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4" name="Audio 3">
            <a:hlinkClick r:id="" action="ppaction://media"/>
            <a:extLst>
              <a:ext uri="{FF2B5EF4-FFF2-40B4-BE49-F238E27FC236}">
                <a16:creationId xmlns:a16="http://schemas.microsoft.com/office/drawing/2014/main" id="{2FEADF5F-F45B-47A5-BE65-B8C13F3EB7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14338" name="Picture 1">
            <a:extLst>
              <a:ext uri="{FF2B5EF4-FFF2-40B4-BE49-F238E27FC236}">
                <a16:creationId xmlns:a16="http://schemas.microsoft.com/office/drawing/2014/main" id="{05C52EBF-F12A-47BD-B57E-9518D75BE7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46778791"/>
      </p:ext>
    </p:extLst>
  </p:cSld>
  <p:clrMapOvr>
    <a:masterClrMapping/>
  </p:clrMapOvr>
  <mc:AlternateContent xmlns:mc="http://schemas.openxmlformats.org/markup-compatibility/2006" xmlns:p14="http://schemas.microsoft.com/office/powerpoint/2010/main">
    <mc:Choice Requires="p14">
      <p:transition spd="slow" p14:dur="2000" advTm="46536"/>
    </mc:Choice>
    <mc:Fallback xmlns="">
      <p:transition spd="slow" advTm="4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785764" y="3880520"/>
            <a:ext cx="8620471" cy="2847051"/>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909457" y="529011"/>
            <a:ext cx="10373086" cy="3170099"/>
          </a:xfrm>
          <a:prstGeom prst="rect">
            <a:avLst/>
          </a:prstGeom>
          <a:noFill/>
        </p:spPr>
        <p:txBody>
          <a:bodyPr wrap="square" rtlCol="0">
            <a:spAutoFit/>
          </a:bodyPr>
          <a:lstStyle/>
          <a:p>
            <a:pPr algn="ctr"/>
            <a:r>
              <a:rPr lang="en-US" sz="5000" b="1" dirty="0">
                <a:solidFill>
                  <a:schemeClr val="tx2"/>
                </a:solidFill>
                <a:latin typeface="Poppins" pitchFamily="2" charset="77"/>
                <a:cs typeface="Poppins" pitchFamily="2" charset="77"/>
              </a:rPr>
              <a:t>CONFIGURING TO DELIVER </a:t>
            </a:r>
          </a:p>
          <a:p>
            <a:pPr algn="ctr"/>
            <a:r>
              <a:rPr lang="en-US" sz="5000" b="1" dirty="0">
                <a:solidFill>
                  <a:schemeClr val="tx2"/>
                </a:solidFill>
                <a:latin typeface="Poppins" pitchFamily="2" charset="77"/>
                <a:cs typeface="Poppins" pitchFamily="2" charset="77"/>
              </a:rPr>
              <a:t>AN INTERMEDIATED PROPOSITION; </a:t>
            </a:r>
          </a:p>
          <a:p>
            <a:pPr algn="ctr"/>
            <a:r>
              <a:rPr lang="en-US" sz="5000" b="1" dirty="0">
                <a:solidFill>
                  <a:srgbClr val="002060"/>
                </a:solidFill>
                <a:latin typeface="Poppins" pitchFamily="2" charset="77"/>
                <a:cs typeface="Poppins" pitchFamily="2" charset="77"/>
              </a:rPr>
              <a:t>WHAT ARE THE OPTIONS &amp; WHICH MIGHT BE BEST </a:t>
            </a:r>
          </a:p>
        </p:txBody>
      </p:sp>
      <p:pic>
        <p:nvPicPr>
          <p:cNvPr id="3" name="Audio 2">
            <a:hlinkClick r:id="" action="ppaction://media"/>
            <a:extLst>
              <a:ext uri="{FF2B5EF4-FFF2-40B4-BE49-F238E27FC236}">
                <a16:creationId xmlns:a16="http://schemas.microsoft.com/office/drawing/2014/main" id="{F31A9270-B5B1-4217-910C-732364240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15362" name="Picture 1">
            <a:extLst>
              <a:ext uri="{FF2B5EF4-FFF2-40B4-BE49-F238E27FC236}">
                <a16:creationId xmlns:a16="http://schemas.microsoft.com/office/drawing/2014/main" id="{75D2D490-3124-4589-8A02-EB9AB2C49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920397"/>
      </p:ext>
    </p:extLst>
  </p:cSld>
  <p:clrMapOvr>
    <a:masterClrMapping/>
  </p:clrMapOvr>
  <mc:AlternateContent xmlns:mc="http://schemas.openxmlformats.org/markup-compatibility/2006" xmlns:p14="http://schemas.microsoft.com/office/powerpoint/2010/main">
    <mc:Choice Requires="p14">
      <p:transition spd="slow" p14:dur="2000" advTm="10973"/>
    </mc:Choice>
    <mc:Fallback xmlns="">
      <p:transition spd="slow" advTm="1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744FFD-0964-4742-90FC-8FBF2D65D034}"/>
              </a:ext>
            </a:extLst>
          </p:cNvPr>
          <p:cNvSpPr txBox="1"/>
          <p:nvPr/>
        </p:nvSpPr>
        <p:spPr>
          <a:xfrm>
            <a:off x="2541293" y="306186"/>
            <a:ext cx="7109447"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INTERMEDIATION -THREE BROAD OPTIONS </a:t>
            </a:r>
          </a:p>
        </p:txBody>
      </p:sp>
      <p:sp>
        <p:nvSpPr>
          <p:cNvPr id="4" name="Oval 3">
            <a:extLst>
              <a:ext uri="{FF2B5EF4-FFF2-40B4-BE49-F238E27FC236}">
                <a16:creationId xmlns:a16="http://schemas.microsoft.com/office/drawing/2014/main" id="{1D41705E-BCE7-604C-A5FD-47EAE89F03DF}"/>
              </a:ext>
            </a:extLst>
          </p:cNvPr>
          <p:cNvSpPr/>
          <p:nvPr/>
        </p:nvSpPr>
        <p:spPr>
          <a:xfrm>
            <a:off x="1045338" y="1170997"/>
            <a:ext cx="2120900" cy="212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5" name="Oval 4">
            <a:extLst>
              <a:ext uri="{FF2B5EF4-FFF2-40B4-BE49-F238E27FC236}">
                <a16:creationId xmlns:a16="http://schemas.microsoft.com/office/drawing/2014/main" id="{BB4A046E-3CEE-F444-8F07-1D7E5487295C}"/>
              </a:ext>
            </a:extLst>
          </p:cNvPr>
          <p:cNvSpPr/>
          <p:nvPr/>
        </p:nvSpPr>
        <p:spPr>
          <a:xfrm>
            <a:off x="8686773" y="1198738"/>
            <a:ext cx="2120900" cy="2120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 name="Oval 5">
            <a:extLst>
              <a:ext uri="{FF2B5EF4-FFF2-40B4-BE49-F238E27FC236}">
                <a16:creationId xmlns:a16="http://schemas.microsoft.com/office/drawing/2014/main" id="{DF85A3E9-5794-FF43-B1FA-91323BF58A8D}"/>
              </a:ext>
            </a:extLst>
          </p:cNvPr>
          <p:cNvSpPr/>
          <p:nvPr/>
        </p:nvSpPr>
        <p:spPr>
          <a:xfrm>
            <a:off x="4734250" y="1170997"/>
            <a:ext cx="2120900" cy="2120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TextBox 9">
            <a:extLst>
              <a:ext uri="{FF2B5EF4-FFF2-40B4-BE49-F238E27FC236}">
                <a16:creationId xmlns:a16="http://schemas.microsoft.com/office/drawing/2014/main" id="{F6115CDC-847B-0445-B4E7-EDAE918BD6A5}"/>
              </a:ext>
            </a:extLst>
          </p:cNvPr>
          <p:cNvSpPr txBox="1"/>
          <p:nvPr/>
        </p:nvSpPr>
        <p:spPr>
          <a:xfrm>
            <a:off x="563959" y="3396827"/>
            <a:ext cx="3028266" cy="338554"/>
          </a:xfrm>
          <a:prstGeom prst="rect">
            <a:avLst/>
          </a:prstGeom>
          <a:noFill/>
        </p:spPr>
        <p:txBody>
          <a:bodyPr wrap="none" rtlCol="0" anchor="b" anchorCtr="0">
            <a:spAutoFit/>
          </a:bodyPr>
          <a:lstStyle/>
          <a:p>
            <a:pPr algn="ctr"/>
            <a:r>
              <a:rPr lang="en-US" sz="1600" b="1" dirty="0">
                <a:solidFill>
                  <a:srgbClr val="002060"/>
                </a:solidFill>
                <a:latin typeface="Poppins" pitchFamily="2" charset="77"/>
                <a:ea typeface="League Spartan" charset="0"/>
                <a:cs typeface="Poppins" pitchFamily="2" charset="77"/>
              </a:rPr>
              <a:t>INTRODUCTION/REFERROR BASIS</a:t>
            </a:r>
          </a:p>
        </p:txBody>
      </p:sp>
      <p:sp>
        <p:nvSpPr>
          <p:cNvPr id="11" name="Subtitle 2">
            <a:extLst>
              <a:ext uri="{FF2B5EF4-FFF2-40B4-BE49-F238E27FC236}">
                <a16:creationId xmlns:a16="http://schemas.microsoft.com/office/drawing/2014/main" id="{A9FD11FB-D7DB-EE4E-BC52-3F0AEF2E3543}"/>
              </a:ext>
            </a:extLst>
          </p:cNvPr>
          <p:cNvSpPr txBox="1">
            <a:spLocks/>
          </p:cNvSpPr>
          <p:nvPr/>
        </p:nvSpPr>
        <p:spPr>
          <a:xfrm>
            <a:off x="413886" y="3720212"/>
            <a:ext cx="3402334" cy="263761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buFont typeface="Arial" panose="020B0604020202020204" pitchFamily="34" charset="0"/>
              <a:buChar char="•"/>
            </a:pPr>
            <a:r>
              <a:rPr lang="en-GB" sz="1200" dirty="0">
                <a:solidFill>
                  <a:srgbClr val="002060"/>
                </a:solidFill>
                <a:latin typeface="Lato"/>
              </a:rPr>
              <a:t>Credit Union refers members to a partner company but provides no advice </a:t>
            </a:r>
          </a:p>
          <a:p>
            <a:pPr marL="171450" indent="-171450" algn="l">
              <a:buFont typeface="Arial" panose="020B0604020202020204" pitchFamily="34" charset="0"/>
              <a:buChar char="•"/>
            </a:pPr>
            <a:r>
              <a:rPr lang="en-GB" sz="1200" i="0" u="none" strike="noStrike" baseline="0" dirty="0">
                <a:solidFill>
                  <a:srgbClr val="002060"/>
                </a:solidFill>
                <a:latin typeface="Lato"/>
              </a:rPr>
              <a:t>Under</a:t>
            </a:r>
            <a:r>
              <a:rPr lang="en-GB" sz="1200" b="1" i="0" u="none" strike="noStrike" baseline="0" dirty="0">
                <a:solidFill>
                  <a:srgbClr val="002060"/>
                </a:solidFill>
                <a:latin typeface="Lato"/>
              </a:rPr>
              <a:t> Insurance Distribution Directive</a:t>
            </a:r>
            <a:r>
              <a:rPr lang="en-GB" sz="1200" b="0" i="0" u="none" strike="noStrike" baseline="0" dirty="0">
                <a:solidFill>
                  <a:srgbClr val="002060"/>
                </a:solidFill>
                <a:latin typeface="Lato"/>
              </a:rPr>
              <a:t>, no authorisation reqd to provide a service on an introduction/referral basis</a:t>
            </a:r>
          </a:p>
          <a:p>
            <a:pPr marL="171450" indent="-171450" algn="l">
              <a:buFont typeface="Arial" panose="020B0604020202020204" pitchFamily="34" charset="0"/>
              <a:buChar char="•"/>
            </a:pPr>
            <a:r>
              <a:rPr lang="en-GB" sz="1200" dirty="0">
                <a:solidFill>
                  <a:srgbClr val="002060"/>
                </a:solidFill>
                <a:latin typeface="Lato"/>
              </a:rPr>
              <a:t>D</a:t>
            </a:r>
            <a:r>
              <a:rPr lang="en-GB" sz="1200" b="0" i="0" u="none" strike="noStrike" baseline="0" dirty="0">
                <a:solidFill>
                  <a:srgbClr val="002060"/>
                </a:solidFill>
                <a:latin typeface="Lato"/>
              </a:rPr>
              <a:t>oes not constitute the provision of advice to the customer. </a:t>
            </a:r>
          </a:p>
          <a:p>
            <a:pPr marL="171450" indent="-171450" algn="l">
              <a:buFont typeface="Arial" panose="020B0604020202020204" pitchFamily="34" charset="0"/>
              <a:buChar char="•"/>
            </a:pPr>
            <a:r>
              <a:rPr lang="en-GB" sz="1200" dirty="0">
                <a:solidFill>
                  <a:srgbClr val="002060"/>
                </a:solidFill>
                <a:latin typeface="Lato"/>
              </a:rPr>
              <a:t>Care required by </a:t>
            </a:r>
            <a:r>
              <a:rPr lang="en-GB" sz="1200" b="0" i="0" u="none" strike="noStrike" baseline="0" dirty="0">
                <a:solidFill>
                  <a:srgbClr val="002060"/>
                </a:solidFill>
                <a:latin typeface="Lato"/>
              </a:rPr>
              <a:t>Credit unions to ensure they do not endorse product/induce the member to </a:t>
            </a:r>
            <a:r>
              <a:rPr lang="en-GB" sz="1200" dirty="0">
                <a:solidFill>
                  <a:srgbClr val="002060"/>
                </a:solidFill>
                <a:latin typeface="Lato"/>
              </a:rPr>
              <a:t>buy</a:t>
            </a:r>
            <a:r>
              <a:rPr lang="en-GB" sz="1200" b="0" i="0" u="none" strike="noStrike" baseline="0" dirty="0">
                <a:solidFill>
                  <a:srgbClr val="002060"/>
                </a:solidFill>
                <a:latin typeface="Lato"/>
              </a:rPr>
              <a:t> the product, actions which could be construed as providing advice. </a:t>
            </a:r>
          </a:p>
        </p:txBody>
      </p:sp>
      <p:sp>
        <p:nvSpPr>
          <p:cNvPr id="12" name="TextBox 11">
            <a:extLst>
              <a:ext uri="{FF2B5EF4-FFF2-40B4-BE49-F238E27FC236}">
                <a16:creationId xmlns:a16="http://schemas.microsoft.com/office/drawing/2014/main" id="{5A82B7AA-7807-804C-94C5-66274B2E778E}"/>
              </a:ext>
            </a:extLst>
          </p:cNvPr>
          <p:cNvSpPr txBox="1"/>
          <p:nvPr/>
        </p:nvSpPr>
        <p:spPr>
          <a:xfrm>
            <a:off x="8153259" y="3429000"/>
            <a:ext cx="3370603" cy="338554"/>
          </a:xfrm>
          <a:prstGeom prst="rect">
            <a:avLst/>
          </a:prstGeom>
          <a:noFill/>
        </p:spPr>
        <p:txBody>
          <a:bodyPr wrap="none" rtlCol="0" anchor="b" anchorCtr="0">
            <a:spAutoFit/>
          </a:bodyPr>
          <a:lstStyle/>
          <a:p>
            <a:pPr algn="ctr"/>
            <a:r>
              <a:rPr lang="en-US" sz="1600" b="1" dirty="0">
                <a:solidFill>
                  <a:srgbClr val="002060"/>
                </a:solidFill>
                <a:latin typeface="Poppins" pitchFamily="2" charset="77"/>
                <a:ea typeface="League Spartan" charset="0"/>
                <a:cs typeface="Poppins" pitchFamily="2" charset="77"/>
              </a:rPr>
              <a:t>MULTI AGENCY INTERMEDIARY BASIS</a:t>
            </a:r>
          </a:p>
        </p:txBody>
      </p:sp>
      <p:sp>
        <p:nvSpPr>
          <p:cNvPr id="13" name="Subtitle 2">
            <a:extLst>
              <a:ext uri="{FF2B5EF4-FFF2-40B4-BE49-F238E27FC236}">
                <a16:creationId xmlns:a16="http://schemas.microsoft.com/office/drawing/2014/main" id="{EB84D9E1-D5AB-C24C-AFEB-CA59DE62158D}"/>
              </a:ext>
            </a:extLst>
          </p:cNvPr>
          <p:cNvSpPr txBox="1">
            <a:spLocks/>
          </p:cNvSpPr>
          <p:nvPr/>
        </p:nvSpPr>
        <p:spPr>
          <a:xfrm>
            <a:off x="8016083" y="3767554"/>
            <a:ext cx="3644956" cy="277380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GB" sz="1200" dirty="0">
                <a:solidFill>
                  <a:srgbClr val="002060"/>
                </a:solidFill>
                <a:latin typeface="Lato" panose="020F0502020204030203"/>
              </a:rPr>
              <a:t>Cr</a:t>
            </a:r>
            <a:r>
              <a:rPr lang="en-GB" sz="1200" b="0" i="0" u="none" strike="noStrike" baseline="0" dirty="0">
                <a:solidFill>
                  <a:srgbClr val="002060"/>
                </a:solidFill>
                <a:latin typeface="Lato" panose="020F0502020204030203"/>
              </a:rPr>
              <a:t>edit union provides insurance advice as an independent, multi-agency intermediary </a:t>
            </a:r>
          </a:p>
          <a:p>
            <a:pPr marL="171450" indent="-171450" algn="l">
              <a:lnSpc>
                <a:spcPts val="1750"/>
              </a:lnSpc>
              <a:buFont typeface="Arial" panose="020B0604020202020204" pitchFamily="34" charset="0"/>
              <a:buChar char="•"/>
            </a:pPr>
            <a:r>
              <a:rPr lang="en-GB" sz="1200" dirty="0">
                <a:solidFill>
                  <a:srgbClr val="002060"/>
                </a:solidFill>
                <a:latin typeface="Lato" panose="020F0502020204030203"/>
              </a:rPr>
              <a:t>I</a:t>
            </a:r>
            <a:r>
              <a:rPr lang="en-GB" sz="1200" b="0" i="0" u="none" strike="noStrike" baseline="0" dirty="0">
                <a:solidFill>
                  <a:srgbClr val="002060"/>
                </a:solidFill>
                <a:latin typeface="Lato" panose="020F0502020204030203"/>
              </a:rPr>
              <a:t>t is then exposed to a range of additional risks </a:t>
            </a:r>
            <a:r>
              <a:rPr lang="en-GB" sz="1200" dirty="0">
                <a:solidFill>
                  <a:srgbClr val="002060"/>
                </a:solidFill>
                <a:latin typeface="Lato" panose="020F0502020204030203"/>
              </a:rPr>
              <a:t>incl </a:t>
            </a:r>
            <a:r>
              <a:rPr lang="en-GB" sz="1200" b="0" i="0" u="none" strike="noStrike" baseline="0" dirty="0">
                <a:solidFill>
                  <a:srgbClr val="002060"/>
                </a:solidFill>
                <a:latin typeface="Lato" panose="020F0502020204030203"/>
              </a:rPr>
              <a:t>legal</a:t>
            </a:r>
            <a:r>
              <a:rPr lang="en-GB" sz="1200" dirty="0">
                <a:solidFill>
                  <a:srgbClr val="002060"/>
                </a:solidFill>
                <a:latin typeface="Lato" panose="020F0502020204030203"/>
              </a:rPr>
              <a:t>/</a:t>
            </a:r>
            <a:r>
              <a:rPr lang="en-GB" sz="1200" b="0" i="0" u="none" strike="noStrike" baseline="0" dirty="0">
                <a:solidFill>
                  <a:srgbClr val="002060"/>
                </a:solidFill>
                <a:latin typeface="Lato" panose="020F0502020204030203"/>
              </a:rPr>
              <a:t>reputational/insurance/operational &amp; governance. </a:t>
            </a:r>
          </a:p>
          <a:p>
            <a:pPr marL="171450" indent="-171450" algn="l">
              <a:lnSpc>
                <a:spcPts val="1750"/>
              </a:lnSpc>
              <a:buFont typeface="Arial" panose="020B0604020202020204" pitchFamily="34" charset="0"/>
              <a:buChar char="•"/>
            </a:pPr>
            <a:r>
              <a:rPr lang="en-GB" sz="1200" dirty="0">
                <a:solidFill>
                  <a:srgbClr val="002060"/>
                </a:solidFill>
                <a:latin typeface="Lato" panose="020F0502020204030203"/>
              </a:rPr>
              <a:t>Differs from </a:t>
            </a:r>
            <a:r>
              <a:rPr lang="en-GB" sz="1200" b="0" i="0" u="none" strike="noStrike" baseline="0" dirty="0">
                <a:solidFill>
                  <a:srgbClr val="002060"/>
                </a:solidFill>
                <a:latin typeface="Lato" panose="020F0502020204030203"/>
              </a:rPr>
              <a:t>tied agent, where the insurer is liable for any act/omission</a:t>
            </a:r>
            <a:r>
              <a:rPr lang="en-GB" sz="1200" dirty="0">
                <a:solidFill>
                  <a:srgbClr val="002060"/>
                </a:solidFill>
                <a:latin typeface="Lato" panose="020F0502020204030203"/>
              </a:rPr>
              <a:t>;</a:t>
            </a:r>
            <a:r>
              <a:rPr lang="en-GB" sz="1200" b="0" i="0" u="none" strike="noStrike" baseline="0" dirty="0">
                <a:solidFill>
                  <a:srgbClr val="002060"/>
                </a:solidFill>
                <a:latin typeface="Lato" panose="020F0502020204030203"/>
              </a:rPr>
              <a:t> the credit union is now liable for these risks.</a:t>
            </a:r>
          </a:p>
          <a:p>
            <a:pPr marL="171450" indent="-171450" algn="l">
              <a:lnSpc>
                <a:spcPts val="1750"/>
              </a:lnSpc>
              <a:buFont typeface="Arial" panose="020B0604020202020204" pitchFamily="34" charset="0"/>
              <a:buChar char="•"/>
            </a:pPr>
            <a:r>
              <a:rPr lang="en-GB" sz="1200" b="0" i="0" u="none" strike="noStrike" baseline="0" dirty="0">
                <a:solidFill>
                  <a:srgbClr val="002060"/>
                </a:solidFill>
                <a:latin typeface="Lato" panose="020F0502020204030203"/>
              </a:rPr>
              <a:t>It must hold the proper insurance and/or investment authorisations. </a:t>
            </a:r>
          </a:p>
          <a:p>
            <a:pPr marL="171450" indent="-171450" algn="l">
              <a:lnSpc>
                <a:spcPts val="1750"/>
              </a:lnSpc>
              <a:buFont typeface="Arial" panose="020B0604020202020204" pitchFamily="34" charset="0"/>
              <a:buChar char="•"/>
            </a:pPr>
            <a:r>
              <a:rPr lang="en-GB" sz="1200" dirty="0">
                <a:solidFill>
                  <a:srgbClr val="002060"/>
                </a:solidFill>
                <a:latin typeface="Lato" panose="020F0502020204030203"/>
                <a:ea typeface="Lato Light" panose="020F0502020204030203" pitchFamily="34" charset="0"/>
                <a:cs typeface="Lato Light" panose="020F0502020204030203" pitchFamily="34" charset="0"/>
              </a:rPr>
              <a:t>Section 48 Approval required.</a:t>
            </a:r>
            <a:endPar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3043C10C-6602-2345-AE1C-7AE2EE1760C4}"/>
              </a:ext>
            </a:extLst>
          </p:cNvPr>
          <p:cNvSpPr txBox="1"/>
          <p:nvPr/>
        </p:nvSpPr>
        <p:spPr>
          <a:xfrm>
            <a:off x="4867040" y="3429000"/>
            <a:ext cx="1855316" cy="338554"/>
          </a:xfrm>
          <a:prstGeom prst="rect">
            <a:avLst/>
          </a:prstGeom>
          <a:noFill/>
        </p:spPr>
        <p:txBody>
          <a:bodyPr wrap="none" rtlCol="0" anchor="b" anchorCtr="0">
            <a:spAutoFit/>
          </a:bodyPr>
          <a:lstStyle/>
          <a:p>
            <a:pPr algn="ctr"/>
            <a:r>
              <a:rPr lang="en-US" sz="1600" b="1" dirty="0">
                <a:solidFill>
                  <a:srgbClr val="002060"/>
                </a:solidFill>
                <a:latin typeface="Poppins" pitchFamily="2" charset="77"/>
                <a:ea typeface="League Spartan" charset="0"/>
                <a:cs typeface="Poppins" pitchFamily="2" charset="77"/>
              </a:rPr>
              <a:t>TIED AGENCY BASIS</a:t>
            </a:r>
          </a:p>
        </p:txBody>
      </p:sp>
      <p:sp>
        <p:nvSpPr>
          <p:cNvPr id="15" name="Subtitle 2">
            <a:extLst>
              <a:ext uri="{FF2B5EF4-FFF2-40B4-BE49-F238E27FC236}">
                <a16:creationId xmlns:a16="http://schemas.microsoft.com/office/drawing/2014/main" id="{695BF634-3CFC-6F40-ADDC-BCF429521254}"/>
              </a:ext>
            </a:extLst>
          </p:cNvPr>
          <p:cNvSpPr txBox="1">
            <a:spLocks/>
          </p:cNvSpPr>
          <p:nvPr/>
        </p:nvSpPr>
        <p:spPr>
          <a:xfrm>
            <a:off x="4020750" y="3735381"/>
            <a:ext cx="3749856" cy="2238276"/>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GB" sz="1200" b="0" i="0" u="none" strike="noStrike" baseline="0" dirty="0">
                <a:solidFill>
                  <a:srgbClr val="002060"/>
                </a:solidFill>
                <a:latin typeface="Lato" panose="020F0502020204030203"/>
              </a:rPr>
              <a:t>Exactly what it says – </a:t>
            </a:r>
            <a:r>
              <a:rPr lang="en-GB" sz="1200" dirty="0">
                <a:solidFill>
                  <a:srgbClr val="002060"/>
                </a:solidFill>
                <a:latin typeface="Lato" panose="020F0502020204030203"/>
              </a:rPr>
              <a:t>a Credit Union is ‘tied’ to one insurance company &amp; sells it’s products.</a:t>
            </a:r>
          </a:p>
          <a:p>
            <a:pPr marL="171450" indent="-171450" algn="l">
              <a:lnSpc>
                <a:spcPts val="1750"/>
              </a:lnSpc>
              <a:buFont typeface="Arial" panose="020B0604020202020204" pitchFamily="34" charset="0"/>
              <a:buChar char="•"/>
            </a:pPr>
            <a:r>
              <a:rPr lang="en-GB" sz="1200" dirty="0">
                <a:solidFill>
                  <a:srgbClr val="002060"/>
                </a:solidFill>
                <a:latin typeface="Lato" panose="020F0502020204030203"/>
              </a:rPr>
              <a:t>I</a:t>
            </a:r>
            <a:r>
              <a:rPr lang="en-GB" sz="1200" b="0" i="0" u="none" strike="noStrike" baseline="0" dirty="0">
                <a:solidFill>
                  <a:srgbClr val="002060"/>
                </a:solidFill>
                <a:latin typeface="Lato" panose="020F0502020204030203"/>
              </a:rPr>
              <a:t>nsurance company or other intermediary that appoints a Tied Insurance Intermediary remains fully </a:t>
            </a:r>
            <a:r>
              <a:rPr lang="en-GB" sz="1200" dirty="0">
                <a:solidFill>
                  <a:srgbClr val="002060"/>
                </a:solidFill>
                <a:latin typeface="Lato" panose="020F0502020204030203"/>
              </a:rPr>
              <a:t>&amp; </a:t>
            </a:r>
            <a:r>
              <a:rPr lang="en-GB" sz="1200" b="0" i="0" u="none" strike="noStrike" baseline="0" dirty="0">
                <a:solidFill>
                  <a:srgbClr val="002060"/>
                </a:solidFill>
                <a:latin typeface="Lato" panose="020F0502020204030203"/>
              </a:rPr>
              <a:t>unconditionally responsible for any act or omission by the Tied Insurance Intermediary when acting on its behalf!</a:t>
            </a:r>
          </a:p>
          <a:p>
            <a:pPr marL="171450" indent="-171450" algn="l">
              <a:lnSpc>
                <a:spcPts val="1750"/>
              </a:lnSpc>
              <a:buFont typeface="Arial" panose="020B0604020202020204" pitchFamily="34" charset="0"/>
              <a:buChar char="•"/>
            </a:pPr>
            <a:r>
              <a:rPr lang="en-GB" sz="1200" dirty="0">
                <a:solidFill>
                  <a:srgbClr val="002060"/>
                </a:solidFill>
                <a:latin typeface="Lato" panose="020F0502020204030203"/>
              </a:rPr>
              <a:t>Given level of risk, trend in the industry is away from Tied Agency</a:t>
            </a:r>
            <a:endParaRPr lang="en-GB" sz="1200" b="0" i="0" u="none" strike="noStrike" baseline="0" dirty="0">
              <a:solidFill>
                <a:srgbClr val="002060"/>
              </a:solidFill>
              <a:latin typeface="Lato" panose="020F0502020204030203"/>
            </a:endParaRPr>
          </a:p>
        </p:txBody>
      </p:sp>
      <p:sp>
        <p:nvSpPr>
          <p:cNvPr id="23" name="Freeform 805">
            <a:extLst>
              <a:ext uri="{FF2B5EF4-FFF2-40B4-BE49-F238E27FC236}">
                <a16:creationId xmlns:a16="http://schemas.microsoft.com/office/drawing/2014/main" id="{089E8CDE-AD83-49A3-BEF7-51F247A79CE0}"/>
              </a:ext>
            </a:extLst>
          </p:cNvPr>
          <p:cNvSpPr>
            <a:spLocks noChangeArrowheads="1"/>
          </p:cNvSpPr>
          <p:nvPr/>
        </p:nvSpPr>
        <p:spPr bwMode="auto">
          <a:xfrm>
            <a:off x="17739858" y="7486780"/>
            <a:ext cx="1888573" cy="1898510"/>
          </a:xfrm>
          <a:custGeom>
            <a:avLst/>
            <a:gdLst/>
            <a:ahLst/>
            <a:cxnLst/>
            <a:rect l="0" t="0" r="r" b="b"/>
            <a:pathLst>
              <a:path w="301751" h="303627">
                <a:moveTo>
                  <a:pt x="163215" y="51423"/>
                </a:moveTo>
                <a:cubicBezTo>
                  <a:pt x="165014" y="49987"/>
                  <a:pt x="167893" y="49987"/>
                  <a:pt x="169332" y="52141"/>
                </a:cubicBezTo>
                <a:cubicBezTo>
                  <a:pt x="171131" y="53936"/>
                  <a:pt x="170771" y="57166"/>
                  <a:pt x="168612" y="58602"/>
                </a:cubicBezTo>
                <a:cubicBezTo>
                  <a:pt x="150261" y="72960"/>
                  <a:pt x="139825" y="94856"/>
                  <a:pt x="139825" y="118187"/>
                </a:cubicBezTo>
                <a:cubicBezTo>
                  <a:pt x="139825" y="131109"/>
                  <a:pt x="143064" y="144031"/>
                  <a:pt x="149181" y="155159"/>
                </a:cubicBezTo>
                <a:cubicBezTo>
                  <a:pt x="149541" y="155517"/>
                  <a:pt x="149541" y="155876"/>
                  <a:pt x="149541" y="155876"/>
                </a:cubicBezTo>
                <a:cubicBezTo>
                  <a:pt x="149541" y="156235"/>
                  <a:pt x="149541" y="156594"/>
                  <a:pt x="149901" y="156594"/>
                </a:cubicBezTo>
                <a:cubicBezTo>
                  <a:pt x="149901" y="156953"/>
                  <a:pt x="149901" y="157312"/>
                  <a:pt x="149901" y="157671"/>
                </a:cubicBezTo>
                <a:cubicBezTo>
                  <a:pt x="149901" y="158030"/>
                  <a:pt x="149901" y="158030"/>
                  <a:pt x="149541" y="158748"/>
                </a:cubicBezTo>
                <a:lnTo>
                  <a:pt x="149541" y="159466"/>
                </a:lnTo>
                <a:cubicBezTo>
                  <a:pt x="149181" y="159825"/>
                  <a:pt x="149181" y="159825"/>
                  <a:pt x="149181" y="160184"/>
                </a:cubicBezTo>
                <a:lnTo>
                  <a:pt x="126871" y="194643"/>
                </a:lnTo>
                <a:lnTo>
                  <a:pt x="216471" y="194643"/>
                </a:lnTo>
                <a:cubicBezTo>
                  <a:pt x="258571" y="194643"/>
                  <a:pt x="292756" y="160184"/>
                  <a:pt x="292756" y="118187"/>
                </a:cubicBezTo>
                <a:cubicBezTo>
                  <a:pt x="292756" y="94856"/>
                  <a:pt x="282320" y="72960"/>
                  <a:pt x="263969" y="58602"/>
                </a:cubicBezTo>
                <a:cubicBezTo>
                  <a:pt x="261810" y="57166"/>
                  <a:pt x="261450" y="53936"/>
                  <a:pt x="263249" y="52141"/>
                </a:cubicBezTo>
                <a:cubicBezTo>
                  <a:pt x="264688" y="49987"/>
                  <a:pt x="267567" y="49987"/>
                  <a:pt x="269366" y="51423"/>
                </a:cubicBezTo>
                <a:cubicBezTo>
                  <a:pt x="290237" y="67935"/>
                  <a:pt x="301751" y="91984"/>
                  <a:pt x="301751" y="118187"/>
                </a:cubicBezTo>
                <a:cubicBezTo>
                  <a:pt x="301751" y="165209"/>
                  <a:pt x="263609" y="203616"/>
                  <a:pt x="216471" y="203616"/>
                </a:cubicBezTo>
                <a:lnTo>
                  <a:pt x="118235" y="203616"/>
                </a:lnTo>
                <a:cubicBezTo>
                  <a:pt x="116436" y="203616"/>
                  <a:pt x="114997" y="202898"/>
                  <a:pt x="114277" y="201463"/>
                </a:cubicBezTo>
                <a:cubicBezTo>
                  <a:pt x="113198" y="200027"/>
                  <a:pt x="113558" y="197873"/>
                  <a:pt x="114637" y="196796"/>
                </a:cubicBezTo>
                <a:lnTo>
                  <a:pt x="140185" y="157312"/>
                </a:lnTo>
                <a:cubicBezTo>
                  <a:pt x="134068" y="145467"/>
                  <a:pt x="130830" y="131827"/>
                  <a:pt x="130830" y="118187"/>
                </a:cubicBezTo>
                <a:cubicBezTo>
                  <a:pt x="130830" y="91984"/>
                  <a:pt x="142344" y="67935"/>
                  <a:pt x="163215" y="51423"/>
                </a:cubicBezTo>
                <a:close/>
                <a:moveTo>
                  <a:pt x="200511" y="47609"/>
                </a:moveTo>
                <a:lnTo>
                  <a:pt x="188682" y="70736"/>
                </a:lnTo>
                <a:cubicBezTo>
                  <a:pt x="189399" y="70736"/>
                  <a:pt x="190116" y="71097"/>
                  <a:pt x="190833" y="71459"/>
                </a:cubicBezTo>
                <a:cubicBezTo>
                  <a:pt x="191908" y="71820"/>
                  <a:pt x="192983" y="72182"/>
                  <a:pt x="194059" y="72543"/>
                </a:cubicBezTo>
                <a:cubicBezTo>
                  <a:pt x="195493" y="73266"/>
                  <a:pt x="196926" y="73627"/>
                  <a:pt x="198719" y="73988"/>
                </a:cubicBezTo>
                <a:cubicBezTo>
                  <a:pt x="199436" y="74350"/>
                  <a:pt x="200511" y="74711"/>
                  <a:pt x="201587" y="74711"/>
                </a:cubicBezTo>
                <a:cubicBezTo>
                  <a:pt x="203379" y="75434"/>
                  <a:pt x="205171" y="75434"/>
                  <a:pt x="206605" y="75795"/>
                </a:cubicBezTo>
                <a:cubicBezTo>
                  <a:pt x="207680" y="75795"/>
                  <a:pt x="208397" y="76156"/>
                  <a:pt x="209114" y="76156"/>
                </a:cubicBezTo>
                <a:cubicBezTo>
                  <a:pt x="211624" y="76518"/>
                  <a:pt x="214491" y="76518"/>
                  <a:pt x="216642" y="76518"/>
                </a:cubicBezTo>
                <a:cubicBezTo>
                  <a:pt x="217001" y="76518"/>
                  <a:pt x="217001" y="76518"/>
                  <a:pt x="217001" y="76518"/>
                </a:cubicBezTo>
                <a:cubicBezTo>
                  <a:pt x="219510" y="76518"/>
                  <a:pt x="222019" y="76518"/>
                  <a:pt x="224528" y="76156"/>
                </a:cubicBezTo>
                <a:cubicBezTo>
                  <a:pt x="225245" y="76156"/>
                  <a:pt x="225962" y="75795"/>
                  <a:pt x="227038" y="75795"/>
                </a:cubicBezTo>
                <a:cubicBezTo>
                  <a:pt x="228830" y="75434"/>
                  <a:pt x="230264" y="75434"/>
                  <a:pt x="232056" y="74711"/>
                </a:cubicBezTo>
                <a:cubicBezTo>
                  <a:pt x="233131" y="74711"/>
                  <a:pt x="234207" y="74350"/>
                  <a:pt x="234924" y="73988"/>
                </a:cubicBezTo>
                <a:cubicBezTo>
                  <a:pt x="236716" y="73627"/>
                  <a:pt x="238150" y="73266"/>
                  <a:pt x="239584" y="72543"/>
                </a:cubicBezTo>
                <a:cubicBezTo>
                  <a:pt x="240659" y="72182"/>
                  <a:pt x="241735" y="71820"/>
                  <a:pt x="242810" y="71459"/>
                </a:cubicBezTo>
                <a:cubicBezTo>
                  <a:pt x="243527" y="71097"/>
                  <a:pt x="243885" y="70736"/>
                  <a:pt x="244961" y="70736"/>
                </a:cubicBezTo>
                <a:lnTo>
                  <a:pt x="233131" y="47609"/>
                </a:lnTo>
                <a:cubicBezTo>
                  <a:pt x="228113" y="49416"/>
                  <a:pt x="222377" y="50861"/>
                  <a:pt x="217001" y="50861"/>
                </a:cubicBezTo>
                <a:cubicBezTo>
                  <a:pt x="211265" y="50861"/>
                  <a:pt x="205530" y="49416"/>
                  <a:pt x="200511" y="47609"/>
                </a:cubicBezTo>
                <a:close/>
                <a:moveTo>
                  <a:pt x="217001" y="14726"/>
                </a:moveTo>
                <a:lnTo>
                  <a:pt x="204454" y="39298"/>
                </a:lnTo>
                <a:cubicBezTo>
                  <a:pt x="212340" y="42189"/>
                  <a:pt x="221302" y="42189"/>
                  <a:pt x="229188" y="39298"/>
                </a:cubicBezTo>
                <a:lnTo>
                  <a:pt x="217001" y="14726"/>
                </a:lnTo>
                <a:close/>
                <a:moveTo>
                  <a:pt x="212699" y="2439"/>
                </a:moveTo>
                <a:cubicBezTo>
                  <a:pt x="214491" y="-813"/>
                  <a:pt x="219510" y="-813"/>
                  <a:pt x="220944" y="2439"/>
                </a:cubicBezTo>
                <a:lnTo>
                  <a:pt x="254998" y="70736"/>
                </a:lnTo>
                <a:cubicBezTo>
                  <a:pt x="255356" y="71097"/>
                  <a:pt x="255715" y="71820"/>
                  <a:pt x="255715" y="72182"/>
                </a:cubicBezTo>
                <a:lnTo>
                  <a:pt x="255715" y="72543"/>
                </a:lnTo>
                <a:cubicBezTo>
                  <a:pt x="255715" y="72904"/>
                  <a:pt x="255715" y="72904"/>
                  <a:pt x="255715" y="72904"/>
                </a:cubicBezTo>
                <a:lnTo>
                  <a:pt x="255715" y="168303"/>
                </a:lnTo>
                <a:cubicBezTo>
                  <a:pt x="255715" y="171194"/>
                  <a:pt x="253564" y="173000"/>
                  <a:pt x="251055" y="173000"/>
                </a:cubicBezTo>
                <a:cubicBezTo>
                  <a:pt x="248545" y="173000"/>
                  <a:pt x="246395" y="171194"/>
                  <a:pt x="246395" y="168303"/>
                </a:cubicBezTo>
                <a:lnTo>
                  <a:pt x="246395" y="80131"/>
                </a:lnTo>
                <a:cubicBezTo>
                  <a:pt x="246395" y="80131"/>
                  <a:pt x="246036" y="80131"/>
                  <a:pt x="245678" y="80131"/>
                </a:cubicBezTo>
                <a:cubicBezTo>
                  <a:pt x="243527" y="80854"/>
                  <a:pt x="241376" y="81577"/>
                  <a:pt x="239225" y="82661"/>
                </a:cubicBezTo>
                <a:cubicBezTo>
                  <a:pt x="239225" y="82661"/>
                  <a:pt x="238867" y="82661"/>
                  <a:pt x="238508" y="82661"/>
                </a:cubicBezTo>
                <a:cubicBezTo>
                  <a:pt x="236716" y="83022"/>
                  <a:pt x="234565" y="83745"/>
                  <a:pt x="232773" y="84106"/>
                </a:cubicBezTo>
                <a:cubicBezTo>
                  <a:pt x="232056" y="84106"/>
                  <a:pt x="231698" y="84106"/>
                  <a:pt x="231339" y="84468"/>
                </a:cubicBezTo>
                <a:cubicBezTo>
                  <a:pt x="229188" y="84829"/>
                  <a:pt x="227038" y="85190"/>
                  <a:pt x="224887" y="85190"/>
                </a:cubicBezTo>
                <a:cubicBezTo>
                  <a:pt x="224528" y="85552"/>
                  <a:pt x="224170" y="85552"/>
                  <a:pt x="223453" y="85552"/>
                </a:cubicBezTo>
                <a:cubicBezTo>
                  <a:pt x="222736" y="85552"/>
                  <a:pt x="222019" y="85552"/>
                  <a:pt x="221661" y="85552"/>
                </a:cubicBezTo>
                <a:lnTo>
                  <a:pt x="221661" y="180228"/>
                </a:lnTo>
                <a:cubicBezTo>
                  <a:pt x="221661" y="182757"/>
                  <a:pt x="219510" y="184564"/>
                  <a:pt x="217001" y="184564"/>
                </a:cubicBezTo>
                <a:cubicBezTo>
                  <a:pt x="214491" y="184564"/>
                  <a:pt x="212340" y="182757"/>
                  <a:pt x="212340" y="180228"/>
                </a:cubicBezTo>
                <a:lnTo>
                  <a:pt x="212340" y="85552"/>
                </a:lnTo>
                <a:cubicBezTo>
                  <a:pt x="211624" y="85552"/>
                  <a:pt x="210907" y="85552"/>
                  <a:pt x="210190" y="85552"/>
                </a:cubicBezTo>
                <a:cubicBezTo>
                  <a:pt x="209831" y="85552"/>
                  <a:pt x="209114" y="85552"/>
                  <a:pt x="208756" y="85190"/>
                </a:cubicBezTo>
                <a:cubicBezTo>
                  <a:pt x="206605" y="85190"/>
                  <a:pt x="204454" y="84829"/>
                  <a:pt x="202303" y="84468"/>
                </a:cubicBezTo>
                <a:cubicBezTo>
                  <a:pt x="201945" y="84106"/>
                  <a:pt x="201587" y="84106"/>
                  <a:pt x="200870" y="84106"/>
                </a:cubicBezTo>
                <a:cubicBezTo>
                  <a:pt x="199077" y="83745"/>
                  <a:pt x="196926" y="83022"/>
                  <a:pt x="195134" y="82661"/>
                </a:cubicBezTo>
                <a:cubicBezTo>
                  <a:pt x="194776" y="82661"/>
                  <a:pt x="194417" y="82661"/>
                  <a:pt x="194417" y="82661"/>
                </a:cubicBezTo>
                <a:cubicBezTo>
                  <a:pt x="192266" y="81577"/>
                  <a:pt x="190116" y="80854"/>
                  <a:pt x="187965" y="80131"/>
                </a:cubicBezTo>
                <a:cubicBezTo>
                  <a:pt x="187606" y="80131"/>
                  <a:pt x="187248" y="80131"/>
                  <a:pt x="187248" y="80131"/>
                </a:cubicBezTo>
                <a:lnTo>
                  <a:pt x="187248" y="180228"/>
                </a:lnTo>
                <a:cubicBezTo>
                  <a:pt x="187248" y="182757"/>
                  <a:pt x="185097" y="184564"/>
                  <a:pt x="182588" y="184564"/>
                </a:cubicBezTo>
                <a:cubicBezTo>
                  <a:pt x="180079" y="184564"/>
                  <a:pt x="178286" y="182757"/>
                  <a:pt x="178286" y="180228"/>
                </a:cubicBezTo>
                <a:lnTo>
                  <a:pt x="178286" y="72904"/>
                </a:lnTo>
                <a:cubicBezTo>
                  <a:pt x="178286" y="72904"/>
                  <a:pt x="178286" y="72904"/>
                  <a:pt x="178286" y="72543"/>
                </a:cubicBezTo>
                <a:lnTo>
                  <a:pt x="178286" y="72182"/>
                </a:lnTo>
                <a:cubicBezTo>
                  <a:pt x="178286" y="71820"/>
                  <a:pt x="178286" y="71097"/>
                  <a:pt x="178645" y="70736"/>
                </a:cubicBezTo>
                <a:lnTo>
                  <a:pt x="212699" y="2439"/>
                </a:lnTo>
                <a:close/>
                <a:moveTo>
                  <a:pt x="135717" y="775"/>
                </a:moveTo>
                <a:cubicBezTo>
                  <a:pt x="137878" y="775"/>
                  <a:pt x="139678" y="775"/>
                  <a:pt x="140758" y="775"/>
                </a:cubicBezTo>
                <a:cubicBezTo>
                  <a:pt x="141838" y="775"/>
                  <a:pt x="142558" y="775"/>
                  <a:pt x="142918" y="775"/>
                </a:cubicBezTo>
                <a:cubicBezTo>
                  <a:pt x="149759" y="775"/>
                  <a:pt x="167762" y="1496"/>
                  <a:pt x="187565" y="8347"/>
                </a:cubicBezTo>
                <a:cubicBezTo>
                  <a:pt x="189726" y="9068"/>
                  <a:pt x="191166" y="11591"/>
                  <a:pt x="190446" y="14115"/>
                </a:cubicBezTo>
                <a:cubicBezTo>
                  <a:pt x="189366" y="16278"/>
                  <a:pt x="187205" y="17721"/>
                  <a:pt x="184325" y="16999"/>
                </a:cubicBezTo>
                <a:cubicBezTo>
                  <a:pt x="165602" y="10510"/>
                  <a:pt x="147959" y="10149"/>
                  <a:pt x="142918" y="10149"/>
                </a:cubicBezTo>
                <a:cubicBezTo>
                  <a:pt x="142558" y="10149"/>
                  <a:pt x="141838" y="9789"/>
                  <a:pt x="140758" y="9789"/>
                </a:cubicBezTo>
                <a:cubicBezTo>
                  <a:pt x="139318" y="9789"/>
                  <a:pt x="137878" y="9789"/>
                  <a:pt x="135717" y="9789"/>
                </a:cubicBezTo>
                <a:cubicBezTo>
                  <a:pt x="115194" y="9789"/>
                  <a:pt x="47145" y="16278"/>
                  <a:pt x="37423" y="101005"/>
                </a:cubicBezTo>
                <a:cubicBezTo>
                  <a:pt x="37423" y="102447"/>
                  <a:pt x="35263" y="113984"/>
                  <a:pt x="10419" y="153283"/>
                </a:cubicBezTo>
                <a:cubicBezTo>
                  <a:pt x="9699" y="154004"/>
                  <a:pt x="8979" y="156167"/>
                  <a:pt x="9339" y="157970"/>
                </a:cubicBezTo>
                <a:cubicBezTo>
                  <a:pt x="9699" y="159412"/>
                  <a:pt x="10779" y="160854"/>
                  <a:pt x="12940" y="161935"/>
                </a:cubicBezTo>
                <a:cubicBezTo>
                  <a:pt x="23021" y="167704"/>
                  <a:pt x="34903" y="172391"/>
                  <a:pt x="35263" y="172391"/>
                </a:cubicBezTo>
                <a:cubicBezTo>
                  <a:pt x="37063" y="173112"/>
                  <a:pt x="38143" y="175275"/>
                  <a:pt x="38143" y="177078"/>
                </a:cubicBezTo>
                <a:cubicBezTo>
                  <a:pt x="38143" y="177799"/>
                  <a:pt x="34903" y="207724"/>
                  <a:pt x="37423" y="222506"/>
                </a:cubicBezTo>
                <a:cubicBezTo>
                  <a:pt x="38863" y="228274"/>
                  <a:pt x="52545" y="232240"/>
                  <a:pt x="71988" y="232240"/>
                </a:cubicBezTo>
                <a:cubicBezTo>
                  <a:pt x="73788" y="232240"/>
                  <a:pt x="75229" y="232240"/>
                  <a:pt x="75229" y="232240"/>
                </a:cubicBezTo>
                <a:cubicBezTo>
                  <a:pt x="75229" y="232240"/>
                  <a:pt x="75949" y="231880"/>
                  <a:pt x="76669" y="231880"/>
                </a:cubicBezTo>
                <a:cubicBezTo>
                  <a:pt x="87110" y="231880"/>
                  <a:pt x="90711" y="237288"/>
                  <a:pt x="90711" y="242335"/>
                </a:cubicBezTo>
                <a:lnTo>
                  <a:pt x="90711" y="276586"/>
                </a:lnTo>
                <a:cubicBezTo>
                  <a:pt x="90711" y="279831"/>
                  <a:pt x="92151" y="282716"/>
                  <a:pt x="94671" y="284518"/>
                </a:cubicBezTo>
                <a:cubicBezTo>
                  <a:pt x="117355" y="297498"/>
                  <a:pt x="169202" y="297858"/>
                  <a:pt x="192246" y="284518"/>
                </a:cubicBezTo>
                <a:cubicBezTo>
                  <a:pt x="194406" y="283437"/>
                  <a:pt x="195846" y="280192"/>
                  <a:pt x="195486" y="277307"/>
                </a:cubicBezTo>
                <a:cubicBezTo>
                  <a:pt x="193686" y="266852"/>
                  <a:pt x="192246" y="245941"/>
                  <a:pt x="198367" y="223948"/>
                </a:cubicBezTo>
                <a:cubicBezTo>
                  <a:pt x="199447" y="221424"/>
                  <a:pt x="201967" y="219982"/>
                  <a:pt x="204128" y="220703"/>
                </a:cubicBezTo>
                <a:cubicBezTo>
                  <a:pt x="206648" y="221424"/>
                  <a:pt x="208088" y="223948"/>
                  <a:pt x="207368" y="226472"/>
                </a:cubicBezTo>
                <a:cubicBezTo>
                  <a:pt x="201247" y="246662"/>
                  <a:pt x="203047" y="266131"/>
                  <a:pt x="204488" y="276226"/>
                </a:cubicBezTo>
                <a:cubicBezTo>
                  <a:pt x="205568" y="282716"/>
                  <a:pt x="202327" y="289205"/>
                  <a:pt x="196567" y="292450"/>
                </a:cubicBezTo>
                <a:cubicBezTo>
                  <a:pt x="183965" y="299661"/>
                  <a:pt x="163801" y="303627"/>
                  <a:pt x="143638" y="303627"/>
                </a:cubicBezTo>
                <a:cubicBezTo>
                  <a:pt x="123116" y="303627"/>
                  <a:pt x="102953" y="299661"/>
                  <a:pt x="89991" y="292089"/>
                </a:cubicBezTo>
                <a:cubicBezTo>
                  <a:pt x="84950" y="289205"/>
                  <a:pt x="81710" y="283437"/>
                  <a:pt x="81710" y="276586"/>
                </a:cubicBezTo>
                <a:lnTo>
                  <a:pt x="81710" y="242335"/>
                </a:lnTo>
                <a:cubicBezTo>
                  <a:pt x="81350" y="241975"/>
                  <a:pt x="79549" y="241254"/>
                  <a:pt x="76669" y="241254"/>
                </a:cubicBezTo>
                <a:cubicBezTo>
                  <a:pt x="76309" y="241254"/>
                  <a:pt x="75949" y="241254"/>
                  <a:pt x="75949" y="241254"/>
                </a:cubicBezTo>
                <a:cubicBezTo>
                  <a:pt x="75949" y="241254"/>
                  <a:pt x="74509" y="241254"/>
                  <a:pt x="71988" y="241254"/>
                </a:cubicBezTo>
                <a:cubicBezTo>
                  <a:pt x="56866" y="241254"/>
                  <a:pt x="31302" y="239091"/>
                  <a:pt x="28782" y="223948"/>
                </a:cubicBezTo>
                <a:cubicBezTo>
                  <a:pt x="26262" y="210969"/>
                  <a:pt x="27702" y="188255"/>
                  <a:pt x="28782" y="179602"/>
                </a:cubicBezTo>
                <a:cubicBezTo>
                  <a:pt x="24101" y="177799"/>
                  <a:pt x="15820" y="174194"/>
                  <a:pt x="8259" y="169867"/>
                </a:cubicBezTo>
                <a:cubicBezTo>
                  <a:pt x="2858" y="166983"/>
                  <a:pt x="1058" y="162657"/>
                  <a:pt x="338" y="159772"/>
                </a:cubicBezTo>
                <a:cubicBezTo>
                  <a:pt x="-1102" y="153643"/>
                  <a:pt x="2498" y="148596"/>
                  <a:pt x="2858" y="148235"/>
                </a:cubicBezTo>
                <a:cubicBezTo>
                  <a:pt x="26622" y="110739"/>
                  <a:pt x="28062" y="100284"/>
                  <a:pt x="28062" y="99923"/>
                </a:cubicBezTo>
                <a:cubicBezTo>
                  <a:pt x="38863" y="7986"/>
                  <a:pt x="113034" y="775"/>
                  <a:pt x="135717" y="775"/>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pic>
        <p:nvPicPr>
          <p:cNvPr id="25" name="Picture 24">
            <a:extLst>
              <a:ext uri="{FF2B5EF4-FFF2-40B4-BE49-F238E27FC236}">
                <a16:creationId xmlns:a16="http://schemas.microsoft.com/office/drawing/2014/main" id="{E328723E-FC38-4217-B067-F60F70F283FB}"/>
              </a:ext>
            </a:extLst>
          </p:cNvPr>
          <p:cNvPicPr>
            <a:picLocks noChangeAspect="1"/>
          </p:cNvPicPr>
          <p:nvPr/>
        </p:nvPicPr>
        <p:blipFill>
          <a:blip r:embed="rId6"/>
          <a:stretch>
            <a:fillRect/>
          </a:stretch>
        </p:blipFill>
        <p:spPr>
          <a:xfrm>
            <a:off x="1485781" y="1633063"/>
            <a:ext cx="1194266" cy="1201971"/>
          </a:xfrm>
          <a:prstGeom prst="rect">
            <a:avLst/>
          </a:prstGeom>
        </p:spPr>
      </p:pic>
      <p:sp>
        <p:nvSpPr>
          <p:cNvPr id="27" name="Freeform 799">
            <a:extLst>
              <a:ext uri="{FF2B5EF4-FFF2-40B4-BE49-F238E27FC236}">
                <a16:creationId xmlns:a16="http://schemas.microsoft.com/office/drawing/2014/main" id="{0CB9C03F-7005-4F75-8B9B-553ABF89090E}"/>
              </a:ext>
            </a:extLst>
          </p:cNvPr>
          <p:cNvSpPr>
            <a:spLocks noChangeArrowheads="1"/>
          </p:cNvSpPr>
          <p:nvPr/>
        </p:nvSpPr>
        <p:spPr bwMode="auto">
          <a:xfrm>
            <a:off x="13356277" y="3490072"/>
            <a:ext cx="1095102" cy="1015664"/>
          </a:xfrm>
          <a:custGeom>
            <a:avLst/>
            <a:gdLst/>
            <a:ahLst/>
            <a:cxnLst/>
            <a:rect l="0" t="0" r="r" b="b"/>
            <a:pathLst>
              <a:path w="306026" h="283803">
                <a:moveTo>
                  <a:pt x="93475" y="168490"/>
                </a:moveTo>
                <a:cubicBezTo>
                  <a:pt x="91670" y="173519"/>
                  <a:pt x="89144" y="178908"/>
                  <a:pt x="84091" y="184296"/>
                </a:cubicBezTo>
                <a:cubicBezTo>
                  <a:pt x="86979" y="189685"/>
                  <a:pt x="102498" y="197588"/>
                  <a:pt x="117295" y="201539"/>
                </a:cubicBezTo>
                <a:cubicBezTo>
                  <a:pt x="131731" y="197588"/>
                  <a:pt x="147250" y="189685"/>
                  <a:pt x="150137" y="184296"/>
                </a:cubicBezTo>
                <a:cubicBezTo>
                  <a:pt x="145085" y="178908"/>
                  <a:pt x="142558" y="173519"/>
                  <a:pt x="140754" y="168490"/>
                </a:cubicBezTo>
                <a:cubicBezTo>
                  <a:pt x="133175" y="172441"/>
                  <a:pt x="125235" y="174238"/>
                  <a:pt x="116934" y="174238"/>
                </a:cubicBezTo>
                <a:cubicBezTo>
                  <a:pt x="108994" y="174238"/>
                  <a:pt x="101054" y="172441"/>
                  <a:pt x="93475" y="168490"/>
                </a:cubicBezTo>
                <a:close/>
                <a:moveTo>
                  <a:pt x="141476" y="63235"/>
                </a:moveTo>
                <a:lnTo>
                  <a:pt x="135340" y="70420"/>
                </a:lnTo>
                <a:cubicBezTo>
                  <a:pt x="134618" y="71857"/>
                  <a:pt x="132814" y="72575"/>
                  <a:pt x="131370" y="72575"/>
                </a:cubicBezTo>
                <a:cubicBezTo>
                  <a:pt x="131009" y="72216"/>
                  <a:pt x="94919" y="68265"/>
                  <a:pt x="66407" y="84071"/>
                </a:cubicBezTo>
                <a:cubicBezTo>
                  <a:pt x="66407" y="85867"/>
                  <a:pt x="66407" y="88382"/>
                  <a:pt x="66407" y="89100"/>
                </a:cubicBezTo>
                <a:cubicBezTo>
                  <a:pt x="66407" y="90537"/>
                  <a:pt x="65685" y="91974"/>
                  <a:pt x="64602" y="92692"/>
                </a:cubicBezTo>
                <a:cubicBezTo>
                  <a:pt x="63159" y="93770"/>
                  <a:pt x="61715" y="94129"/>
                  <a:pt x="60272" y="93770"/>
                </a:cubicBezTo>
                <a:cubicBezTo>
                  <a:pt x="58828" y="93770"/>
                  <a:pt x="55580" y="98081"/>
                  <a:pt x="56302" y="105265"/>
                </a:cubicBezTo>
                <a:cubicBezTo>
                  <a:pt x="56663" y="110654"/>
                  <a:pt x="58828" y="114605"/>
                  <a:pt x="60633" y="116042"/>
                </a:cubicBezTo>
                <a:cubicBezTo>
                  <a:pt x="60993" y="116402"/>
                  <a:pt x="61715" y="116761"/>
                  <a:pt x="62076" y="116402"/>
                </a:cubicBezTo>
                <a:cubicBezTo>
                  <a:pt x="63159" y="116042"/>
                  <a:pt x="64602" y="115683"/>
                  <a:pt x="66046" y="116402"/>
                </a:cubicBezTo>
                <a:cubicBezTo>
                  <a:pt x="67129" y="117120"/>
                  <a:pt x="68212" y="118198"/>
                  <a:pt x="68572" y="119275"/>
                </a:cubicBezTo>
                <a:cubicBezTo>
                  <a:pt x="72903" y="135441"/>
                  <a:pt x="81204" y="149092"/>
                  <a:pt x="92753" y="156995"/>
                </a:cubicBezTo>
                <a:cubicBezTo>
                  <a:pt x="107550" y="167771"/>
                  <a:pt x="126678" y="167771"/>
                  <a:pt x="141476" y="156995"/>
                </a:cubicBezTo>
                <a:cubicBezTo>
                  <a:pt x="153025" y="149092"/>
                  <a:pt x="161325" y="135441"/>
                  <a:pt x="165656" y="119275"/>
                </a:cubicBezTo>
                <a:cubicBezTo>
                  <a:pt x="165656" y="118198"/>
                  <a:pt x="166739" y="117120"/>
                  <a:pt x="168183" y="116402"/>
                </a:cubicBezTo>
                <a:cubicBezTo>
                  <a:pt x="169265" y="115683"/>
                  <a:pt x="170709" y="115683"/>
                  <a:pt x="171792" y="116402"/>
                </a:cubicBezTo>
                <a:cubicBezTo>
                  <a:pt x="172513" y="116761"/>
                  <a:pt x="172874" y="116402"/>
                  <a:pt x="173235" y="116042"/>
                </a:cubicBezTo>
                <a:cubicBezTo>
                  <a:pt x="175401" y="114605"/>
                  <a:pt x="177205" y="110654"/>
                  <a:pt x="177927" y="105265"/>
                </a:cubicBezTo>
                <a:cubicBezTo>
                  <a:pt x="178649" y="98081"/>
                  <a:pt x="175401" y="93770"/>
                  <a:pt x="174318" y="93411"/>
                </a:cubicBezTo>
                <a:cubicBezTo>
                  <a:pt x="172874" y="93770"/>
                  <a:pt x="171070" y="93770"/>
                  <a:pt x="169987" y="92692"/>
                </a:cubicBezTo>
                <a:cubicBezTo>
                  <a:pt x="168904" y="91974"/>
                  <a:pt x="167822" y="90537"/>
                  <a:pt x="167822" y="89100"/>
                </a:cubicBezTo>
                <a:cubicBezTo>
                  <a:pt x="167822" y="87663"/>
                  <a:pt x="167822" y="84430"/>
                  <a:pt x="167822" y="81915"/>
                </a:cubicBezTo>
                <a:cubicBezTo>
                  <a:pt x="157355" y="77245"/>
                  <a:pt x="147611" y="75449"/>
                  <a:pt x="147611" y="75449"/>
                </a:cubicBezTo>
                <a:cubicBezTo>
                  <a:pt x="145806" y="74731"/>
                  <a:pt x="144363" y="73653"/>
                  <a:pt x="144002" y="72216"/>
                </a:cubicBezTo>
                <a:lnTo>
                  <a:pt x="141476" y="63235"/>
                </a:lnTo>
                <a:close/>
                <a:moveTo>
                  <a:pt x="116934" y="28390"/>
                </a:moveTo>
                <a:cubicBezTo>
                  <a:pt x="96362" y="28390"/>
                  <a:pt x="81565" y="33779"/>
                  <a:pt x="73264" y="44196"/>
                </a:cubicBezTo>
                <a:cubicBezTo>
                  <a:pt x="65324" y="54255"/>
                  <a:pt x="64963" y="66828"/>
                  <a:pt x="65685" y="74012"/>
                </a:cubicBezTo>
                <a:cubicBezTo>
                  <a:pt x="91670" y="61439"/>
                  <a:pt x="120904" y="62517"/>
                  <a:pt x="129566" y="62876"/>
                </a:cubicBezTo>
                <a:lnTo>
                  <a:pt x="139671" y="50662"/>
                </a:lnTo>
                <a:cubicBezTo>
                  <a:pt x="140393" y="49225"/>
                  <a:pt x="142197" y="48507"/>
                  <a:pt x="144002" y="48866"/>
                </a:cubicBezTo>
                <a:cubicBezTo>
                  <a:pt x="145806" y="49225"/>
                  <a:pt x="147250" y="50303"/>
                  <a:pt x="147611" y="52099"/>
                </a:cubicBezTo>
                <a:lnTo>
                  <a:pt x="152303" y="66828"/>
                </a:lnTo>
                <a:cubicBezTo>
                  <a:pt x="155551" y="67546"/>
                  <a:pt x="161686" y="69342"/>
                  <a:pt x="168904" y="72216"/>
                </a:cubicBezTo>
                <a:cubicBezTo>
                  <a:pt x="169265" y="64672"/>
                  <a:pt x="168183" y="53177"/>
                  <a:pt x="160964" y="44196"/>
                </a:cubicBezTo>
                <a:cubicBezTo>
                  <a:pt x="152664" y="33779"/>
                  <a:pt x="137866" y="28390"/>
                  <a:pt x="116934" y="28390"/>
                </a:cubicBezTo>
                <a:close/>
                <a:moveTo>
                  <a:pt x="116934" y="19050"/>
                </a:moveTo>
                <a:cubicBezTo>
                  <a:pt x="140754" y="19050"/>
                  <a:pt x="158077" y="25516"/>
                  <a:pt x="168183" y="38449"/>
                </a:cubicBezTo>
                <a:cubicBezTo>
                  <a:pt x="181536" y="55332"/>
                  <a:pt x="177927" y="77605"/>
                  <a:pt x="176844" y="81556"/>
                </a:cubicBezTo>
                <a:cubicBezTo>
                  <a:pt x="177205" y="82634"/>
                  <a:pt x="177205" y="83712"/>
                  <a:pt x="177205" y="84789"/>
                </a:cubicBezTo>
                <a:cubicBezTo>
                  <a:pt x="183702" y="86945"/>
                  <a:pt x="188032" y="95566"/>
                  <a:pt x="186950" y="106343"/>
                </a:cubicBezTo>
                <a:cubicBezTo>
                  <a:pt x="186228" y="113528"/>
                  <a:pt x="183702" y="119635"/>
                  <a:pt x="179371" y="122868"/>
                </a:cubicBezTo>
                <a:cubicBezTo>
                  <a:pt x="177566" y="124664"/>
                  <a:pt x="175401" y="125382"/>
                  <a:pt x="173235" y="125742"/>
                </a:cubicBezTo>
                <a:cubicBezTo>
                  <a:pt x="168904" y="141188"/>
                  <a:pt x="160243" y="154121"/>
                  <a:pt x="148694" y="163102"/>
                </a:cubicBezTo>
                <a:cubicBezTo>
                  <a:pt x="150137" y="168131"/>
                  <a:pt x="152303" y="173519"/>
                  <a:pt x="157355" y="178548"/>
                </a:cubicBezTo>
                <a:cubicBezTo>
                  <a:pt x="162047" y="179626"/>
                  <a:pt x="167100" y="180704"/>
                  <a:pt x="171792" y="182141"/>
                </a:cubicBezTo>
                <a:cubicBezTo>
                  <a:pt x="175401" y="182859"/>
                  <a:pt x="179010" y="183937"/>
                  <a:pt x="183702" y="185374"/>
                </a:cubicBezTo>
                <a:cubicBezTo>
                  <a:pt x="193446" y="188607"/>
                  <a:pt x="202469" y="192558"/>
                  <a:pt x="210770" y="196510"/>
                </a:cubicBezTo>
                <a:cubicBezTo>
                  <a:pt x="225206" y="203695"/>
                  <a:pt x="234589" y="218423"/>
                  <a:pt x="234589" y="234588"/>
                </a:cubicBezTo>
                <a:lnTo>
                  <a:pt x="234589" y="279492"/>
                </a:lnTo>
                <a:cubicBezTo>
                  <a:pt x="234589" y="282007"/>
                  <a:pt x="232424" y="283803"/>
                  <a:pt x="229898" y="283803"/>
                </a:cubicBezTo>
                <a:cubicBezTo>
                  <a:pt x="227371" y="283803"/>
                  <a:pt x="225206" y="282007"/>
                  <a:pt x="225206" y="279492"/>
                </a:cubicBezTo>
                <a:lnTo>
                  <a:pt x="225206" y="234588"/>
                </a:lnTo>
                <a:cubicBezTo>
                  <a:pt x="225206" y="222015"/>
                  <a:pt x="217988" y="210520"/>
                  <a:pt x="206439" y="204772"/>
                </a:cubicBezTo>
                <a:cubicBezTo>
                  <a:pt x="198860" y="200461"/>
                  <a:pt x="190559" y="197228"/>
                  <a:pt x="180814" y="194355"/>
                </a:cubicBezTo>
                <a:cubicBezTo>
                  <a:pt x="176483" y="192918"/>
                  <a:pt x="172874" y="191840"/>
                  <a:pt x="169265" y="191121"/>
                </a:cubicBezTo>
                <a:cubicBezTo>
                  <a:pt x="165656" y="189685"/>
                  <a:pt x="162047" y="188966"/>
                  <a:pt x="158438" y="188248"/>
                </a:cubicBezTo>
                <a:cubicBezTo>
                  <a:pt x="153746" y="197947"/>
                  <a:pt x="137145" y="204772"/>
                  <a:pt x="125957" y="208724"/>
                </a:cubicBezTo>
                <a:lnTo>
                  <a:pt x="136423" y="218782"/>
                </a:lnTo>
                <a:lnTo>
                  <a:pt x="138588" y="220578"/>
                </a:lnTo>
                <a:lnTo>
                  <a:pt x="155190" y="204772"/>
                </a:lnTo>
                <a:cubicBezTo>
                  <a:pt x="157355" y="203335"/>
                  <a:pt x="160243" y="203335"/>
                  <a:pt x="162047" y="205131"/>
                </a:cubicBezTo>
                <a:cubicBezTo>
                  <a:pt x="163852" y="206928"/>
                  <a:pt x="163491" y="209801"/>
                  <a:pt x="161686" y="211598"/>
                </a:cubicBezTo>
                <a:lnTo>
                  <a:pt x="141476" y="230278"/>
                </a:lnTo>
                <a:cubicBezTo>
                  <a:pt x="140754" y="231355"/>
                  <a:pt x="139671" y="231715"/>
                  <a:pt x="138588" y="231715"/>
                </a:cubicBezTo>
                <a:cubicBezTo>
                  <a:pt x="137145" y="231715"/>
                  <a:pt x="136062" y="231355"/>
                  <a:pt x="135340" y="230278"/>
                </a:cubicBezTo>
                <a:lnTo>
                  <a:pt x="133896" y="229200"/>
                </a:lnTo>
                <a:lnTo>
                  <a:pt x="130648" y="232792"/>
                </a:lnTo>
                <a:lnTo>
                  <a:pt x="138949" y="278415"/>
                </a:lnTo>
                <a:cubicBezTo>
                  <a:pt x="139671" y="280929"/>
                  <a:pt x="137866" y="283444"/>
                  <a:pt x="135340" y="283803"/>
                </a:cubicBezTo>
                <a:cubicBezTo>
                  <a:pt x="134979" y="283803"/>
                  <a:pt x="134979" y="283803"/>
                  <a:pt x="134618" y="283803"/>
                </a:cubicBezTo>
                <a:cubicBezTo>
                  <a:pt x="132453" y="283803"/>
                  <a:pt x="130287" y="282366"/>
                  <a:pt x="129927" y="279851"/>
                </a:cubicBezTo>
                <a:lnTo>
                  <a:pt x="121626" y="232433"/>
                </a:lnTo>
                <a:cubicBezTo>
                  <a:pt x="121265" y="230996"/>
                  <a:pt x="121626" y="229559"/>
                  <a:pt x="122347" y="228481"/>
                </a:cubicBezTo>
                <a:lnTo>
                  <a:pt x="127039" y="222375"/>
                </a:lnTo>
                <a:lnTo>
                  <a:pt x="117295" y="213035"/>
                </a:lnTo>
                <a:lnTo>
                  <a:pt x="107189" y="222375"/>
                </a:lnTo>
                <a:lnTo>
                  <a:pt x="111881" y="228481"/>
                </a:lnTo>
                <a:cubicBezTo>
                  <a:pt x="112964" y="229559"/>
                  <a:pt x="113325" y="230996"/>
                  <a:pt x="112964" y="232433"/>
                </a:cubicBezTo>
                <a:lnTo>
                  <a:pt x="104302" y="279851"/>
                </a:lnTo>
                <a:cubicBezTo>
                  <a:pt x="103941" y="282366"/>
                  <a:pt x="102137" y="283803"/>
                  <a:pt x="99971" y="283803"/>
                </a:cubicBezTo>
                <a:cubicBezTo>
                  <a:pt x="99610" y="283803"/>
                  <a:pt x="99249" y="283803"/>
                  <a:pt x="98889" y="283803"/>
                </a:cubicBezTo>
                <a:cubicBezTo>
                  <a:pt x="96362" y="283444"/>
                  <a:pt x="94919" y="280929"/>
                  <a:pt x="95280" y="278415"/>
                </a:cubicBezTo>
                <a:lnTo>
                  <a:pt x="103580" y="232792"/>
                </a:lnTo>
                <a:lnTo>
                  <a:pt x="100332" y="229200"/>
                </a:lnTo>
                <a:lnTo>
                  <a:pt x="98889" y="230278"/>
                </a:lnTo>
                <a:cubicBezTo>
                  <a:pt x="98167" y="231355"/>
                  <a:pt x="97084" y="231715"/>
                  <a:pt x="96001" y="231715"/>
                </a:cubicBezTo>
                <a:cubicBezTo>
                  <a:pt x="94919" y="231715"/>
                  <a:pt x="93836" y="231355"/>
                  <a:pt x="92753" y="230278"/>
                </a:cubicBezTo>
                <a:lnTo>
                  <a:pt x="72542" y="211598"/>
                </a:lnTo>
                <a:cubicBezTo>
                  <a:pt x="70738" y="209801"/>
                  <a:pt x="70738" y="206928"/>
                  <a:pt x="72182" y="205131"/>
                </a:cubicBezTo>
                <a:cubicBezTo>
                  <a:pt x="73986" y="203335"/>
                  <a:pt x="76873" y="202976"/>
                  <a:pt x="78678" y="204772"/>
                </a:cubicBezTo>
                <a:lnTo>
                  <a:pt x="96001" y="220578"/>
                </a:lnTo>
                <a:lnTo>
                  <a:pt x="108272" y="208724"/>
                </a:lnTo>
                <a:cubicBezTo>
                  <a:pt x="97445" y="205131"/>
                  <a:pt x="80843" y="197947"/>
                  <a:pt x="76151" y="188607"/>
                </a:cubicBezTo>
                <a:cubicBezTo>
                  <a:pt x="69294" y="189685"/>
                  <a:pt x="64963" y="191121"/>
                  <a:pt x="64963" y="191121"/>
                </a:cubicBezTo>
                <a:cubicBezTo>
                  <a:pt x="61354" y="191840"/>
                  <a:pt x="57745" y="192918"/>
                  <a:pt x="53053" y="194355"/>
                </a:cubicBezTo>
                <a:cubicBezTo>
                  <a:pt x="44031" y="197228"/>
                  <a:pt x="35369" y="200821"/>
                  <a:pt x="27790" y="204772"/>
                </a:cubicBezTo>
                <a:cubicBezTo>
                  <a:pt x="16241" y="210520"/>
                  <a:pt x="9023" y="222015"/>
                  <a:pt x="9023" y="234588"/>
                </a:cubicBezTo>
                <a:lnTo>
                  <a:pt x="9023" y="279492"/>
                </a:lnTo>
                <a:cubicBezTo>
                  <a:pt x="9023" y="282007"/>
                  <a:pt x="7218" y="283803"/>
                  <a:pt x="4692" y="283803"/>
                </a:cubicBezTo>
                <a:cubicBezTo>
                  <a:pt x="1805" y="283803"/>
                  <a:pt x="0" y="282007"/>
                  <a:pt x="0" y="279492"/>
                </a:cubicBezTo>
                <a:lnTo>
                  <a:pt x="0" y="234588"/>
                </a:lnTo>
                <a:cubicBezTo>
                  <a:pt x="0" y="218423"/>
                  <a:pt x="9023" y="204054"/>
                  <a:pt x="23459" y="196510"/>
                </a:cubicBezTo>
                <a:cubicBezTo>
                  <a:pt x="31399" y="192558"/>
                  <a:pt x="40783" y="188607"/>
                  <a:pt x="50527" y="185374"/>
                </a:cubicBezTo>
                <a:cubicBezTo>
                  <a:pt x="54858" y="183937"/>
                  <a:pt x="58828" y="182859"/>
                  <a:pt x="62437" y="181781"/>
                </a:cubicBezTo>
                <a:cubicBezTo>
                  <a:pt x="62798" y="181781"/>
                  <a:pt x="67851" y="180704"/>
                  <a:pt x="76512" y="178908"/>
                </a:cubicBezTo>
                <a:cubicBezTo>
                  <a:pt x="81565" y="173878"/>
                  <a:pt x="84091" y="168131"/>
                  <a:pt x="85535" y="163102"/>
                </a:cubicBezTo>
                <a:cubicBezTo>
                  <a:pt x="74347" y="154480"/>
                  <a:pt x="65685" y="141188"/>
                  <a:pt x="60993" y="125742"/>
                </a:cubicBezTo>
                <a:cubicBezTo>
                  <a:pt x="58828" y="125382"/>
                  <a:pt x="56663" y="124305"/>
                  <a:pt x="54858" y="122868"/>
                </a:cubicBezTo>
                <a:cubicBezTo>
                  <a:pt x="50527" y="119635"/>
                  <a:pt x="48001" y="113528"/>
                  <a:pt x="47279" y="106343"/>
                </a:cubicBezTo>
                <a:cubicBezTo>
                  <a:pt x="46196" y="95566"/>
                  <a:pt x="50527" y="86945"/>
                  <a:pt x="57023" y="84789"/>
                </a:cubicBezTo>
                <a:cubicBezTo>
                  <a:pt x="57023" y="83352"/>
                  <a:pt x="57023" y="82275"/>
                  <a:pt x="57023" y="81556"/>
                </a:cubicBezTo>
                <a:cubicBezTo>
                  <a:pt x="56302" y="77245"/>
                  <a:pt x="52693" y="55332"/>
                  <a:pt x="66046" y="38449"/>
                </a:cubicBezTo>
                <a:cubicBezTo>
                  <a:pt x="76151" y="25516"/>
                  <a:pt x="93114" y="19050"/>
                  <a:pt x="116934" y="19050"/>
                </a:cubicBezTo>
                <a:close/>
                <a:moveTo>
                  <a:pt x="188500" y="0"/>
                </a:moveTo>
                <a:cubicBezTo>
                  <a:pt x="212367" y="0"/>
                  <a:pt x="229724" y="6466"/>
                  <a:pt x="239850" y="19399"/>
                </a:cubicBezTo>
                <a:cubicBezTo>
                  <a:pt x="254314" y="37721"/>
                  <a:pt x="249252" y="61431"/>
                  <a:pt x="248528" y="63227"/>
                </a:cubicBezTo>
                <a:cubicBezTo>
                  <a:pt x="248528" y="63946"/>
                  <a:pt x="248528" y="65023"/>
                  <a:pt x="248528" y="65742"/>
                </a:cubicBezTo>
                <a:cubicBezTo>
                  <a:pt x="255399" y="67538"/>
                  <a:pt x="259377" y="76519"/>
                  <a:pt x="258292" y="87296"/>
                </a:cubicBezTo>
                <a:cubicBezTo>
                  <a:pt x="257931" y="94481"/>
                  <a:pt x="255038" y="100588"/>
                  <a:pt x="251060" y="103822"/>
                </a:cubicBezTo>
                <a:cubicBezTo>
                  <a:pt x="249252" y="105259"/>
                  <a:pt x="247082" y="106336"/>
                  <a:pt x="244912" y="106696"/>
                </a:cubicBezTo>
                <a:cubicBezTo>
                  <a:pt x="240211" y="122143"/>
                  <a:pt x="231532" y="135076"/>
                  <a:pt x="220322" y="144057"/>
                </a:cubicBezTo>
                <a:cubicBezTo>
                  <a:pt x="221407" y="149086"/>
                  <a:pt x="223938" y="154834"/>
                  <a:pt x="228640" y="159864"/>
                </a:cubicBezTo>
                <a:cubicBezTo>
                  <a:pt x="233702" y="160582"/>
                  <a:pt x="238765" y="162019"/>
                  <a:pt x="243466" y="163097"/>
                </a:cubicBezTo>
                <a:cubicBezTo>
                  <a:pt x="247082" y="164175"/>
                  <a:pt x="250698" y="165252"/>
                  <a:pt x="255399" y="166689"/>
                </a:cubicBezTo>
                <a:cubicBezTo>
                  <a:pt x="264801" y="169923"/>
                  <a:pt x="274203" y="173156"/>
                  <a:pt x="282159" y="177467"/>
                </a:cubicBezTo>
                <a:cubicBezTo>
                  <a:pt x="296985" y="185011"/>
                  <a:pt x="306026" y="199740"/>
                  <a:pt x="306026" y="215547"/>
                </a:cubicBezTo>
                <a:lnTo>
                  <a:pt x="306026" y="279492"/>
                </a:lnTo>
                <a:cubicBezTo>
                  <a:pt x="306026" y="282007"/>
                  <a:pt x="303856" y="283803"/>
                  <a:pt x="301325" y="283803"/>
                </a:cubicBezTo>
                <a:cubicBezTo>
                  <a:pt x="298793" y="283803"/>
                  <a:pt x="296624" y="282007"/>
                  <a:pt x="296624" y="279492"/>
                </a:cubicBezTo>
                <a:lnTo>
                  <a:pt x="296624" y="215547"/>
                </a:lnTo>
                <a:cubicBezTo>
                  <a:pt x="296624" y="202973"/>
                  <a:pt x="289391" y="191477"/>
                  <a:pt x="278181" y="185729"/>
                </a:cubicBezTo>
                <a:cubicBezTo>
                  <a:pt x="270226" y="181778"/>
                  <a:pt x="261908" y="178185"/>
                  <a:pt x="252506" y="174952"/>
                </a:cubicBezTo>
                <a:cubicBezTo>
                  <a:pt x="248167" y="173874"/>
                  <a:pt x="244551" y="173156"/>
                  <a:pt x="240935" y="172078"/>
                </a:cubicBezTo>
                <a:cubicBezTo>
                  <a:pt x="237318" y="171000"/>
                  <a:pt x="233702" y="170282"/>
                  <a:pt x="230086" y="169563"/>
                </a:cubicBezTo>
                <a:cubicBezTo>
                  <a:pt x="227555" y="174233"/>
                  <a:pt x="222130" y="179263"/>
                  <a:pt x="213090" y="185011"/>
                </a:cubicBezTo>
                <a:cubicBezTo>
                  <a:pt x="212367" y="185370"/>
                  <a:pt x="211644" y="185729"/>
                  <a:pt x="210559" y="185729"/>
                </a:cubicBezTo>
                <a:cubicBezTo>
                  <a:pt x="209112" y="185729"/>
                  <a:pt x="207666" y="185011"/>
                  <a:pt x="206581" y="183215"/>
                </a:cubicBezTo>
                <a:cubicBezTo>
                  <a:pt x="205496" y="181418"/>
                  <a:pt x="205858" y="178544"/>
                  <a:pt x="208389" y="177107"/>
                </a:cubicBezTo>
                <a:cubicBezTo>
                  <a:pt x="217429" y="171719"/>
                  <a:pt x="220684" y="167767"/>
                  <a:pt x="221407" y="165612"/>
                </a:cubicBezTo>
                <a:cubicBezTo>
                  <a:pt x="216706" y="160582"/>
                  <a:pt x="213813" y="154834"/>
                  <a:pt x="212005" y="149446"/>
                </a:cubicBezTo>
                <a:cubicBezTo>
                  <a:pt x="204773" y="153397"/>
                  <a:pt x="196817" y="155553"/>
                  <a:pt x="188500" y="155553"/>
                </a:cubicBezTo>
                <a:cubicBezTo>
                  <a:pt x="184161" y="155553"/>
                  <a:pt x="179821" y="154834"/>
                  <a:pt x="175482" y="153757"/>
                </a:cubicBezTo>
                <a:cubicBezTo>
                  <a:pt x="173312" y="153038"/>
                  <a:pt x="171866" y="150523"/>
                  <a:pt x="172589" y="148368"/>
                </a:cubicBezTo>
                <a:cubicBezTo>
                  <a:pt x="172950" y="145853"/>
                  <a:pt x="175482" y="144416"/>
                  <a:pt x="178013" y="144775"/>
                </a:cubicBezTo>
                <a:cubicBezTo>
                  <a:pt x="189946" y="148009"/>
                  <a:pt x="202241" y="145853"/>
                  <a:pt x="213090" y="138309"/>
                </a:cubicBezTo>
                <a:cubicBezTo>
                  <a:pt x="224300" y="130046"/>
                  <a:pt x="232979" y="116395"/>
                  <a:pt x="236957" y="100229"/>
                </a:cubicBezTo>
                <a:cubicBezTo>
                  <a:pt x="237318" y="99151"/>
                  <a:pt x="238403" y="97714"/>
                  <a:pt x="239488" y="97355"/>
                </a:cubicBezTo>
                <a:cubicBezTo>
                  <a:pt x="240935" y="96637"/>
                  <a:pt x="242381" y="96637"/>
                  <a:pt x="243466" y="97355"/>
                </a:cubicBezTo>
                <a:cubicBezTo>
                  <a:pt x="243827" y="97355"/>
                  <a:pt x="244551" y="97355"/>
                  <a:pt x="245274" y="96637"/>
                </a:cubicBezTo>
                <a:cubicBezTo>
                  <a:pt x="246720" y="95200"/>
                  <a:pt x="248890" y="91607"/>
                  <a:pt x="249252" y="86578"/>
                </a:cubicBezTo>
                <a:cubicBezTo>
                  <a:pt x="249975" y="79034"/>
                  <a:pt x="247082" y="74723"/>
                  <a:pt x="245636" y="74364"/>
                </a:cubicBezTo>
                <a:cubicBezTo>
                  <a:pt x="244551" y="74723"/>
                  <a:pt x="242743" y="74723"/>
                  <a:pt x="241658" y="73645"/>
                </a:cubicBezTo>
                <a:cubicBezTo>
                  <a:pt x="240211" y="72927"/>
                  <a:pt x="239126" y="71849"/>
                  <a:pt x="239126" y="70053"/>
                </a:cubicBezTo>
                <a:cubicBezTo>
                  <a:pt x="239126" y="68616"/>
                  <a:pt x="239126" y="65023"/>
                  <a:pt x="239126" y="62509"/>
                </a:cubicBezTo>
                <a:cubicBezTo>
                  <a:pt x="224662" y="52809"/>
                  <a:pt x="209112" y="48857"/>
                  <a:pt x="188862" y="51013"/>
                </a:cubicBezTo>
                <a:cubicBezTo>
                  <a:pt x="186330" y="51013"/>
                  <a:pt x="184161" y="49576"/>
                  <a:pt x="183799" y="47061"/>
                </a:cubicBezTo>
                <a:cubicBezTo>
                  <a:pt x="183799" y="44546"/>
                  <a:pt x="185245" y="42032"/>
                  <a:pt x="187777" y="42032"/>
                </a:cubicBezTo>
                <a:cubicBezTo>
                  <a:pt x="208389" y="39876"/>
                  <a:pt x="225385" y="43109"/>
                  <a:pt x="240573" y="52091"/>
                </a:cubicBezTo>
                <a:cubicBezTo>
                  <a:pt x="240935" y="44546"/>
                  <a:pt x="239488" y="33769"/>
                  <a:pt x="232617" y="25147"/>
                </a:cubicBezTo>
                <a:cubicBezTo>
                  <a:pt x="224300" y="14370"/>
                  <a:pt x="209474" y="9340"/>
                  <a:pt x="188500" y="9340"/>
                </a:cubicBezTo>
                <a:cubicBezTo>
                  <a:pt x="174759" y="9340"/>
                  <a:pt x="163548" y="11496"/>
                  <a:pt x="155231" y="16525"/>
                </a:cubicBezTo>
                <a:cubicBezTo>
                  <a:pt x="153062" y="17603"/>
                  <a:pt x="150169" y="16884"/>
                  <a:pt x="148722" y="14370"/>
                </a:cubicBezTo>
                <a:cubicBezTo>
                  <a:pt x="147637" y="12214"/>
                  <a:pt x="148360" y="9699"/>
                  <a:pt x="150530" y="8262"/>
                </a:cubicBezTo>
                <a:cubicBezTo>
                  <a:pt x="160294" y="2874"/>
                  <a:pt x="173312" y="0"/>
                  <a:pt x="18850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pic>
        <p:nvPicPr>
          <p:cNvPr id="29" name="Picture 28">
            <a:extLst>
              <a:ext uri="{FF2B5EF4-FFF2-40B4-BE49-F238E27FC236}">
                <a16:creationId xmlns:a16="http://schemas.microsoft.com/office/drawing/2014/main" id="{8D6C45C1-F80E-4294-B5C0-C29BCB9582F2}"/>
              </a:ext>
            </a:extLst>
          </p:cNvPr>
          <p:cNvPicPr>
            <a:picLocks noChangeAspect="1"/>
          </p:cNvPicPr>
          <p:nvPr/>
        </p:nvPicPr>
        <p:blipFill>
          <a:blip r:embed="rId7"/>
          <a:stretch>
            <a:fillRect/>
          </a:stretch>
        </p:blipFill>
        <p:spPr>
          <a:xfrm>
            <a:off x="9198535" y="1725435"/>
            <a:ext cx="1097375" cy="1012024"/>
          </a:xfrm>
          <a:prstGeom prst="rect">
            <a:avLst/>
          </a:prstGeom>
        </p:spPr>
      </p:pic>
      <p:pic>
        <p:nvPicPr>
          <p:cNvPr id="31" name="Picture 30">
            <a:extLst>
              <a:ext uri="{FF2B5EF4-FFF2-40B4-BE49-F238E27FC236}">
                <a16:creationId xmlns:a16="http://schemas.microsoft.com/office/drawing/2014/main" id="{81EAE93D-28B0-499B-8722-BC71533498BA}"/>
              </a:ext>
            </a:extLst>
          </p:cNvPr>
          <p:cNvPicPr>
            <a:picLocks noChangeAspect="1"/>
          </p:cNvPicPr>
          <p:nvPr/>
        </p:nvPicPr>
        <p:blipFill>
          <a:blip r:embed="rId8"/>
          <a:stretch>
            <a:fillRect/>
          </a:stretch>
        </p:blipFill>
        <p:spPr>
          <a:xfrm>
            <a:off x="5508548" y="1845491"/>
            <a:ext cx="774259" cy="780356"/>
          </a:xfrm>
          <a:prstGeom prst="rect">
            <a:avLst/>
          </a:prstGeom>
        </p:spPr>
      </p:pic>
      <p:sp>
        <p:nvSpPr>
          <p:cNvPr id="3" name="Rectangle 2">
            <a:extLst>
              <a:ext uri="{FF2B5EF4-FFF2-40B4-BE49-F238E27FC236}">
                <a16:creationId xmlns:a16="http://schemas.microsoft.com/office/drawing/2014/main" id="{BC0D8D3A-9C8D-4D42-8EBB-F44CE71509AA}"/>
              </a:ext>
            </a:extLst>
          </p:cNvPr>
          <p:cNvSpPr/>
          <p:nvPr/>
        </p:nvSpPr>
        <p:spPr>
          <a:xfrm>
            <a:off x="5139807" y="6597031"/>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8" name="Audio 7">
            <a:hlinkClick r:id="" action="ppaction://media"/>
            <a:extLst>
              <a:ext uri="{FF2B5EF4-FFF2-40B4-BE49-F238E27FC236}">
                <a16:creationId xmlns:a16="http://schemas.microsoft.com/office/drawing/2014/main" id="{D1F1FC03-1251-4411-88EE-840CFC6FCEE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pic>
        <p:nvPicPr>
          <p:cNvPr id="17410" name="Picture 1">
            <a:extLst>
              <a:ext uri="{FF2B5EF4-FFF2-40B4-BE49-F238E27FC236}">
                <a16:creationId xmlns:a16="http://schemas.microsoft.com/office/drawing/2014/main" id="{4AACE2BB-9095-4B5B-99D0-4CDE7D0622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6494184"/>
      </p:ext>
    </p:extLst>
  </p:cSld>
  <p:clrMapOvr>
    <a:masterClrMapping/>
  </p:clrMapOvr>
  <mc:AlternateContent xmlns:mc="http://schemas.openxmlformats.org/markup-compatibility/2006" xmlns:p14="http://schemas.microsoft.com/office/powerpoint/2010/main">
    <mc:Choice Requires="p14">
      <p:transition spd="slow" p14:dur="2000" advTm="62846"/>
    </mc:Choice>
    <mc:Fallback xmlns="">
      <p:transition spd="slow" advTm="6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1193074"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6684916"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C7A5BB8C-8510-1344-81BB-835C0BCD9B7F}"/>
              </a:ext>
            </a:extLst>
          </p:cNvPr>
          <p:cNvSpPr/>
          <p:nvPr/>
        </p:nvSpPr>
        <p:spPr>
          <a:xfrm>
            <a:off x="1193075"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 name="Oval 1">
            <a:extLst>
              <a:ext uri="{FF2B5EF4-FFF2-40B4-BE49-F238E27FC236}">
                <a16:creationId xmlns:a16="http://schemas.microsoft.com/office/drawing/2014/main" id="{7CBC00E3-1825-374A-86B8-61E465BBAFF4}"/>
              </a:ext>
            </a:extLst>
          </p:cNvPr>
          <p:cNvSpPr/>
          <p:nvPr/>
        </p:nvSpPr>
        <p:spPr>
          <a:xfrm>
            <a:off x="1193075" y="2326822"/>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4" name="Rounded Rectangle 3">
            <a:extLst>
              <a:ext uri="{FF2B5EF4-FFF2-40B4-BE49-F238E27FC236}">
                <a16:creationId xmlns:a16="http://schemas.microsoft.com/office/drawing/2014/main" id="{D781FDEA-C204-E548-A775-062F2E0EEF99}"/>
              </a:ext>
            </a:extLst>
          </p:cNvPr>
          <p:cNvSpPr/>
          <p:nvPr/>
        </p:nvSpPr>
        <p:spPr>
          <a:xfrm>
            <a:off x="1193075"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5" name="Oval 4">
            <a:extLst>
              <a:ext uri="{FF2B5EF4-FFF2-40B4-BE49-F238E27FC236}">
                <a16:creationId xmlns:a16="http://schemas.microsoft.com/office/drawing/2014/main" id="{D7BBF6B3-C1B8-F04B-B236-056E681C8686}"/>
              </a:ext>
            </a:extLst>
          </p:cNvPr>
          <p:cNvSpPr/>
          <p:nvPr/>
        </p:nvSpPr>
        <p:spPr>
          <a:xfrm>
            <a:off x="1193075" y="3132455"/>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 name="Rounded Rectangle 5">
            <a:extLst>
              <a:ext uri="{FF2B5EF4-FFF2-40B4-BE49-F238E27FC236}">
                <a16:creationId xmlns:a16="http://schemas.microsoft.com/office/drawing/2014/main" id="{ED7B0A12-3F84-494A-A143-055695EC5BAC}"/>
              </a:ext>
            </a:extLst>
          </p:cNvPr>
          <p:cNvSpPr/>
          <p:nvPr/>
        </p:nvSpPr>
        <p:spPr>
          <a:xfrm>
            <a:off x="1193075"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7" name="Oval 6">
            <a:extLst>
              <a:ext uri="{FF2B5EF4-FFF2-40B4-BE49-F238E27FC236}">
                <a16:creationId xmlns:a16="http://schemas.microsoft.com/office/drawing/2014/main" id="{902CE3C2-9AFA-2B4E-B584-8600E2F56B94}"/>
              </a:ext>
            </a:extLst>
          </p:cNvPr>
          <p:cNvSpPr/>
          <p:nvPr/>
        </p:nvSpPr>
        <p:spPr>
          <a:xfrm>
            <a:off x="1193075" y="3935549"/>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8" name="Rounded Rectangle 7">
            <a:extLst>
              <a:ext uri="{FF2B5EF4-FFF2-40B4-BE49-F238E27FC236}">
                <a16:creationId xmlns:a16="http://schemas.microsoft.com/office/drawing/2014/main" id="{90A8F19F-ECD9-BE43-9954-3874A983D8D7}"/>
              </a:ext>
            </a:extLst>
          </p:cNvPr>
          <p:cNvSpPr/>
          <p:nvPr/>
        </p:nvSpPr>
        <p:spPr>
          <a:xfrm>
            <a:off x="1193075"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 name="Oval 8">
            <a:extLst>
              <a:ext uri="{FF2B5EF4-FFF2-40B4-BE49-F238E27FC236}">
                <a16:creationId xmlns:a16="http://schemas.microsoft.com/office/drawing/2014/main" id="{0FD47B87-BB88-C845-83C5-89A793317227}"/>
              </a:ext>
            </a:extLst>
          </p:cNvPr>
          <p:cNvSpPr/>
          <p:nvPr/>
        </p:nvSpPr>
        <p:spPr>
          <a:xfrm>
            <a:off x="1193075" y="4736102"/>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Rounded Rectangle 9">
            <a:extLst>
              <a:ext uri="{FF2B5EF4-FFF2-40B4-BE49-F238E27FC236}">
                <a16:creationId xmlns:a16="http://schemas.microsoft.com/office/drawing/2014/main" id="{FF078FF9-71F3-DF44-9FA7-51BD059300A1}"/>
              </a:ext>
            </a:extLst>
          </p:cNvPr>
          <p:cNvSpPr/>
          <p:nvPr/>
        </p:nvSpPr>
        <p:spPr>
          <a:xfrm>
            <a:off x="1193075"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 name="Oval 10">
            <a:extLst>
              <a:ext uri="{FF2B5EF4-FFF2-40B4-BE49-F238E27FC236}">
                <a16:creationId xmlns:a16="http://schemas.microsoft.com/office/drawing/2014/main" id="{5F322B17-13B8-6E44-AAF6-05BB211E9725}"/>
              </a:ext>
            </a:extLst>
          </p:cNvPr>
          <p:cNvSpPr/>
          <p:nvPr/>
        </p:nvSpPr>
        <p:spPr>
          <a:xfrm>
            <a:off x="1193075" y="5534116"/>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Rounded Rectangle 11">
            <a:extLst>
              <a:ext uri="{FF2B5EF4-FFF2-40B4-BE49-F238E27FC236}">
                <a16:creationId xmlns:a16="http://schemas.microsoft.com/office/drawing/2014/main" id="{DD2D2912-0BB1-A741-8337-164A3C237213}"/>
              </a:ext>
            </a:extLst>
          </p:cNvPr>
          <p:cNvSpPr/>
          <p:nvPr/>
        </p:nvSpPr>
        <p:spPr>
          <a:xfrm>
            <a:off x="6684917"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 name="Oval 12">
            <a:extLst>
              <a:ext uri="{FF2B5EF4-FFF2-40B4-BE49-F238E27FC236}">
                <a16:creationId xmlns:a16="http://schemas.microsoft.com/office/drawing/2014/main" id="{3F626941-A6D6-FF4E-980B-4AE2A33FFD99}"/>
              </a:ext>
            </a:extLst>
          </p:cNvPr>
          <p:cNvSpPr/>
          <p:nvPr/>
        </p:nvSpPr>
        <p:spPr>
          <a:xfrm>
            <a:off x="6684917" y="2326822"/>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4" name="Rounded Rectangle 13">
            <a:extLst>
              <a:ext uri="{FF2B5EF4-FFF2-40B4-BE49-F238E27FC236}">
                <a16:creationId xmlns:a16="http://schemas.microsoft.com/office/drawing/2014/main" id="{B1D41D74-E6FD-994A-B77F-041D2805CB13}"/>
              </a:ext>
            </a:extLst>
          </p:cNvPr>
          <p:cNvSpPr/>
          <p:nvPr/>
        </p:nvSpPr>
        <p:spPr>
          <a:xfrm>
            <a:off x="6684917"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 name="Oval 14">
            <a:extLst>
              <a:ext uri="{FF2B5EF4-FFF2-40B4-BE49-F238E27FC236}">
                <a16:creationId xmlns:a16="http://schemas.microsoft.com/office/drawing/2014/main" id="{4DADD9DD-8D40-894B-AB28-B7184E3F202D}"/>
              </a:ext>
            </a:extLst>
          </p:cNvPr>
          <p:cNvSpPr/>
          <p:nvPr/>
        </p:nvSpPr>
        <p:spPr>
          <a:xfrm>
            <a:off x="6684917" y="3132455"/>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6" name="Rounded Rectangle 15">
            <a:extLst>
              <a:ext uri="{FF2B5EF4-FFF2-40B4-BE49-F238E27FC236}">
                <a16:creationId xmlns:a16="http://schemas.microsoft.com/office/drawing/2014/main" id="{6677F9D6-1B9F-D64E-A32C-6A1E07D74FE9}"/>
              </a:ext>
            </a:extLst>
          </p:cNvPr>
          <p:cNvSpPr/>
          <p:nvPr/>
        </p:nvSpPr>
        <p:spPr>
          <a:xfrm>
            <a:off x="6684917"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7" name="Oval 16">
            <a:extLst>
              <a:ext uri="{FF2B5EF4-FFF2-40B4-BE49-F238E27FC236}">
                <a16:creationId xmlns:a16="http://schemas.microsoft.com/office/drawing/2014/main" id="{F296CEF1-85A7-A74A-A8F3-1ECA62EA1014}"/>
              </a:ext>
            </a:extLst>
          </p:cNvPr>
          <p:cNvSpPr/>
          <p:nvPr/>
        </p:nvSpPr>
        <p:spPr>
          <a:xfrm>
            <a:off x="6684917" y="3935549"/>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8" name="Rounded Rectangle 17">
            <a:extLst>
              <a:ext uri="{FF2B5EF4-FFF2-40B4-BE49-F238E27FC236}">
                <a16:creationId xmlns:a16="http://schemas.microsoft.com/office/drawing/2014/main" id="{59A0BEAF-8F08-E84D-8CD1-CD9A8B3111E6}"/>
              </a:ext>
            </a:extLst>
          </p:cNvPr>
          <p:cNvSpPr/>
          <p:nvPr/>
        </p:nvSpPr>
        <p:spPr>
          <a:xfrm>
            <a:off x="6684917"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Oval 18">
            <a:extLst>
              <a:ext uri="{FF2B5EF4-FFF2-40B4-BE49-F238E27FC236}">
                <a16:creationId xmlns:a16="http://schemas.microsoft.com/office/drawing/2014/main" id="{644B8134-C858-4C4F-AF30-5EEEEF41E482}"/>
              </a:ext>
            </a:extLst>
          </p:cNvPr>
          <p:cNvSpPr/>
          <p:nvPr/>
        </p:nvSpPr>
        <p:spPr>
          <a:xfrm>
            <a:off x="6684917" y="4736102"/>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0" name="Rounded Rectangle 19">
            <a:extLst>
              <a:ext uri="{FF2B5EF4-FFF2-40B4-BE49-F238E27FC236}">
                <a16:creationId xmlns:a16="http://schemas.microsoft.com/office/drawing/2014/main" id="{65B08553-FE7C-C342-A881-7D6D53AF7965}"/>
              </a:ext>
            </a:extLst>
          </p:cNvPr>
          <p:cNvSpPr/>
          <p:nvPr/>
        </p:nvSpPr>
        <p:spPr>
          <a:xfrm>
            <a:off x="6684917"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1" name="Oval 20">
            <a:extLst>
              <a:ext uri="{FF2B5EF4-FFF2-40B4-BE49-F238E27FC236}">
                <a16:creationId xmlns:a16="http://schemas.microsoft.com/office/drawing/2014/main" id="{172E6395-56CA-454A-9BEE-C1F3E59CFBCE}"/>
              </a:ext>
            </a:extLst>
          </p:cNvPr>
          <p:cNvSpPr/>
          <p:nvPr/>
        </p:nvSpPr>
        <p:spPr>
          <a:xfrm>
            <a:off x="6684917" y="5534116"/>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Chevron 21">
            <a:extLst>
              <a:ext uri="{FF2B5EF4-FFF2-40B4-BE49-F238E27FC236}">
                <a16:creationId xmlns:a16="http://schemas.microsoft.com/office/drawing/2014/main" id="{78BAEA5B-153C-AD4A-ADAD-46DC67630261}"/>
              </a:ext>
            </a:extLst>
          </p:cNvPr>
          <p:cNvSpPr/>
          <p:nvPr/>
        </p:nvSpPr>
        <p:spPr>
          <a:xfrm>
            <a:off x="1897816" y="1494408"/>
            <a:ext cx="3036011" cy="48409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7275466" y="1494408"/>
            <a:ext cx="3495202" cy="48409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5673040"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6096001"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6096000" y="2326822"/>
            <a:ext cx="0" cy="3797844"/>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Freeform 735">
            <a:extLst>
              <a:ext uri="{FF2B5EF4-FFF2-40B4-BE49-F238E27FC236}">
                <a16:creationId xmlns:a16="http://schemas.microsoft.com/office/drawing/2014/main" id="{73980EFB-0983-3D4D-A286-B12B8D866C93}"/>
              </a:ext>
            </a:extLst>
          </p:cNvPr>
          <p:cNvSpPr>
            <a:spLocks noChangeArrowheads="1"/>
          </p:cNvSpPr>
          <p:nvPr/>
        </p:nvSpPr>
        <p:spPr bwMode="auto">
          <a:xfrm>
            <a:off x="1348027"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37" name="Freeform 734">
            <a:extLst>
              <a:ext uri="{FF2B5EF4-FFF2-40B4-BE49-F238E27FC236}">
                <a16:creationId xmlns:a16="http://schemas.microsoft.com/office/drawing/2014/main" id="{0C510773-0392-404E-B11C-C6A6CE9A761B}"/>
              </a:ext>
            </a:extLst>
          </p:cNvPr>
          <p:cNvSpPr>
            <a:spLocks noChangeArrowheads="1"/>
          </p:cNvSpPr>
          <p:nvPr/>
        </p:nvSpPr>
        <p:spPr bwMode="auto">
          <a:xfrm>
            <a:off x="1327492"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38" name="Freeform 733">
            <a:extLst>
              <a:ext uri="{FF2B5EF4-FFF2-40B4-BE49-F238E27FC236}">
                <a16:creationId xmlns:a16="http://schemas.microsoft.com/office/drawing/2014/main" id="{20829E07-F790-DE4B-BFD5-0CD982893E37}"/>
              </a:ext>
            </a:extLst>
          </p:cNvPr>
          <p:cNvSpPr>
            <a:spLocks noChangeArrowheads="1"/>
          </p:cNvSpPr>
          <p:nvPr/>
        </p:nvSpPr>
        <p:spPr bwMode="auto">
          <a:xfrm>
            <a:off x="1327492"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39" name="Freeform 732">
            <a:extLst>
              <a:ext uri="{FF2B5EF4-FFF2-40B4-BE49-F238E27FC236}">
                <a16:creationId xmlns:a16="http://schemas.microsoft.com/office/drawing/2014/main" id="{C7F5FD4C-AC92-E34D-B34D-5914E44DCB26}"/>
              </a:ext>
            </a:extLst>
          </p:cNvPr>
          <p:cNvSpPr>
            <a:spLocks noChangeArrowheads="1"/>
          </p:cNvSpPr>
          <p:nvPr/>
        </p:nvSpPr>
        <p:spPr bwMode="auto">
          <a:xfrm>
            <a:off x="1325781"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0" name="Freeform 731">
            <a:extLst>
              <a:ext uri="{FF2B5EF4-FFF2-40B4-BE49-F238E27FC236}">
                <a16:creationId xmlns:a16="http://schemas.microsoft.com/office/drawing/2014/main" id="{50CDC9FD-F22E-9B47-AEA2-73F8571482B0}"/>
              </a:ext>
            </a:extLst>
          </p:cNvPr>
          <p:cNvSpPr>
            <a:spLocks noChangeArrowheads="1"/>
          </p:cNvSpPr>
          <p:nvPr/>
        </p:nvSpPr>
        <p:spPr bwMode="auto">
          <a:xfrm>
            <a:off x="1332626"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1" name="Freeform 735">
            <a:extLst>
              <a:ext uri="{FF2B5EF4-FFF2-40B4-BE49-F238E27FC236}">
                <a16:creationId xmlns:a16="http://schemas.microsoft.com/office/drawing/2014/main" id="{BE3C304B-3D48-E842-92AF-B0E15D2A5410}"/>
              </a:ext>
            </a:extLst>
          </p:cNvPr>
          <p:cNvSpPr>
            <a:spLocks noChangeArrowheads="1"/>
          </p:cNvSpPr>
          <p:nvPr/>
        </p:nvSpPr>
        <p:spPr bwMode="auto">
          <a:xfrm>
            <a:off x="6844331"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2" name="Freeform 734">
            <a:extLst>
              <a:ext uri="{FF2B5EF4-FFF2-40B4-BE49-F238E27FC236}">
                <a16:creationId xmlns:a16="http://schemas.microsoft.com/office/drawing/2014/main" id="{F428EF3F-8888-AE4C-95EA-B4997B779683}"/>
              </a:ext>
            </a:extLst>
          </p:cNvPr>
          <p:cNvSpPr>
            <a:spLocks noChangeArrowheads="1"/>
          </p:cNvSpPr>
          <p:nvPr/>
        </p:nvSpPr>
        <p:spPr bwMode="auto">
          <a:xfrm>
            <a:off x="6823796"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3" name="Freeform 733">
            <a:extLst>
              <a:ext uri="{FF2B5EF4-FFF2-40B4-BE49-F238E27FC236}">
                <a16:creationId xmlns:a16="http://schemas.microsoft.com/office/drawing/2014/main" id="{D65BF5FD-2434-514A-A90E-D08BDCA9444C}"/>
              </a:ext>
            </a:extLst>
          </p:cNvPr>
          <p:cNvSpPr>
            <a:spLocks noChangeArrowheads="1"/>
          </p:cNvSpPr>
          <p:nvPr/>
        </p:nvSpPr>
        <p:spPr bwMode="auto">
          <a:xfrm>
            <a:off x="6823796"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6822085"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6828930"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46" name="Subtitle 2">
            <a:extLst>
              <a:ext uri="{FF2B5EF4-FFF2-40B4-BE49-F238E27FC236}">
                <a16:creationId xmlns:a16="http://schemas.microsoft.com/office/drawing/2014/main" id="{CBF749C7-3947-124A-8E78-FCF5767165A9}"/>
              </a:ext>
            </a:extLst>
          </p:cNvPr>
          <p:cNvSpPr txBox="1">
            <a:spLocks/>
          </p:cNvSpPr>
          <p:nvPr/>
        </p:nvSpPr>
        <p:spPr>
          <a:xfrm>
            <a:off x="1897816" y="2383386"/>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Requires less investment upfront; systems &amp; infrastructure provided by partner/third party</a:t>
            </a:r>
          </a:p>
        </p:txBody>
      </p:sp>
      <p:sp>
        <p:nvSpPr>
          <p:cNvPr id="47" name="Subtitle 2">
            <a:extLst>
              <a:ext uri="{FF2B5EF4-FFF2-40B4-BE49-F238E27FC236}">
                <a16:creationId xmlns:a16="http://schemas.microsoft.com/office/drawing/2014/main" id="{8BDA0FC2-2D2A-EF4D-BC48-E898D1DBBE98}"/>
              </a:ext>
            </a:extLst>
          </p:cNvPr>
          <p:cNvSpPr txBox="1">
            <a:spLocks/>
          </p:cNvSpPr>
          <p:nvPr/>
        </p:nvSpPr>
        <p:spPr>
          <a:xfrm>
            <a:off x="1897816" y="3301946"/>
            <a:ext cx="3495076" cy="25410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endParaRPr lang="en-US" sz="1200"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1" name="Subtitle 2">
            <a:extLst>
              <a:ext uri="{FF2B5EF4-FFF2-40B4-BE49-F238E27FC236}">
                <a16:creationId xmlns:a16="http://schemas.microsoft.com/office/drawing/2014/main" id="{439F6C61-917B-4E4F-875C-0B767294B845}"/>
              </a:ext>
            </a:extLst>
          </p:cNvPr>
          <p:cNvSpPr txBox="1">
            <a:spLocks/>
          </p:cNvSpPr>
          <p:nvPr/>
        </p:nvSpPr>
        <p:spPr>
          <a:xfrm>
            <a:off x="1897816" y="4788907"/>
            <a:ext cx="360926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CU Marketing capability typically poor – the right partner brings this expertise &amp; deep pocket!</a:t>
            </a:r>
          </a:p>
        </p:txBody>
      </p:sp>
      <p:sp>
        <p:nvSpPr>
          <p:cNvPr id="52" name="Subtitle 2">
            <a:extLst>
              <a:ext uri="{FF2B5EF4-FFF2-40B4-BE49-F238E27FC236}">
                <a16:creationId xmlns:a16="http://schemas.microsoft.com/office/drawing/2014/main" id="{18BC4B07-6B96-3342-BA89-8FE00ACA0FC0}"/>
              </a:ext>
            </a:extLst>
          </p:cNvPr>
          <p:cNvSpPr txBox="1">
            <a:spLocks/>
          </p:cNvSpPr>
          <p:nvPr/>
        </p:nvSpPr>
        <p:spPr>
          <a:xfrm>
            <a:off x="1897816" y="5586921"/>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Data Analytics engine is typically provided by the partner</a:t>
            </a:r>
          </a:p>
        </p:txBody>
      </p:sp>
      <p:sp>
        <p:nvSpPr>
          <p:cNvPr id="53" name="Subtitle 2">
            <a:extLst>
              <a:ext uri="{FF2B5EF4-FFF2-40B4-BE49-F238E27FC236}">
                <a16:creationId xmlns:a16="http://schemas.microsoft.com/office/drawing/2014/main" id="{F7AC84C5-CF41-6F43-B1B1-3DC00BD4CB97}"/>
              </a:ext>
            </a:extLst>
          </p:cNvPr>
          <p:cNvSpPr txBox="1">
            <a:spLocks/>
          </p:cNvSpPr>
          <p:nvPr/>
        </p:nvSpPr>
        <p:spPr>
          <a:xfrm>
            <a:off x="7389657" y="2383386"/>
            <a:ext cx="3768679"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Significant infrastructural investment required in systems upfront</a:t>
            </a:r>
          </a:p>
        </p:txBody>
      </p:sp>
      <p:sp>
        <p:nvSpPr>
          <p:cNvPr id="55" name="Subtitle 2">
            <a:extLst>
              <a:ext uri="{FF2B5EF4-FFF2-40B4-BE49-F238E27FC236}">
                <a16:creationId xmlns:a16="http://schemas.microsoft.com/office/drawing/2014/main" id="{4708E119-EA15-B640-97F1-E99263C32B8A}"/>
              </a:ext>
            </a:extLst>
          </p:cNvPr>
          <p:cNvSpPr txBox="1">
            <a:spLocks/>
          </p:cNvSpPr>
          <p:nvPr/>
        </p:nvSpPr>
        <p:spPr>
          <a:xfrm>
            <a:off x="7389658" y="3983274"/>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‘Ownership’ of member rests with CU with less concerns about dilution.</a:t>
            </a:r>
          </a:p>
        </p:txBody>
      </p:sp>
      <p:sp>
        <p:nvSpPr>
          <p:cNvPr id="56" name="Subtitle 2">
            <a:extLst>
              <a:ext uri="{FF2B5EF4-FFF2-40B4-BE49-F238E27FC236}">
                <a16:creationId xmlns:a16="http://schemas.microsoft.com/office/drawing/2014/main" id="{6F6A9778-CDB7-8542-BEA7-F4E4E85FA722}"/>
              </a:ext>
            </a:extLst>
          </p:cNvPr>
          <p:cNvSpPr txBox="1">
            <a:spLocks/>
          </p:cNvSpPr>
          <p:nvPr/>
        </p:nvSpPr>
        <p:spPr>
          <a:xfrm>
            <a:off x="7389658" y="4788907"/>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Marketing capability a real challenge. Significant investment required to build a business of scale</a:t>
            </a:r>
          </a:p>
        </p:txBody>
      </p:sp>
      <p:sp>
        <p:nvSpPr>
          <p:cNvPr id="57" name="Subtitle 2">
            <a:extLst>
              <a:ext uri="{FF2B5EF4-FFF2-40B4-BE49-F238E27FC236}">
                <a16:creationId xmlns:a16="http://schemas.microsoft.com/office/drawing/2014/main" id="{B4730610-8C43-AC4D-A041-EAF334A8BFED}"/>
              </a:ext>
            </a:extLst>
          </p:cNvPr>
          <p:cNvSpPr txBox="1">
            <a:spLocks/>
          </p:cNvSpPr>
          <p:nvPr/>
        </p:nvSpPr>
        <p:spPr>
          <a:xfrm>
            <a:off x="7389658" y="5586921"/>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Analytics requires potentially significant tech investment and hire(s)</a:t>
            </a:r>
          </a:p>
        </p:txBody>
      </p:sp>
      <p:sp>
        <p:nvSpPr>
          <p:cNvPr id="58" name="TextBox 57">
            <a:extLst>
              <a:ext uri="{FF2B5EF4-FFF2-40B4-BE49-F238E27FC236}">
                <a16:creationId xmlns:a16="http://schemas.microsoft.com/office/drawing/2014/main" id="{4CBF6C0E-7DE5-FC41-8940-644E34B76DE8}"/>
              </a:ext>
            </a:extLst>
          </p:cNvPr>
          <p:cNvSpPr txBox="1"/>
          <p:nvPr/>
        </p:nvSpPr>
        <p:spPr>
          <a:xfrm>
            <a:off x="2307068" y="1568522"/>
            <a:ext cx="2343142"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INTRODUCER/REFERROR </a:t>
            </a:r>
          </a:p>
        </p:txBody>
      </p:sp>
      <p:sp>
        <p:nvSpPr>
          <p:cNvPr id="59" name="TextBox 58">
            <a:extLst>
              <a:ext uri="{FF2B5EF4-FFF2-40B4-BE49-F238E27FC236}">
                <a16:creationId xmlns:a16="http://schemas.microsoft.com/office/drawing/2014/main" id="{3725B544-4E10-B54E-822C-7EEA5EF1AADA}"/>
              </a:ext>
            </a:extLst>
          </p:cNvPr>
          <p:cNvSpPr txBox="1"/>
          <p:nvPr/>
        </p:nvSpPr>
        <p:spPr>
          <a:xfrm>
            <a:off x="7719404" y="1564273"/>
            <a:ext cx="2835584"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MULTI AGENCY INTERMEDIARY</a:t>
            </a:r>
          </a:p>
        </p:txBody>
      </p:sp>
      <p:sp>
        <p:nvSpPr>
          <p:cNvPr id="60" name="TextBox 59">
            <a:extLst>
              <a:ext uri="{FF2B5EF4-FFF2-40B4-BE49-F238E27FC236}">
                <a16:creationId xmlns:a16="http://schemas.microsoft.com/office/drawing/2014/main" id="{F7558040-E877-874F-A5E1-3C6AD1CE5F53}"/>
              </a:ext>
            </a:extLst>
          </p:cNvPr>
          <p:cNvSpPr txBox="1"/>
          <p:nvPr/>
        </p:nvSpPr>
        <p:spPr>
          <a:xfrm>
            <a:off x="2827978" y="306186"/>
            <a:ext cx="6536085"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 CREDIT UNION - WHICH ROUTE TO GO?</a:t>
            </a:r>
          </a:p>
        </p:txBody>
      </p:sp>
      <p:sp>
        <p:nvSpPr>
          <p:cNvPr id="61" name="TextBox 60">
            <a:extLst>
              <a:ext uri="{FF2B5EF4-FFF2-40B4-BE49-F238E27FC236}">
                <a16:creationId xmlns:a16="http://schemas.microsoft.com/office/drawing/2014/main" id="{DFD41C03-6C50-3848-A334-2CCC55D683F6}"/>
              </a:ext>
            </a:extLst>
          </p:cNvPr>
          <p:cNvSpPr txBox="1"/>
          <p:nvPr/>
        </p:nvSpPr>
        <p:spPr>
          <a:xfrm>
            <a:off x="5063444" y="787593"/>
            <a:ext cx="2065117"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COMPARING 2 MODELS </a:t>
            </a:r>
          </a:p>
        </p:txBody>
      </p:sp>
      <p:sp>
        <p:nvSpPr>
          <p:cNvPr id="25" name="Subtitle 2">
            <a:extLst>
              <a:ext uri="{FF2B5EF4-FFF2-40B4-BE49-F238E27FC236}">
                <a16:creationId xmlns:a16="http://schemas.microsoft.com/office/drawing/2014/main" id="{7AAC8C23-211F-423D-B405-67D449403ACE}"/>
              </a:ext>
            </a:extLst>
          </p:cNvPr>
          <p:cNvSpPr txBox="1">
            <a:spLocks/>
          </p:cNvSpPr>
          <p:nvPr/>
        </p:nvSpPr>
        <p:spPr>
          <a:xfrm>
            <a:off x="7526458" y="3139926"/>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HR – investment required in CFP qualified hires and/or other professionals with experience</a:t>
            </a:r>
          </a:p>
        </p:txBody>
      </p:sp>
      <p:sp>
        <p:nvSpPr>
          <p:cNvPr id="28" name="Subtitle 2">
            <a:extLst>
              <a:ext uri="{FF2B5EF4-FFF2-40B4-BE49-F238E27FC236}">
                <a16:creationId xmlns:a16="http://schemas.microsoft.com/office/drawing/2014/main" id="{AC91EC28-ACA6-4290-B84F-363BF9FF5F41}"/>
              </a:ext>
            </a:extLst>
          </p:cNvPr>
          <p:cNvSpPr txBox="1">
            <a:spLocks/>
          </p:cNvSpPr>
          <p:nvPr/>
        </p:nvSpPr>
        <p:spPr>
          <a:xfrm>
            <a:off x="1897816" y="3132455"/>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HR – existing MCR complaint staff are typically sufficient  </a:t>
            </a:r>
          </a:p>
        </p:txBody>
      </p:sp>
      <p:sp>
        <p:nvSpPr>
          <p:cNvPr id="30" name="Subtitle 2">
            <a:extLst>
              <a:ext uri="{FF2B5EF4-FFF2-40B4-BE49-F238E27FC236}">
                <a16:creationId xmlns:a16="http://schemas.microsoft.com/office/drawing/2014/main" id="{699390F7-7C7B-4DE8-881B-5894B4B587FE}"/>
              </a:ext>
            </a:extLst>
          </p:cNvPr>
          <p:cNvSpPr txBox="1">
            <a:spLocks/>
          </p:cNvSpPr>
          <p:nvPr/>
        </p:nvSpPr>
        <p:spPr>
          <a:xfrm>
            <a:off x="1897816" y="3982288"/>
            <a:ext cx="3495076" cy="48494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Lato Light" panose="020F0502020204030203" pitchFamily="34" charset="0"/>
              </a:rPr>
              <a:t>Member ‘Ownership’ a potential concern, based on previous experience with Insurance companies   </a:t>
            </a:r>
          </a:p>
        </p:txBody>
      </p:sp>
      <p:sp>
        <p:nvSpPr>
          <p:cNvPr id="31" name="Chevron 21">
            <a:extLst>
              <a:ext uri="{FF2B5EF4-FFF2-40B4-BE49-F238E27FC236}">
                <a16:creationId xmlns:a16="http://schemas.microsoft.com/office/drawing/2014/main" id="{583CC430-5DD5-4370-85EC-25E2805463ED}"/>
              </a:ext>
            </a:extLst>
          </p:cNvPr>
          <p:cNvSpPr/>
          <p:nvPr/>
        </p:nvSpPr>
        <p:spPr>
          <a:xfrm>
            <a:off x="1325781" y="6287729"/>
            <a:ext cx="9695753" cy="484095"/>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33" name="Subtitle 2">
            <a:extLst>
              <a:ext uri="{FF2B5EF4-FFF2-40B4-BE49-F238E27FC236}">
                <a16:creationId xmlns:a16="http://schemas.microsoft.com/office/drawing/2014/main" id="{921638DF-7A2E-46BA-99BE-E94336D6F91E}"/>
              </a:ext>
            </a:extLst>
          </p:cNvPr>
          <p:cNvSpPr txBox="1">
            <a:spLocks/>
          </p:cNvSpPr>
          <p:nvPr/>
        </p:nvSpPr>
        <p:spPr>
          <a:xfrm>
            <a:off x="1559298" y="6284388"/>
            <a:ext cx="9325435" cy="49077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b="1" dirty="0">
                <a:solidFill>
                  <a:srgbClr val="FF0000"/>
                </a:solidFill>
                <a:latin typeface="Lato Light" panose="020F0502020204030203" pitchFamily="34" charset="0"/>
                <a:ea typeface="Lato Light" panose="020F0502020204030203" pitchFamily="34" charset="0"/>
                <a:cs typeface="Lato Light" panose="020F0502020204030203" pitchFamily="34" charset="0"/>
              </a:rPr>
              <a:t>REFERROR MODEL IS INITIALLY LESS RISKY..LOWER ENTRY COSTS BUT CONSEQUENTLY LOWER REVENUES THAN MULTI AGENCY ROUTE – HIGH SET UP COSTS BUT FAR GREATER REVENUES </a:t>
            </a:r>
          </a:p>
        </p:txBody>
      </p:sp>
      <p:pic>
        <p:nvPicPr>
          <p:cNvPr id="34" name="Audio 33">
            <a:hlinkClick r:id="" action="ppaction://media"/>
            <a:extLst>
              <a:ext uri="{FF2B5EF4-FFF2-40B4-BE49-F238E27FC236}">
                <a16:creationId xmlns:a16="http://schemas.microsoft.com/office/drawing/2014/main" id="{B1C923C7-0A4E-4E1C-BDA0-3F2A796B26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16386" name="Picture 1">
            <a:extLst>
              <a:ext uri="{FF2B5EF4-FFF2-40B4-BE49-F238E27FC236}">
                <a16:creationId xmlns:a16="http://schemas.microsoft.com/office/drawing/2014/main" id="{BE7D0F69-ED7E-40BF-9A9C-5B6BBD735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20982162"/>
      </p:ext>
    </p:extLst>
  </p:cSld>
  <p:clrMapOvr>
    <a:masterClrMapping/>
  </p:clrMapOvr>
  <mc:AlternateContent xmlns:mc="http://schemas.openxmlformats.org/markup-compatibility/2006" xmlns:p14="http://schemas.microsoft.com/office/powerpoint/2010/main">
    <mc:Choice Requires="p14">
      <p:transition spd="slow" p14:dur="2000" advTm="120710"/>
    </mc:Choice>
    <mc:Fallback xmlns="">
      <p:transition spd="slow" advTm="12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34"/>
                </p:tgtEl>
              </p:cMediaNode>
            </p:audio>
          </p:childTnLst>
        </p:cTn>
      </p:par>
    </p:tnLst>
    <p:bldLst>
      <p:bldP spid="3" grpId="0" animBg="1"/>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51" grpId="0"/>
      <p:bldP spid="52" grpId="0"/>
      <p:bldP spid="53" grpId="0"/>
      <p:bldP spid="55" grpId="0"/>
      <p:bldP spid="56" grpId="0"/>
      <p:bldP spid="57" grpId="0"/>
      <p:bldP spid="25" grpId="0"/>
      <p:bldP spid="28" grpId="0"/>
      <p:bldP spid="30"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3B015-DBAC-400B-94B3-5B69A9B03A82}"/>
              </a:ext>
            </a:extLst>
          </p:cNvPr>
          <p:cNvSpPr txBox="1"/>
          <p:nvPr/>
        </p:nvSpPr>
        <p:spPr>
          <a:xfrm>
            <a:off x="327259" y="136180"/>
            <a:ext cx="11300059" cy="2708434"/>
          </a:xfrm>
          <a:prstGeom prst="rect">
            <a:avLst/>
          </a:prstGeom>
          <a:noFill/>
        </p:spPr>
        <p:txBody>
          <a:bodyPr wrap="square" rtlCol="0">
            <a:spAutoFit/>
          </a:bodyPr>
          <a:lstStyle/>
          <a:p>
            <a:pPr algn="ctr"/>
            <a:r>
              <a:rPr lang="en-US" sz="5000" b="1" dirty="0">
                <a:solidFill>
                  <a:schemeClr val="accent3">
                    <a:lumMod val="75000"/>
                  </a:schemeClr>
                </a:solidFill>
                <a:latin typeface="Poppins" pitchFamily="2" charset="77"/>
                <a:cs typeface="Poppins" pitchFamily="2" charset="77"/>
              </a:rPr>
              <a:t> </a:t>
            </a:r>
            <a:r>
              <a:rPr lang="en-US" sz="4000" b="1" dirty="0">
                <a:solidFill>
                  <a:schemeClr val="tx2"/>
                </a:solidFill>
                <a:latin typeface="Poppins" pitchFamily="2" charset="77"/>
                <a:cs typeface="Poppins" pitchFamily="2" charset="77"/>
              </a:rPr>
              <a:t>Financial Services </a:t>
            </a:r>
          </a:p>
          <a:p>
            <a:pPr algn="ctr"/>
            <a:r>
              <a:rPr lang="en-US" sz="4000" b="1" dirty="0">
                <a:solidFill>
                  <a:schemeClr val="tx2"/>
                </a:solidFill>
                <a:latin typeface="Poppins" pitchFamily="2" charset="77"/>
                <a:cs typeface="Poppins" pitchFamily="2" charset="77"/>
              </a:rPr>
              <a:t>Providers</a:t>
            </a:r>
          </a:p>
          <a:p>
            <a:pPr algn="ctr"/>
            <a:r>
              <a:rPr lang="en-US" sz="4000" b="1" dirty="0">
                <a:solidFill>
                  <a:schemeClr val="tx2"/>
                </a:solidFill>
                <a:latin typeface="Poppins" pitchFamily="2" charset="77"/>
                <a:cs typeface="Poppins" pitchFamily="2" charset="77"/>
              </a:rPr>
              <a:t>delivering</a:t>
            </a:r>
          </a:p>
          <a:p>
            <a:pPr algn="ctr"/>
            <a:r>
              <a:rPr lang="en-US" sz="4000" b="1" dirty="0">
                <a:solidFill>
                  <a:schemeClr val="tx2"/>
                </a:solidFill>
                <a:latin typeface="Poppins" pitchFamily="2" charset="77"/>
                <a:cs typeface="Poppins" pitchFamily="2" charset="77"/>
              </a:rPr>
              <a:t>Insurance, Investment &amp; other products </a:t>
            </a:r>
          </a:p>
        </p:txBody>
      </p:sp>
      <p:sp>
        <p:nvSpPr>
          <p:cNvPr id="9" name="Rechteck 149">
            <a:extLst>
              <a:ext uri="{FF2B5EF4-FFF2-40B4-BE49-F238E27FC236}">
                <a16:creationId xmlns:a16="http://schemas.microsoft.com/office/drawing/2014/main" id="{0A9CCD0D-0EE4-4C74-988C-365D73E0ABC0}"/>
              </a:ext>
            </a:extLst>
          </p:cNvPr>
          <p:cNvSpPr txBox="1"/>
          <p:nvPr/>
        </p:nvSpPr>
        <p:spPr>
          <a:xfrm>
            <a:off x="729575" y="2865929"/>
            <a:ext cx="10897743" cy="3855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144000" rIns="144000" bIns="144000" anchor="t">
            <a:spAutoFit/>
          </a:bodyPr>
          <a:lstStyle/>
          <a:p>
            <a:pPr marL="285750" indent="-285750" defTabSz="913577">
              <a:lnSpc>
                <a:spcPts val="1878"/>
              </a:lnSpc>
              <a:spcAft>
                <a:spcPts val="999"/>
              </a:spcAft>
              <a:buFont typeface="Wingdings" panose="05000000000000000000" pitchFamily="2" charset="2"/>
              <a:buChar char="§"/>
            </a:pPr>
            <a:r>
              <a:rPr lang="en-US" b="1" dirty="0">
                <a:solidFill>
                  <a:srgbClr val="002060"/>
                </a:solidFill>
                <a:latin typeface="Lato"/>
              </a:rPr>
              <a:t>There are multiple providers in the marketplace with expertise in delivering intermediated solutions.</a:t>
            </a:r>
          </a:p>
          <a:p>
            <a:pPr marL="285750" indent="-285750" defTabSz="913577">
              <a:lnSpc>
                <a:spcPts val="1878"/>
              </a:lnSpc>
              <a:spcAft>
                <a:spcPts val="999"/>
              </a:spcAft>
              <a:buFont typeface="Wingdings" panose="05000000000000000000" pitchFamily="2" charset="2"/>
              <a:buChar char="§"/>
            </a:pPr>
            <a:r>
              <a:rPr lang="en-US" b="1" dirty="0">
                <a:solidFill>
                  <a:srgbClr val="002060"/>
                </a:solidFill>
                <a:latin typeface="Lato"/>
              </a:rPr>
              <a:t>Irish Life for example, provide a highly integrated solution to AIB, PTSB &amp; KBC retail banks for Life, Investment &amp; Retirement planning propositions.</a:t>
            </a:r>
          </a:p>
          <a:p>
            <a:pPr marL="285750" indent="-285750" defTabSz="913577">
              <a:lnSpc>
                <a:spcPts val="1878"/>
              </a:lnSpc>
              <a:spcAft>
                <a:spcPts val="999"/>
              </a:spcAft>
              <a:buFont typeface="Wingdings" panose="05000000000000000000" pitchFamily="2" charset="2"/>
              <a:buChar char="§"/>
            </a:pPr>
            <a:r>
              <a:rPr lang="en-US" b="1" dirty="0">
                <a:solidFill>
                  <a:srgbClr val="002060"/>
                </a:solidFill>
                <a:latin typeface="Lato"/>
              </a:rPr>
              <a:t>Zurich, Aviva, New Ireland and others have deep expertise and offer similar propositions to the large broker segment.</a:t>
            </a:r>
          </a:p>
          <a:p>
            <a:pPr marL="285750" indent="-285750" defTabSz="913577">
              <a:lnSpc>
                <a:spcPts val="1878"/>
              </a:lnSpc>
              <a:spcAft>
                <a:spcPts val="999"/>
              </a:spcAft>
              <a:buFont typeface="Wingdings" panose="05000000000000000000" pitchFamily="2" charset="2"/>
              <a:buChar char="§"/>
            </a:pPr>
            <a:r>
              <a:rPr lang="en-US" b="1" dirty="0">
                <a:solidFill>
                  <a:srgbClr val="002060"/>
                </a:solidFill>
                <a:latin typeface="Lato"/>
              </a:rPr>
              <a:t>On the credit side, most of the retail banks have a mortgage broker proposition; Avant Money, new to market distribute exclusively through brokers; Grenka, a German lender offering leasing both direct, through brokers and through KBC Bank. </a:t>
            </a:r>
          </a:p>
          <a:p>
            <a:pPr marL="285750" indent="-285750" defTabSz="913577">
              <a:lnSpc>
                <a:spcPts val="1878"/>
              </a:lnSpc>
              <a:spcAft>
                <a:spcPts val="999"/>
              </a:spcAft>
              <a:buFont typeface="Wingdings" panose="05000000000000000000" pitchFamily="2" charset="2"/>
              <a:buChar char="§"/>
            </a:pPr>
            <a:r>
              <a:rPr lang="en-US" b="1" dirty="0">
                <a:solidFill>
                  <a:srgbClr val="002060"/>
                </a:solidFill>
                <a:latin typeface="Lato"/>
              </a:rPr>
              <a:t>There are numerous insurance companies/manufacturers in the market who would potentially be interested in developing a relationship with specific individual Credit Unions or groups </a:t>
            </a:r>
          </a:p>
          <a:p>
            <a:pPr algn="ctr" defTabSz="913577">
              <a:lnSpc>
                <a:spcPts val="1878"/>
              </a:lnSpc>
              <a:spcAft>
                <a:spcPts val="999"/>
              </a:spcAft>
            </a:pPr>
            <a:r>
              <a:rPr lang="en-US" b="1" dirty="0">
                <a:solidFill>
                  <a:srgbClr val="002060"/>
                </a:solidFill>
                <a:latin typeface="Lato"/>
              </a:rPr>
              <a:t>So, there are many options our there covering various segments</a:t>
            </a:r>
          </a:p>
        </p:txBody>
      </p:sp>
      <p:pic>
        <p:nvPicPr>
          <p:cNvPr id="2" name="Audio 1">
            <a:hlinkClick r:id="" action="ppaction://media"/>
            <a:extLst>
              <a:ext uri="{FF2B5EF4-FFF2-40B4-BE49-F238E27FC236}">
                <a16:creationId xmlns:a16="http://schemas.microsoft.com/office/drawing/2014/main" id="{7E1D07DE-0F4C-4D39-BE59-E7F54066CD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18434" name="Picture 1">
            <a:extLst>
              <a:ext uri="{FF2B5EF4-FFF2-40B4-BE49-F238E27FC236}">
                <a16:creationId xmlns:a16="http://schemas.microsoft.com/office/drawing/2014/main" id="{C3BE5958-BF32-4CB3-BCC5-BE6EECB7C9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2434977"/>
      </p:ext>
    </p:extLst>
  </p:cSld>
  <p:clrMapOvr>
    <a:masterClrMapping/>
  </p:clrMapOvr>
  <mc:AlternateContent xmlns:mc="http://schemas.openxmlformats.org/markup-compatibility/2006" xmlns:p14="http://schemas.microsoft.com/office/powerpoint/2010/main">
    <mc:Choice Requires="p14">
      <p:transition spd="slow" p14:dur="2000" advTm="67281"/>
    </mc:Choice>
    <mc:Fallback xmlns="">
      <p:transition spd="slow" advTm="6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909525" y="2891214"/>
            <a:ext cx="8064843" cy="2589446"/>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148281" y="177507"/>
            <a:ext cx="11771870" cy="2400657"/>
          </a:xfrm>
          <a:prstGeom prst="rect">
            <a:avLst/>
          </a:prstGeom>
          <a:noFill/>
        </p:spPr>
        <p:txBody>
          <a:bodyPr wrap="square" rtlCol="0">
            <a:spAutoFit/>
          </a:bodyPr>
          <a:lstStyle/>
          <a:p>
            <a:pPr algn="ctr"/>
            <a:r>
              <a:rPr lang="en-US" sz="5000" b="1" dirty="0">
                <a:solidFill>
                  <a:schemeClr val="tx2"/>
                </a:solidFill>
                <a:latin typeface="Poppins" pitchFamily="2" charset="77"/>
                <a:cs typeface="Poppins" pitchFamily="2" charset="77"/>
              </a:rPr>
              <a:t>New thinking in the Sector </a:t>
            </a:r>
          </a:p>
          <a:p>
            <a:pPr algn="ctr"/>
            <a:r>
              <a:rPr lang="en-US" sz="5000" b="1" dirty="0">
                <a:solidFill>
                  <a:schemeClr val="tx2"/>
                </a:solidFill>
                <a:latin typeface="Poppins" pitchFamily="2" charset="77"/>
                <a:cs typeface="Poppins" pitchFamily="2" charset="77"/>
              </a:rPr>
              <a:t>- Creating (sub) Brands for Insurance, Investment &amp; other products </a:t>
            </a:r>
          </a:p>
        </p:txBody>
      </p:sp>
      <p:sp>
        <p:nvSpPr>
          <p:cNvPr id="20" name="TextBox 19">
            <a:extLst>
              <a:ext uri="{FF2B5EF4-FFF2-40B4-BE49-F238E27FC236}">
                <a16:creationId xmlns:a16="http://schemas.microsoft.com/office/drawing/2014/main" id="{281C04C3-24A4-C249-8C6D-B699CFD11CA4}"/>
              </a:ext>
            </a:extLst>
          </p:cNvPr>
          <p:cNvSpPr txBox="1"/>
          <p:nvPr/>
        </p:nvSpPr>
        <p:spPr>
          <a:xfrm>
            <a:off x="5941948" y="2929668"/>
            <a:ext cx="308098" cy="646331"/>
          </a:xfrm>
          <a:prstGeom prst="rect">
            <a:avLst/>
          </a:prstGeom>
          <a:noFill/>
        </p:spPr>
        <p:txBody>
          <a:bodyPr wrap="none" rtlCol="0">
            <a:spAutoFit/>
          </a:bodyPr>
          <a:lstStyle/>
          <a:p>
            <a:pPr algn="ctr"/>
            <a:r>
              <a:rPr lang="en-US" sz="3600" spc="150" dirty="0">
                <a:solidFill>
                  <a:schemeClr val="bg1">
                    <a:lumMod val="65000"/>
                  </a:schemeClr>
                </a:solidFill>
                <a:latin typeface="Poppins Light" pitchFamily="2" charset="77"/>
                <a:cs typeface="Poppins Light" pitchFamily="2" charset="77"/>
              </a:rPr>
              <a:t> </a:t>
            </a:r>
          </a:p>
        </p:txBody>
      </p:sp>
      <p:pic>
        <p:nvPicPr>
          <p:cNvPr id="2" name="Picture 1">
            <a:extLst>
              <a:ext uri="{FF2B5EF4-FFF2-40B4-BE49-F238E27FC236}">
                <a16:creationId xmlns:a16="http://schemas.microsoft.com/office/drawing/2014/main" id="{DF57EEA9-F149-4127-A693-09FF7D034D36}"/>
              </a:ext>
            </a:extLst>
          </p:cNvPr>
          <p:cNvPicPr>
            <a:picLocks noChangeAspect="1"/>
          </p:cNvPicPr>
          <p:nvPr/>
        </p:nvPicPr>
        <p:blipFill>
          <a:blip r:embed="rId5"/>
          <a:stretch>
            <a:fillRect/>
          </a:stretch>
        </p:blipFill>
        <p:spPr>
          <a:xfrm>
            <a:off x="5093838" y="5519264"/>
            <a:ext cx="2312415" cy="929765"/>
          </a:xfrm>
          <a:prstGeom prst="rect">
            <a:avLst/>
          </a:prstGeom>
        </p:spPr>
      </p:pic>
      <p:pic>
        <p:nvPicPr>
          <p:cNvPr id="3" name="Picture 2">
            <a:extLst>
              <a:ext uri="{FF2B5EF4-FFF2-40B4-BE49-F238E27FC236}">
                <a16:creationId xmlns:a16="http://schemas.microsoft.com/office/drawing/2014/main" id="{F94B495D-E8C2-4EAE-80E1-84B5991397AD}"/>
              </a:ext>
            </a:extLst>
          </p:cNvPr>
          <p:cNvPicPr>
            <a:picLocks noChangeAspect="1"/>
          </p:cNvPicPr>
          <p:nvPr/>
        </p:nvPicPr>
        <p:blipFill>
          <a:blip r:embed="rId6"/>
          <a:stretch>
            <a:fillRect/>
          </a:stretch>
        </p:blipFill>
        <p:spPr>
          <a:xfrm>
            <a:off x="1381693" y="5480660"/>
            <a:ext cx="2637531" cy="968369"/>
          </a:xfrm>
          <a:prstGeom prst="rect">
            <a:avLst/>
          </a:prstGeom>
        </p:spPr>
      </p:pic>
      <p:pic>
        <p:nvPicPr>
          <p:cNvPr id="4" name="Picture 3">
            <a:extLst>
              <a:ext uri="{FF2B5EF4-FFF2-40B4-BE49-F238E27FC236}">
                <a16:creationId xmlns:a16="http://schemas.microsoft.com/office/drawing/2014/main" id="{621DCCE3-C0DC-4947-9348-98BD385F2562}"/>
              </a:ext>
            </a:extLst>
          </p:cNvPr>
          <p:cNvPicPr>
            <a:picLocks noChangeAspect="1"/>
          </p:cNvPicPr>
          <p:nvPr/>
        </p:nvPicPr>
        <p:blipFill>
          <a:blip r:embed="rId7"/>
          <a:stretch>
            <a:fillRect/>
          </a:stretch>
        </p:blipFill>
        <p:spPr>
          <a:xfrm>
            <a:off x="8832751" y="5434252"/>
            <a:ext cx="1678406" cy="1061185"/>
          </a:xfrm>
          <a:prstGeom prst="rect">
            <a:avLst/>
          </a:prstGeom>
        </p:spPr>
      </p:pic>
      <p:pic>
        <p:nvPicPr>
          <p:cNvPr id="6" name="Audio 5">
            <a:hlinkClick r:id="" action="ppaction://media"/>
            <a:extLst>
              <a:ext uri="{FF2B5EF4-FFF2-40B4-BE49-F238E27FC236}">
                <a16:creationId xmlns:a16="http://schemas.microsoft.com/office/drawing/2014/main" id="{AE530DB3-6C55-4B88-80B8-42B089A582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pic>
        <p:nvPicPr>
          <p:cNvPr id="19458" name="Picture 1">
            <a:extLst>
              <a:ext uri="{FF2B5EF4-FFF2-40B4-BE49-F238E27FC236}">
                <a16:creationId xmlns:a16="http://schemas.microsoft.com/office/drawing/2014/main" id="{0E37179B-8D92-45BB-8F21-C93C0C47D6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101021"/>
      </p:ext>
    </p:extLst>
  </p:cSld>
  <p:clrMapOvr>
    <a:masterClrMapping/>
  </p:clrMapOvr>
  <mc:AlternateContent xmlns:mc="http://schemas.openxmlformats.org/markup-compatibility/2006" xmlns:p14="http://schemas.microsoft.com/office/powerpoint/2010/main">
    <mc:Choice Requires="p14">
      <p:transition spd="slow" p14:dur="2000" advTm="13156"/>
    </mc:Choice>
    <mc:Fallback xmlns="">
      <p:transition spd="slow" advTm="1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0EB06-56C3-DE4C-9195-50E00226AB11}"/>
              </a:ext>
            </a:extLst>
          </p:cNvPr>
          <p:cNvSpPr txBox="1"/>
          <p:nvPr/>
        </p:nvSpPr>
        <p:spPr>
          <a:xfrm>
            <a:off x="3570103" y="306186"/>
            <a:ext cx="5051831" cy="553998"/>
          </a:xfrm>
          <a:prstGeom prst="rect">
            <a:avLst/>
          </a:prstGeom>
          <a:noFill/>
        </p:spPr>
        <p:txBody>
          <a:bodyPr wrap="none" rtlCol="0">
            <a:spAutoFit/>
          </a:bodyPr>
          <a:lstStyle/>
          <a:p>
            <a:pPr algn="ctr"/>
            <a:r>
              <a:rPr lang="en-US" sz="3000" b="1" dirty="0">
                <a:latin typeface="Poppins" pitchFamily="2" charset="77"/>
                <a:cs typeface="Poppins" pitchFamily="2" charset="77"/>
              </a:rPr>
              <a:t>ASSESSING THE OPPORTUNITY</a:t>
            </a:r>
          </a:p>
        </p:txBody>
      </p:sp>
      <p:sp>
        <p:nvSpPr>
          <p:cNvPr id="3" name="TextBox 2">
            <a:extLst>
              <a:ext uri="{FF2B5EF4-FFF2-40B4-BE49-F238E27FC236}">
                <a16:creationId xmlns:a16="http://schemas.microsoft.com/office/drawing/2014/main" id="{CF4EFD7C-7527-C949-8B6B-7923AE2AAAEE}"/>
              </a:ext>
            </a:extLst>
          </p:cNvPr>
          <p:cNvSpPr txBox="1"/>
          <p:nvPr/>
        </p:nvSpPr>
        <p:spPr>
          <a:xfrm>
            <a:off x="5397510" y="787593"/>
            <a:ext cx="1396985"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THE APPROACH</a:t>
            </a:r>
          </a:p>
        </p:txBody>
      </p:sp>
      <p:sp>
        <p:nvSpPr>
          <p:cNvPr id="4" name="Rectangle 3">
            <a:extLst>
              <a:ext uri="{FF2B5EF4-FFF2-40B4-BE49-F238E27FC236}">
                <a16:creationId xmlns:a16="http://schemas.microsoft.com/office/drawing/2014/main" id="{70A575A9-DDF8-694D-9D20-C7F2E21BF414}"/>
              </a:ext>
            </a:extLst>
          </p:cNvPr>
          <p:cNvSpPr/>
          <p:nvPr/>
        </p:nvSpPr>
        <p:spPr>
          <a:xfrm>
            <a:off x="782005" y="18146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Rectangle 4">
            <a:extLst>
              <a:ext uri="{FF2B5EF4-FFF2-40B4-BE49-F238E27FC236}">
                <a16:creationId xmlns:a16="http://schemas.microsoft.com/office/drawing/2014/main" id="{9193706F-BD69-9A41-A191-0337AD933C49}"/>
              </a:ext>
            </a:extLst>
          </p:cNvPr>
          <p:cNvSpPr/>
          <p:nvPr/>
        </p:nvSpPr>
        <p:spPr>
          <a:xfrm>
            <a:off x="782005" y="1814633"/>
            <a:ext cx="68580" cy="1614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6" name="TextBox 5">
            <a:extLst>
              <a:ext uri="{FF2B5EF4-FFF2-40B4-BE49-F238E27FC236}">
                <a16:creationId xmlns:a16="http://schemas.microsoft.com/office/drawing/2014/main" id="{31F1F08F-EE9C-554F-A670-1C2EA3FCAD59}"/>
              </a:ext>
            </a:extLst>
          </p:cNvPr>
          <p:cNvSpPr txBox="1"/>
          <p:nvPr/>
        </p:nvSpPr>
        <p:spPr>
          <a:xfrm>
            <a:off x="1400914" y="1823020"/>
            <a:ext cx="1417376" cy="338554"/>
          </a:xfrm>
          <a:prstGeom prst="rect">
            <a:avLst/>
          </a:prstGeom>
          <a:noFill/>
        </p:spPr>
        <p:txBody>
          <a:bodyPr wrap="none" rtlCol="0" anchor="b" anchorCtr="0">
            <a:spAutoFit/>
          </a:bodyPr>
          <a:lstStyle/>
          <a:p>
            <a:r>
              <a:rPr lang="en-US" sz="1600" b="1" dirty="0">
                <a:solidFill>
                  <a:schemeClr val="tx2"/>
                </a:solidFill>
                <a:latin typeface="Poppins" pitchFamily="2" charset="77"/>
                <a:ea typeface="League Spartan" charset="0"/>
                <a:cs typeface="Poppins" pitchFamily="2" charset="77"/>
              </a:rPr>
              <a:t>BACKGROUND</a:t>
            </a:r>
          </a:p>
        </p:txBody>
      </p:sp>
      <p:sp>
        <p:nvSpPr>
          <p:cNvPr id="7" name="Subtitle 2">
            <a:extLst>
              <a:ext uri="{FF2B5EF4-FFF2-40B4-BE49-F238E27FC236}">
                <a16:creationId xmlns:a16="http://schemas.microsoft.com/office/drawing/2014/main" id="{27FC62CA-58E7-4443-A500-14D4DABD918F}"/>
              </a:ext>
            </a:extLst>
          </p:cNvPr>
          <p:cNvSpPr txBox="1">
            <a:spLocks/>
          </p:cNvSpPr>
          <p:nvPr/>
        </p:nvSpPr>
        <p:spPr>
          <a:xfrm>
            <a:off x="1626697" y="2245289"/>
            <a:ext cx="1590118"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WHY CONSIDER INTERMEDIATION AT THIS POINT – HOW RELEVANT IS IT? </a:t>
            </a:r>
          </a:p>
        </p:txBody>
      </p:sp>
      <p:sp>
        <p:nvSpPr>
          <p:cNvPr id="8" name="TextBox 7">
            <a:extLst>
              <a:ext uri="{FF2B5EF4-FFF2-40B4-BE49-F238E27FC236}">
                <a16:creationId xmlns:a16="http://schemas.microsoft.com/office/drawing/2014/main" id="{988146A1-9CBF-CB4A-8D60-552C8C87F6BF}"/>
              </a:ext>
            </a:extLst>
          </p:cNvPr>
          <p:cNvSpPr txBox="1"/>
          <p:nvPr/>
        </p:nvSpPr>
        <p:spPr>
          <a:xfrm>
            <a:off x="996396" y="2229402"/>
            <a:ext cx="630302" cy="784830"/>
          </a:xfrm>
          <a:prstGeom prst="rect">
            <a:avLst/>
          </a:prstGeom>
          <a:noFill/>
        </p:spPr>
        <p:txBody>
          <a:bodyPr wrap="none" rtlCol="0" anchor="ctr" anchorCtr="0">
            <a:spAutoFit/>
          </a:bodyPr>
          <a:lstStyle/>
          <a:p>
            <a:pPr algn="ctr"/>
            <a:r>
              <a:rPr lang="en-US" sz="4500" b="1" dirty="0">
                <a:solidFill>
                  <a:schemeClr val="accent1"/>
                </a:solidFill>
                <a:latin typeface="Poppins" pitchFamily="2" charset="77"/>
                <a:ea typeface="League Spartan" charset="0"/>
                <a:cs typeface="Poppins" pitchFamily="2" charset="77"/>
              </a:rPr>
              <a:t>1.</a:t>
            </a:r>
          </a:p>
        </p:txBody>
      </p:sp>
      <p:sp>
        <p:nvSpPr>
          <p:cNvPr id="14" name="Rectangle 13">
            <a:extLst>
              <a:ext uri="{FF2B5EF4-FFF2-40B4-BE49-F238E27FC236}">
                <a16:creationId xmlns:a16="http://schemas.microsoft.com/office/drawing/2014/main" id="{5D12FDF8-4B39-3344-A782-1E5B5D614200}"/>
              </a:ext>
            </a:extLst>
          </p:cNvPr>
          <p:cNvSpPr/>
          <p:nvPr/>
        </p:nvSpPr>
        <p:spPr>
          <a:xfrm>
            <a:off x="782005" y="43292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Rectangle 14">
            <a:extLst>
              <a:ext uri="{FF2B5EF4-FFF2-40B4-BE49-F238E27FC236}">
                <a16:creationId xmlns:a16="http://schemas.microsoft.com/office/drawing/2014/main" id="{07E02D11-C608-ED45-8792-4410CE1E1214}"/>
              </a:ext>
            </a:extLst>
          </p:cNvPr>
          <p:cNvSpPr/>
          <p:nvPr/>
        </p:nvSpPr>
        <p:spPr>
          <a:xfrm>
            <a:off x="782005" y="4329233"/>
            <a:ext cx="68580" cy="16143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20" name="TextBox 19">
            <a:extLst>
              <a:ext uri="{FF2B5EF4-FFF2-40B4-BE49-F238E27FC236}">
                <a16:creationId xmlns:a16="http://schemas.microsoft.com/office/drawing/2014/main" id="{58F09A68-6E53-4C41-AE56-9202A93E3D78}"/>
              </a:ext>
            </a:extLst>
          </p:cNvPr>
          <p:cNvSpPr txBox="1"/>
          <p:nvPr/>
        </p:nvSpPr>
        <p:spPr>
          <a:xfrm>
            <a:off x="892065" y="4346169"/>
            <a:ext cx="2549016" cy="584775"/>
          </a:xfrm>
          <a:prstGeom prst="rect">
            <a:avLst/>
          </a:prstGeom>
          <a:noFill/>
        </p:spPr>
        <p:txBody>
          <a:bodyPr wrap="squar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 INTERMEDIATION OPTIONS – HOW TO &amp; WHICH IS BEST  </a:t>
            </a:r>
          </a:p>
        </p:txBody>
      </p:sp>
      <p:sp>
        <p:nvSpPr>
          <p:cNvPr id="21" name="Subtitle 2">
            <a:extLst>
              <a:ext uri="{FF2B5EF4-FFF2-40B4-BE49-F238E27FC236}">
                <a16:creationId xmlns:a16="http://schemas.microsoft.com/office/drawing/2014/main" id="{7ED02702-1082-444F-A80B-BC8E4B37F491}"/>
              </a:ext>
            </a:extLst>
          </p:cNvPr>
          <p:cNvSpPr txBox="1">
            <a:spLocks/>
          </p:cNvSpPr>
          <p:nvPr/>
        </p:nvSpPr>
        <p:spPr>
          <a:xfrm>
            <a:off x="1574231" y="4932772"/>
            <a:ext cx="1858625" cy="71577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WHAT IS AVAILABLE IN THE MARKET AND WHAT MAY BEST SUIT CUs.</a:t>
            </a:r>
          </a:p>
        </p:txBody>
      </p:sp>
      <p:sp>
        <p:nvSpPr>
          <p:cNvPr id="17" name="TextBox 16">
            <a:extLst>
              <a:ext uri="{FF2B5EF4-FFF2-40B4-BE49-F238E27FC236}">
                <a16:creationId xmlns:a16="http://schemas.microsoft.com/office/drawing/2014/main" id="{086933A3-07FB-5046-BE63-855E29EDE268}"/>
              </a:ext>
            </a:extLst>
          </p:cNvPr>
          <p:cNvSpPr txBox="1"/>
          <p:nvPr/>
        </p:nvSpPr>
        <p:spPr>
          <a:xfrm>
            <a:off x="996395" y="4744002"/>
            <a:ext cx="630302" cy="784830"/>
          </a:xfrm>
          <a:prstGeom prst="rect">
            <a:avLst/>
          </a:prstGeom>
          <a:noFill/>
        </p:spPr>
        <p:txBody>
          <a:bodyPr wrap="none" rtlCol="0" anchor="ctr" anchorCtr="0">
            <a:spAutoFit/>
          </a:bodyPr>
          <a:lstStyle/>
          <a:p>
            <a:pPr algn="ctr"/>
            <a:r>
              <a:rPr lang="en-US" sz="4500" b="1" dirty="0">
                <a:solidFill>
                  <a:schemeClr val="accent4"/>
                </a:solidFill>
                <a:latin typeface="Poppins" pitchFamily="2" charset="77"/>
                <a:ea typeface="League Spartan" charset="0"/>
                <a:cs typeface="Poppins" pitchFamily="2" charset="77"/>
              </a:rPr>
              <a:t>4.</a:t>
            </a:r>
          </a:p>
        </p:txBody>
      </p:sp>
      <p:sp>
        <p:nvSpPr>
          <p:cNvPr id="23" name="Rectangle 22">
            <a:extLst>
              <a:ext uri="{FF2B5EF4-FFF2-40B4-BE49-F238E27FC236}">
                <a16:creationId xmlns:a16="http://schemas.microsoft.com/office/drawing/2014/main" id="{372B6B84-50B9-274F-81BC-B0D4CA47BF79}"/>
              </a:ext>
            </a:extLst>
          </p:cNvPr>
          <p:cNvSpPr/>
          <p:nvPr/>
        </p:nvSpPr>
        <p:spPr>
          <a:xfrm>
            <a:off x="4744342" y="18146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4" name="Rectangle 23">
            <a:extLst>
              <a:ext uri="{FF2B5EF4-FFF2-40B4-BE49-F238E27FC236}">
                <a16:creationId xmlns:a16="http://schemas.microsoft.com/office/drawing/2014/main" id="{081A76C2-4329-014C-B517-93C49068FE6E}"/>
              </a:ext>
            </a:extLst>
          </p:cNvPr>
          <p:cNvSpPr/>
          <p:nvPr/>
        </p:nvSpPr>
        <p:spPr>
          <a:xfrm>
            <a:off x="4744341" y="1814633"/>
            <a:ext cx="68580" cy="1614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27" name="TextBox 26">
            <a:extLst>
              <a:ext uri="{FF2B5EF4-FFF2-40B4-BE49-F238E27FC236}">
                <a16:creationId xmlns:a16="http://schemas.microsoft.com/office/drawing/2014/main" id="{FDF1B26C-9A81-FC4C-8AEA-84B8E8147CE3}"/>
              </a:ext>
            </a:extLst>
          </p:cNvPr>
          <p:cNvSpPr txBox="1"/>
          <p:nvPr/>
        </p:nvSpPr>
        <p:spPr>
          <a:xfrm>
            <a:off x="4978239" y="1803444"/>
            <a:ext cx="2286652" cy="584775"/>
          </a:xfrm>
          <a:prstGeom prst="rect">
            <a:avLst/>
          </a:prstGeom>
          <a:noFill/>
        </p:spPr>
        <p:txBody>
          <a:bodyPr wrap="squar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STRATEGIC REVENUE &amp; BUSINESS GROWTH</a:t>
            </a:r>
          </a:p>
        </p:txBody>
      </p:sp>
      <p:sp>
        <p:nvSpPr>
          <p:cNvPr id="28" name="Subtitle 2">
            <a:extLst>
              <a:ext uri="{FF2B5EF4-FFF2-40B4-BE49-F238E27FC236}">
                <a16:creationId xmlns:a16="http://schemas.microsoft.com/office/drawing/2014/main" id="{21C5D0BD-2573-CF45-A0B6-17C9037BC00C}"/>
              </a:ext>
            </a:extLst>
          </p:cNvPr>
          <p:cNvSpPr txBox="1">
            <a:spLocks/>
          </p:cNvSpPr>
          <p:nvPr/>
        </p:nvSpPr>
        <p:spPr>
          <a:xfrm>
            <a:off x="5597761" y="2332366"/>
            <a:ext cx="1675856"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WHAT ARE THE  OPPORTUNITIES; WHICH HAVE BEST FIT FOR US CURRENTLY</a:t>
            </a:r>
          </a:p>
        </p:txBody>
      </p:sp>
      <p:sp>
        <p:nvSpPr>
          <p:cNvPr id="26" name="TextBox 25">
            <a:extLst>
              <a:ext uri="{FF2B5EF4-FFF2-40B4-BE49-F238E27FC236}">
                <a16:creationId xmlns:a16="http://schemas.microsoft.com/office/drawing/2014/main" id="{2F943FDD-EC8C-194D-8618-7FC551759E72}"/>
              </a:ext>
            </a:extLst>
          </p:cNvPr>
          <p:cNvSpPr txBox="1"/>
          <p:nvPr/>
        </p:nvSpPr>
        <p:spPr>
          <a:xfrm>
            <a:off x="4958732" y="2229402"/>
            <a:ext cx="630302" cy="784830"/>
          </a:xfrm>
          <a:prstGeom prst="rect">
            <a:avLst/>
          </a:prstGeom>
          <a:noFill/>
        </p:spPr>
        <p:txBody>
          <a:bodyPr wrap="none" rtlCol="0" anchor="ctr" anchorCtr="0">
            <a:spAutoFit/>
          </a:bodyPr>
          <a:lstStyle/>
          <a:p>
            <a:pPr algn="ctr"/>
            <a:r>
              <a:rPr lang="en-US" sz="4500" b="1" dirty="0">
                <a:solidFill>
                  <a:schemeClr val="accent2"/>
                </a:solidFill>
                <a:latin typeface="Poppins" pitchFamily="2" charset="77"/>
                <a:ea typeface="League Spartan" charset="0"/>
                <a:cs typeface="Poppins" pitchFamily="2" charset="77"/>
              </a:rPr>
              <a:t>2.</a:t>
            </a:r>
          </a:p>
        </p:txBody>
      </p:sp>
      <p:sp>
        <p:nvSpPr>
          <p:cNvPr id="30" name="Rectangle 29">
            <a:extLst>
              <a:ext uri="{FF2B5EF4-FFF2-40B4-BE49-F238E27FC236}">
                <a16:creationId xmlns:a16="http://schemas.microsoft.com/office/drawing/2014/main" id="{BE75CD65-A8C6-3641-9952-E18C39EB9EBB}"/>
              </a:ext>
            </a:extLst>
          </p:cNvPr>
          <p:cNvSpPr/>
          <p:nvPr/>
        </p:nvSpPr>
        <p:spPr>
          <a:xfrm>
            <a:off x="4744342" y="43292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1" name="Rectangle 30">
            <a:extLst>
              <a:ext uri="{FF2B5EF4-FFF2-40B4-BE49-F238E27FC236}">
                <a16:creationId xmlns:a16="http://schemas.microsoft.com/office/drawing/2014/main" id="{1255B249-9849-E74A-948D-EC66D814ABEE}"/>
              </a:ext>
            </a:extLst>
          </p:cNvPr>
          <p:cNvSpPr/>
          <p:nvPr/>
        </p:nvSpPr>
        <p:spPr>
          <a:xfrm>
            <a:off x="4744341" y="4329233"/>
            <a:ext cx="68580" cy="16143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34" name="TextBox 33">
            <a:extLst>
              <a:ext uri="{FF2B5EF4-FFF2-40B4-BE49-F238E27FC236}">
                <a16:creationId xmlns:a16="http://schemas.microsoft.com/office/drawing/2014/main" id="{CC73FA0D-EAFB-E24D-AFB3-B286488E42B2}"/>
              </a:ext>
            </a:extLst>
          </p:cNvPr>
          <p:cNvSpPr txBox="1"/>
          <p:nvPr/>
        </p:nvSpPr>
        <p:spPr>
          <a:xfrm>
            <a:off x="5082470" y="4329233"/>
            <a:ext cx="1919885" cy="584775"/>
          </a:xfrm>
          <a:prstGeom prst="rect">
            <a:avLst/>
          </a:prstGeom>
          <a:noFill/>
        </p:spPr>
        <p:txBody>
          <a:bodyPr wrap="none" rtlCol="0" anchor="b" anchorCtr="0">
            <a:spAutoFit/>
          </a:bodyPr>
          <a:lstStyle/>
          <a:p>
            <a:r>
              <a:rPr lang="en-US" sz="1600" b="1" dirty="0">
                <a:solidFill>
                  <a:schemeClr val="tx2"/>
                </a:solidFill>
                <a:latin typeface="Poppins" pitchFamily="2" charset="77"/>
                <a:ea typeface="League Spartan" charset="0"/>
                <a:cs typeface="Poppins" pitchFamily="2" charset="77"/>
              </a:rPr>
              <a:t>HOW TO APPROACH</a:t>
            </a:r>
          </a:p>
          <a:p>
            <a:r>
              <a:rPr lang="en-US" sz="1600" b="1" dirty="0">
                <a:solidFill>
                  <a:schemeClr val="tx2"/>
                </a:solidFill>
                <a:latin typeface="Poppins" pitchFamily="2" charset="77"/>
                <a:ea typeface="League Spartan" charset="0"/>
                <a:cs typeface="Poppins" pitchFamily="2" charset="77"/>
              </a:rPr>
              <a:t>THE OPPORTUNITY</a:t>
            </a:r>
          </a:p>
        </p:txBody>
      </p:sp>
      <p:sp>
        <p:nvSpPr>
          <p:cNvPr id="35" name="Subtitle 2">
            <a:extLst>
              <a:ext uri="{FF2B5EF4-FFF2-40B4-BE49-F238E27FC236}">
                <a16:creationId xmlns:a16="http://schemas.microsoft.com/office/drawing/2014/main" id="{03299D72-7701-7045-9737-06E3AF0049FB}"/>
              </a:ext>
            </a:extLst>
          </p:cNvPr>
          <p:cNvSpPr txBox="1">
            <a:spLocks/>
          </p:cNvSpPr>
          <p:nvPr/>
        </p:nvSpPr>
        <p:spPr>
          <a:xfrm>
            <a:off x="5511165" y="4831103"/>
            <a:ext cx="1919885"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A FRAMEWORK TO GET STARTED ON THE INTERMEDIATION  JOURNEY</a:t>
            </a:r>
          </a:p>
        </p:txBody>
      </p:sp>
      <p:sp>
        <p:nvSpPr>
          <p:cNvPr id="33" name="TextBox 32">
            <a:extLst>
              <a:ext uri="{FF2B5EF4-FFF2-40B4-BE49-F238E27FC236}">
                <a16:creationId xmlns:a16="http://schemas.microsoft.com/office/drawing/2014/main" id="{1DEAD9EF-75D4-374B-A551-F7A7C45187CD}"/>
              </a:ext>
            </a:extLst>
          </p:cNvPr>
          <p:cNvSpPr txBox="1"/>
          <p:nvPr/>
        </p:nvSpPr>
        <p:spPr>
          <a:xfrm>
            <a:off x="4958732" y="4744002"/>
            <a:ext cx="630302" cy="784830"/>
          </a:xfrm>
          <a:prstGeom prst="rect">
            <a:avLst/>
          </a:prstGeom>
          <a:noFill/>
        </p:spPr>
        <p:txBody>
          <a:bodyPr wrap="none" rtlCol="0" anchor="ctr" anchorCtr="0">
            <a:spAutoFit/>
          </a:bodyPr>
          <a:lstStyle/>
          <a:p>
            <a:pPr algn="ctr"/>
            <a:r>
              <a:rPr lang="en-US" sz="4500" b="1" dirty="0">
                <a:solidFill>
                  <a:schemeClr val="accent5"/>
                </a:solidFill>
                <a:latin typeface="Poppins" pitchFamily="2" charset="77"/>
                <a:ea typeface="League Spartan" charset="0"/>
                <a:cs typeface="Poppins" pitchFamily="2" charset="77"/>
              </a:rPr>
              <a:t>5.</a:t>
            </a:r>
          </a:p>
        </p:txBody>
      </p:sp>
      <p:sp>
        <p:nvSpPr>
          <p:cNvPr id="37" name="Rectangle 36">
            <a:extLst>
              <a:ext uri="{FF2B5EF4-FFF2-40B4-BE49-F238E27FC236}">
                <a16:creationId xmlns:a16="http://schemas.microsoft.com/office/drawing/2014/main" id="{BD56DF10-ACD5-984F-828A-02B14A17356C}"/>
              </a:ext>
            </a:extLst>
          </p:cNvPr>
          <p:cNvSpPr/>
          <p:nvPr/>
        </p:nvSpPr>
        <p:spPr>
          <a:xfrm>
            <a:off x="8706679" y="18146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8" name="Rectangle 37">
            <a:extLst>
              <a:ext uri="{FF2B5EF4-FFF2-40B4-BE49-F238E27FC236}">
                <a16:creationId xmlns:a16="http://schemas.microsoft.com/office/drawing/2014/main" id="{6DA34CD6-DBDF-9E46-9284-5CFB876B07F6}"/>
              </a:ext>
            </a:extLst>
          </p:cNvPr>
          <p:cNvSpPr/>
          <p:nvPr/>
        </p:nvSpPr>
        <p:spPr>
          <a:xfrm>
            <a:off x="8706678" y="1814633"/>
            <a:ext cx="68580" cy="1614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41" name="TextBox 40">
            <a:extLst>
              <a:ext uri="{FF2B5EF4-FFF2-40B4-BE49-F238E27FC236}">
                <a16:creationId xmlns:a16="http://schemas.microsoft.com/office/drawing/2014/main" id="{4E65C334-044B-5C48-809E-E15548D5C6AA}"/>
              </a:ext>
            </a:extLst>
          </p:cNvPr>
          <p:cNvSpPr txBox="1"/>
          <p:nvPr/>
        </p:nvSpPr>
        <p:spPr>
          <a:xfrm>
            <a:off x="9280549" y="1810429"/>
            <a:ext cx="2003690" cy="584775"/>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WHAT DO MEMBERS </a:t>
            </a:r>
          </a:p>
          <a:p>
            <a:r>
              <a:rPr lang="en-US" sz="1600" b="1" dirty="0">
                <a:solidFill>
                  <a:schemeClr val="tx2"/>
                </a:solidFill>
                <a:latin typeface="Poppins" pitchFamily="2" charset="77"/>
                <a:ea typeface="League Spartan" charset="0"/>
                <a:cs typeface="Poppins" pitchFamily="2" charset="77"/>
              </a:rPr>
              <a:t>THINK</a:t>
            </a:r>
          </a:p>
        </p:txBody>
      </p:sp>
      <p:sp>
        <p:nvSpPr>
          <p:cNvPr id="42" name="Subtitle 2">
            <a:extLst>
              <a:ext uri="{FF2B5EF4-FFF2-40B4-BE49-F238E27FC236}">
                <a16:creationId xmlns:a16="http://schemas.microsoft.com/office/drawing/2014/main" id="{E7218CCE-EB64-CD4A-A42A-71ABD036948B}"/>
              </a:ext>
            </a:extLst>
          </p:cNvPr>
          <p:cNvSpPr txBox="1">
            <a:spLocks/>
          </p:cNvSpPr>
          <p:nvPr/>
        </p:nvSpPr>
        <p:spPr>
          <a:xfrm>
            <a:off x="9437782" y="2372018"/>
            <a:ext cx="2035094"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IS THERE A DEMAND FOR INTERMEDIATED PRODUCTS / SERVICES &amp; WOULD THEY BUY FROM US</a:t>
            </a:r>
          </a:p>
        </p:txBody>
      </p:sp>
      <p:sp>
        <p:nvSpPr>
          <p:cNvPr id="40" name="TextBox 39">
            <a:extLst>
              <a:ext uri="{FF2B5EF4-FFF2-40B4-BE49-F238E27FC236}">
                <a16:creationId xmlns:a16="http://schemas.microsoft.com/office/drawing/2014/main" id="{00C7CC85-7D0F-C343-A5DB-346E5328B0EB}"/>
              </a:ext>
            </a:extLst>
          </p:cNvPr>
          <p:cNvSpPr txBox="1"/>
          <p:nvPr/>
        </p:nvSpPr>
        <p:spPr>
          <a:xfrm>
            <a:off x="8921069" y="2229402"/>
            <a:ext cx="630302" cy="784830"/>
          </a:xfrm>
          <a:prstGeom prst="rect">
            <a:avLst/>
          </a:prstGeom>
          <a:noFill/>
        </p:spPr>
        <p:txBody>
          <a:bodyPr wrap="none" rtlCol="0" anchor="ctr" anchorCtr="0">
            <a:spAutoFit/>
          </a:bodyPr>
          <a:lstStyle/>
          <a:p>
            <a:pPr algn="ctr"/>
            <a:r>
              <a:rPr lang="en-US" sz="4500" b="1" dirty="0">
                <a:solidFill>
                  <a:schemeClr val="accent3"/>
                </a:solidFill>
                <a:latin typeface="Poppins" pitchFamily="2" charset="77"/>
                <a:ea typeface="League Spartan" charset="0"/>
                <a:cs typeface="Poppins" pitchFamily="2" charset="77"/>
              </a:rPr>
              <a:t>3.</a:t>
            </a:r>
          </a:p>
        </p:txBody>
      </p:sp>
      <p:sp>
        <p:nvSpPr>
          <p:cNvPr id="44" name="Rectangle 43">
            <a:extLst>
              <a:ext uri="{FF2B5EF4-FFF2-40B4-BE49-F238E27FC236}">
                <a16:creationId xmlns:a16="http://schemas.microsoft.com/office/drawing/2014/main" id="{121EBA7F-E479-704F-BD38-994A31251133}"/>
              </a:ext>
            </a:extLst>
          </p:cNvPr>
          <p:cNvSpPr/>
          <p:nvPr/>
        </p:nvSpPr>
        <p:spPr>
          <a:xfrm>
            <a:off x="8706679" y="4329233"/>
            <a:ext cx="2703318" cy="1614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5" name="Rectangle 44">
            <a:extLst>
              <a:ext uri="{FF2B5EF4-FFF2-40B4-BE49-F238E27FC236}">
                <a16:creationId xmlns:a16="http://schemas.microsoft.com/office/drawing/2014/main" id="{A44E16F7-A325-C346-BA3F-C0E6FDF9C5A0}"/>
              </a:ext>
            </a:extLst>
          </p:cNvPr>
          <p:cNvSpPr/>
          <p:nvPr/>
        </p:nvSpPr>
        <p:spPr>
          <a:xfrm>
            <a:off x="8706678" y="4329233"/>
            <a:ext cx="68580" cy="16143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endParaRPr>
          </a:p>
        </p:txBody>
      </p:sp>
      <p:sp>
        <p:nvSpPr>
          <p:cNvPr id="48" name="TextBox 47">
            <a:extLst>
              <a:ext uri="{FF2B5EF4-FFF2-40B4-BE49-F238E27FC236}">
                <a16:creationId xmlns:a16="http://schemas.microsoft.com/office/drawing/2014/main" id="{73A744CA-653E-2C4C-8246-4F12FAC5D7C7}"/>
              </a:ext>
            </a:extLst>
          </p:cNvPr>
          <p:cNvSpPr txBox="1"/>
          <p:nvPr/>
        </p:nvSpPr>
        <p:spPr>
          <a:xfrm>
            <a:off x="8863564" y="4360296"/>
            <a:ext cx="2392130" cy="584775"/>
          </a:xfrm>
          <a:prstGeom prst="rect">
            <a:avLst/>
          </a:prstGeom>
          <a:noFill/>
        </p:spPr>
        <p:txBody>
          <a:bodyPr wrap="none" rtlCol="0" anchor="b" anchorCtr="0">
            <a:spAutoFit/>
          </a:bodyPr>
          <a:lstStyle/>
          <a:p>
            <a:r>
              <a:rPr lang="en-US" sz="1600" b="1" dirty="0">
                <a:solidFill>
                  <a:schemeClr val="tx2"/>
                </a:solidFill>
                <a:latin typeface="Poppins" pitchFamily="2" charset="77"/>
                <a:ea typeface="League Spartan" charset="0"/>
                <a:cs typeface="Poppins" pitchFamily="2" charset="77"/>
              </a:rPr>
              <a:t>CONSIDERATIONS &amp; WHO</a:t>
            </a:r>
          </a:p>
          <a:p>
            <a:r>
              <a:rPr lang="en-US" sz="1600" b="1" dirty="0">
                <a:solidFill>
                  <a:schemeClr val="tx2"/>
                </a:solidFill>
                <a:latin typeface="Poppins" pitchFamily="2" charset="77"/>
                <a:ea typeface="League Spartan" charset="0"/>
                <a:cs typeface="Poppins" pitchFamily="2" charset="77"/>
              </a:rPr>
              <a:t> TO PARTNER WITH</a:t>
            </a:r>
          </a:p>
        </p:txBody>
      </p:sp>
      <p:sp>
        <p:nvSpPr>
          <p:cNvPr id="49" name="Subtitle 2">
            <a:extLst>
              <a:ext uri="{FF2B5EF4-FFF2-40B4-BE49-F238E27FC236}">
                <a16:creationId xmlns:a16="http://schemas.microsoft.com/office/drawing/2014/main" id="{0259EBD7-1490-2C49-BC6F-45E4F65F8E6B}"/>
              </a:ext>
            </a:extLst>
          </p:cNvPr>
          <p:cNvSpPr txBox="1">
            <a:spLocks/>
          </p:cNvSpPr>
          <p:nvPr/>
        </p:nvSpPr>
        <p:spPr>
          <a:xfrm>
            <a:off x="9551371" y="4878058"/>
            <a:ext cx="1792629"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WHAT ARE THE CRITICAL ELEMENTS AS YOU UNDERTAKE DUE DILIGENCE</a:t>
            </a:r>
          </a:p>
        </p:txBody>
      </p:sp>
      <p:sp>
        <p:nvSpPr>
          <p:cNvPr id="47" name="TextBox 46">
            <a:extLst>
              <a:ext uri="{FF2B5EF4-FFF2-40B4-BE49-F238E27FC236}">
                <a16:creationId xmlns:a16="http://schemas.microsoft.com/office/drawing/2014/main" id="{4685923A-FCD6-DB4B-B509-89347DD6C89D}"/>
              </a:ext>
            </a:extLst>
          </p:cNvPr>
          <p:cNvSpPr txBox="1"/>
          <p:nvPr/>
        </p:nvSpPr>
        <p:spPr>
          <a:xfrm>
            <a:off x="8921069" y="4744002"/>
            <a:ext cx="630302" cy="784830"/>
          </a:xfrm>
          <a:prstGeom prst="rect">
            <a:avLst/>
          </a:prstGeom>
          <a:noFill/>
        </p:spPr>
        <p:txBody>
          <a:bodyPr wrap="none" rtlCol="0" anchor="ctr" anchorCtr="0">
            <a:spAutoFit/>
          </a:bodyPr>
          <a:lstStyle/>
          <a:p>
            <a:pPr algn="ctr"/>
            <a:r>
              <a:rPr lang="en-US" sz="4500" b="1" dirty="0">
                <a:solidFill>
                  <a:schemeClr val="accent6"/>
                </a:solidFill>
                <a:latin typeface="Poppins" pitchFamily="2" charset="77"/>
                <a:ea typeface="League Spartan" charset="0"/>
                <a:cs typeface="Poppins" pitchFamily="2" charset="77"/>
              </a:rPr>
              <a:t>6.</a:t>
            </a:r>
          </a:p>
        </p:txBody>
      </p:sp>
      <p:sp>
        <p:nvSpPr>
          <p:cNvPr id="9" name="TextBox 8">
            <a:extLst>
              <a:ext uri="{FF2B5EF4-FFF2-40B4-BE49-F238E27FC236}">
                <a16:creationId xmlns:a16="http://schemas.microsoft.com/office/drawing/2014/main" id="{4A6A1D50-AD0A-4A67-A8B0-850E7876381F}"/>
              </a:ext>
            </a:extLst>
          </p:cNvPr>
          <p:cNvSpPr txBox="1"/>
          <p:nvPr/>
        </p:nvSpPr>
        <p:spPr>
          <a:xfrm>
            <a:off x="1391939" y="6449923"/>
            <a:ext cx="10053083" cy="369332"/>
          </a:xfrm>
          <a:prstGeom prst="rect">
            <a:avLst/>
          </a:prstGeom>
          <a:noFill/>
        </p:spPr>
        <p:txBody>
          <a:bodyPr wrap="square" rtlCol="0">
            <a:spAutoFit/>
          </a:bodyPr>
          <a:lstStyle/>
          <a:p>
            <a:pPr algn="ctr"/>
            <a:r>
              <a:rPr lang="en-IE" b="1" dirty="0">
                <a:solidFill>
                  <a:srgbClr val="FF0000"/>
                </a:solidFill>
              </a:rPr>
              <a:t>INTERMEDIATION IS ABOUT FULFILLING MEMBER NEEDS; NOT BALANCE SHEET MANAGEMENT</a:t>
            </a:r>
          </a:p>
        </p:txBody>
      </p:sp>
      <p:pic>
        <p:nvPicPr>
          <p:cNvPr id="10" name="Audio 9">
            <a:hlinkClick r:id="" action="ppaction://media"/>
            <a:extLst>
              <a:ext uri="{FF2B5EF4-FFF2-40B4-BE49-F238E27FC236}">
                <a16:creationId xmlns:a16="http://schemas.microsoft.com/office/drawing/2014/main" id="{4154692C-E9EE-447B-A3FF-178DC2DF91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2050" name="Picture 1">
            <a:extLst>
              <a:ext uri="{FF2B5EF4-FFF2-40B4-BE49-F238E27FC236}">
                <a16:creationId xmlns:a16="http://schemas.microsoft.com/office/drawing/2014/main" id="{81311A56-3FC7-4F33-857D-0D5184EA4F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0538765"/>
      </p:ext>
    </p:extLst>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7" grpId="0"/>
      <p:bldP spid="8" grpId="0"/>
      <p:bldP spid="14" grpId="0" animBg="1"/>
      <p:bldP spid="15" grpId="0" animBg="1"/>
      <p:bldP spid="20" grpId="0"/>
      <p:bldP spid="21" grpId="0"/>
      <p:bldP spid="17" grpId="0"/>
      <p:bldP spid="23" grpId="0" animBg="1"/>
      <p:bldP spid="24" grpId="0" animBg="1"/>
      <p:bldP spid="27" grpId="0"/>
      <p:bldP spid="28" grpId="0"/>
      <p:bldP spid="26" grpId="0"/>
      <p:bldP spid="30" grpId="0" animBg="1"/>
      <p:bldP spid="31" grpId="0" animBg="1"/>
      <p:bldP spid="34" grpId="0"/>
      <p:bldP spid="35" grpId="0"/>
      <p:bldP spid="33" grpId="0"/>
      <p:bldP spid="37" grpId="0" animBg="1"/>
      <p:bldP spid="38" grpId="0" animBg="1"/>
      <p:bldP spid="41" grpId="0"/>
      <p:bldP spid="42" grpId="0"/>
      <p:bldP spid="40" grpId="0"/>
      <p:bldP spid="44" grpId="0" animBg="1"/>
      <p:bldP spid="45" grpId="0" animBg="1"/>
      <p:bldP spid="48" grpId="0"/>
      <p:bldP spid="49"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8540C360-B65E-254F-A898-A2082A70837F}"/>
              </a:ext>
            </a:extLst>
          </p:cNvPr>
          <p:cNvSpPr/>
          <p:nvPr/>
        </p:nvSpPr>
        <p:spPr>
          <a:xfrm>
            <a:off x="762000" y="1380531"/>
            <a:ext cx="2203747" cy="814616"/>
          </a:xfrm>
          <a:prstGeom prst="chevron">
            <a:avLst>
              <a:gd name="adj" fmla="val 301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4" name="Chevron 3">
            <a:extLst>
              <a:ext uri="{FF2B5EF4-FFF2-40B4-BE49-F238E27FC236}">
                <a16:creationId xmlns:a16="http://schemas.microsoft.com/office/drawing/2014/main" id="{0F19C249-D1C3-2D47-8B1B-5B3E6D2EBD24}"/>
              </a:ext>
            </a:extLst>
          </p:cNvPr>
          <p:cNvSpPr/>
          <p:nvPr/>
        </p:nvSpPr>
        <p:spPr>
          <a:xfrm>
            <a:off x="4994127" y="1380531"/>
            <a:ext cx="2203747" cy="814616"/>
          </a:xfrm>
          <a:prstGeom prst="chevron">
            <a:avLst>
              <a:gd name="adj" fmla="val 301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6" name="Chevron 5">
            <a:extLst>
              <a:ext uri="{FF2B5EF4-FFF2-40B4-BE49-F238E27FC236}">
                <a16:creationId xmlns:a16="http://schemas.microsoft.com/office/drawing/2014/main" id="{3AF96FAC-774F-154E-B763-C576A69BC969}"/>
              </a:ext>
            </a:extLst>
          </p:cNvPr>
          <p:cNvSpPr/>
          <p:nvPr/>
        </p:nvSpPr>
        <p:spPr>
          <a:xfrm>
            <a:off x="9226254" y="1380531"/>
            <a:ext cx="2203747" cy="814616"/>
          </a:xfrm>
          <a:prstGeom prst="chevron">
            <a:avLst>
              <a:gd name="adj" fmla="val 3015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7" name="TextBox 6">
            <a:extLst>
              <a:ext uri="{FF2B5EF4-FFF2-40B4-BE49-F238E27FC236}">
                <a16:creationId xmlns:a16="http://schemas.microsoft.com/office/drawing/2014/main" id="{B1202CE7-8E48-6A46-815B-1410ACA16B91}"/>
              </a:ext>
            </a:extLst>
          </p:cNvPr>
          <p:cNvSpPr txBox="1"/>
          <p:nvPr/>
        </p:nvSpPr>
        <p:spPr>
          <a:xfrm>
            <a:off x="2865175" y="135680"/>
            <a:ext cx="8194679" cy="892552"/>
          </a:xfrm>
          <a:prstGeom prst="rect">
            <a:avLst/>
          </a:prstGeom>
          <a:noFill/>
        </p:spPr>
        <p:txBody>
          <a:bodyPr wrap="none" rtlCol="0">
            <a:spAutoFit/>
          </a:bodyPr>
          <a:lstStyle/>
          <a:p>
            <a:pPr algn="ctr"/>
            <a:r>
              <a:rPr lang="en-US" sz="2600" b="1" dirty="0">
                <a:solidFill>
                  <a:schemeClr val="tx2"/>
                </a:solidFill>
                <a:latin typeface="Poppins" pitchFamily="2" charset="77"/>
                <a:cs typeface="Poppins" pitchFamily="2" charset="77"/>
              </a:rPr>
              <a:t>TIED AGENT MODEL IS ONE EXAMPLE OF WHAT METAMO </a:t>
            </a:r>
          </a:p>
          <a:p>
            <a:pPr algn="ctr"/>
            <a:r>
              <a:rPr lang="en-US" sz="2600" b="1" dirty="0">
                <a:solidFill>
                  <a:schemeClr val="tx2"/>
                </a:solidFill>
                <a:latin typeface="Poppins" pitchFamily="2" charset="77"/>
                <a:cs typeface="Poppins" pitchFamily="2" charset="77"/>
              </a:rPr>
              <a:t>OFFERS TO CREDIT UNION PARTNERS</a:t>
            </a:r>
          </a:p>
        </p:txBody>
      </p:sp>
      <p:sp>
        <p:nvSpPr>
          <p:cNvPr id="9" name="TextBox 8">
            <a:extLst>
              <a:ext uri="{FF2B5EF4-FFF2-40B4-BE49-F238E27FC236}">
                <a16:creationId xmlns:a16="http://schemas.microsoft.com/office/drawing/2014/main" id="{C5B5709C-3362-D146-9478-C07673720DC1}"/>
              </a:ext>
            </a:extLst>
          </p:cNvPr>
          <p:cNvSpPr txBox="1"/>
          <p:nvPr/>
        </p:nvSpPr>
        <p:spPr>
          <a:xfrm>
            <a:off x="1023732" y="1372340"/>
            <a:ext cx="1680282" cy="830997"/>
          </a:xfrm>
          <a:prstGeom prst="rect">
            <a:avLst/>
          </a:prstGeom>
          <a:noFill/>
        </p:spPr>
        <p:txBody>
          <a:bodyPr wrap="square" rtlCol="0" anchor="ctr">
            <a:spAutoFit/>
          </a:bodyPr>
          <a:lstStyle/>
          <a:p>
            <a:pPr algn="ctr"/>
            <a:r>
              <a:rPr lang="en-US" sz="1600" b="1" dirty="0">
                <a:solidFill>
                  <a:schemeClr val="bg1"/>
                </a:solidFill>
                <a:latin typeface="Poppins" pitchFamily="2" charset="77"/>
                <a:cs typeface="Poppins" pitchFamily="2" charset="77"/>
              </a:rPr>
              <a:t>MANUFACTURER &amp;</a:t>
            </a:r>
          </a:p>
          <a:p>
            <a:pPr algn="ctr"/>
            <a:r>
              <a:rPr lang="en-US" sz="1600" b="1" dirty="0">
                <a:solidFill>
                  <a:schemeClr val="bg1"/>
                </a:solidFill>
                <a:latin typeface="Poppins" pitchFamily="2" charset="77"/>
                <a:cs typeface="Poppins" pitchFamily="2" charset="77"/>
              </a:rPr>
              <a:t>PARTNER</a:t>
            </a:r>
          </a:p>
        </p:txBody>
      </p:sp>
      <p:sp>
        <p:nvSpPr>
          <p:cNvPr id="10" name="TextBox 9">
            <a:extLst>
              <a:ext uri="{FF2B5EF4-FFF2-40B4-BE49-F238E27FC236}">
                <a16:creationId xmlns:a16="http://schemas.microsoft.com/office/drawing/2014/main" id="{0F08B046-60DE-134B-834F-9AE5C20BE935}"/>
              </a:ext>
            </a:extLst>
          </p:cNvPr>
          <p:cNvSpPr txBox="1"/>
          <p:nvPr/>
        </p:nvSpPr>
        <p:spPr>
          <a:xfrm>
            <a:off x="3139795" y="1495451"/>
            <a:ext cx="1680282" cy="584775"/>
          </a:xfrm>
          <a:prstGeom prst="rect">
            <a:avLst/>
          </a:prstGeom>
          <a:noFill/>
        </p:spPr>
        <p:txBody>
          <a:bodyPr wrap="square" rtlCol="0" anchor="ctr">
            <a:spAutoFit/>
          </a:bodyPr>
          <a:lstStyle/>
          <a:p>
            <a:pPr algn="ctr"/>
            <a:r>
              <a:rPr lang="en-US" sz="1600" b="1" dirty="0">
                <a:solidFill>
                  <a:schemeClr val="bg1"/>
                </a:solidFill>
                <a:latin typeface="Poppins" pitchFamily="2" charset="77"/>
                <a:cs typeface="Poppins" pitchFamily="2" charset="77"/>
              </a:rPr>
              <a:t>COMPONENT PRODUCTION</a:t>
            </a:r>
          </a:p>
        </p:txBody>
      </p:sp>
      <p:sp>
        <p:nvSpPr>
          <p:cNvPr id="11" name="TextBox 10">
            <a:extLst>
              <a:ext uri="{FF2B5EF4-FFF2-40B4-BE49-F238E27FC236}">
                <a16:creationId xmlns:a16="http://schemas.microsoft.com/office/drawing/2014/main" id="{27F84781-6A54-ED40-8883-AA2A45676072}"/>
              </a:ext>
            </a:extLst>
          </p:cNvPr>
          <p:cNvSpPr txBox="1"/>
          <p:nvPr/>
        </p:nvSpPr>
        <p:spPr>
          <a:xfrm>
            <a:off x="5255859" y="1618561"/>
            <a:ext cx="1680282" cy="338554"/>
          </a:xfrm>
          <a:prstGeom prst="rect">
            <a:avLst/>
          </a:prstGeom>
          <a:noFill/>
        </p:spPr>
        <p:txBody>
          <a:bodyPr wrap="square" rtlCol="0" anchor="ctr">
            <a:spAutoFit/>
          </a:bodyPr>
          <a:lstStyle/>
          <a:p>
            <a:pPr algn="ctr"/>
            <a:r>
              <a:rPr lang="en-US" sz="1600" b="1" dirty="0">
                <a:solidFill>
                  <a:schemeClr val="bg1"/>
                </a:solidFill>
                <a:latin typeface="Poppins" pitchFamily="2" charset="77"/>
                <a:cs typeface="Poppins" pitchFamily="2" charset="77"/>
              </a:rPr>
              <a:t>SUBASSEMBLY</a:t>
            </a:r>
          </a:p>
        </p:txBody>
      </p:sp>
      <p:sp>
        <p:nvSpPr>
          <p:cNvPr id="12" name="TextBox 11">
            <a:extLst>
              <a:ext uri="{FF2B5EF4-FFF2-40B4-BE49-F238E27FC236}">
                <a16:creationId xmlns:a16="http://schemas.microsoft.com/office/drawing/2014/main" id="{82EA668D-CE10-024E-9CD1-0C3D6FE1A68A}"/>
              </a:ext>
            </a:extLst>
          </p:cNvPr>
          <p:cNvSpPr txBox="1"/>
          <p:nvPr/>
        </p:nvSpPr>
        <p:spPr>
          <a:xfrm>
            <a:off x="7371922" y="1618562"/>
            <a:ext cx="1680282" cy="338554"/>
          </a:xfrm>
          <a:prstGeom prst="rect">
            <a:avLst/>
          </a:prstGeom>
          <a:noFill/>
        </p:spPr>
        <p:txBody>
          <a:bodyPr wrap="square" rtlCol="0" anchor="ctr">
            <a:spAutoFit/>
          </a:bodyPr>
          <a:lstStyle/>
          <a:p>
            <a:pPr algn="ctr"/>
            <a:r>
              <a:rPr lang="en-US" sz="1600" b="1" dirty="0">
                <a:solidFill>
                  <a:schemeClr val="bg1"/>
                </a:solidFill>
                <a:latin typeface="Poppins" pitchFamily="2" charset="77"/>
                <a:cs typeface="Poppins" pitchFamily="2" charset="77"/>
              </a:rPr>
              <a:t>FINAL ASSEMBLY</a:t>
            </a:r>
          </a:p>
        </p:txBody>
      </p:sp>
      <p:sp>
        <p:nvSpPr>
          <p:cNvPr id="13" name="TextBox 12">
            <a:extLst>
              <a:ext uri="{FF2B5EF4-FFF2-40B4-BE49-F238E27FC236}">
                <a16:creationId xmlns:a16="http://schemas.microsoft.com/office/drawing/2014/main" id="{F498E440-89E9-AF47-A1E4-8F5EF83C17BF}"/>
              </a:ext>
            </a:extLst>
          </p:cNvPr>
          <p:cNvSpPr txBox="1"/>
          <p:nvPr/>
        </p:nvSpPr>
        <p:spPr>
          <a:xfrm>
            <a:off x="9487986" y="1495451"/>
            <a:ext cx="1680282" cy="584775"/>
          </a:xfrm>
          <a:prstGeom prst="rect">
            <a:avLst/>
          </a:prstGeom>
          <a:noFill/>
        </p:spPr>
        <p:txBody>
          <a:bodyPr wrap="square" rtlCol="0" anchor="ctr">
            <a:spAutoFit/>
          </a:bodyPr>
          <a:lstStyle/>
          <a:p>
            <a:pPr algn="ctr"/>
            <a:r>
              <a:rPr lang="en-US" sz="1600" b="1" dirty="0">
                <a:solidFill>
                  <a:schemeClr val="bg1"/>
                </a:solidFill>
                <a:latin typeface="Poppins" pitchFamily="2" charset="77"/>
                <a:cs typeface="Poppins" pitchFamily="2" charset="77"/>
              </a:rPr>
              <a:t>CREDIT UNION</a:t>
            </a:r>
          </a:p>
          <a:p>
            <a:pPr algn="ctr"/>
            <a:r>
              <a:rPr lang="en-US" sz="1600" b="1" dirty="0">
                <a:solidFill>
                  <a:schemeClr val="bg1"/>
                </a:solidFill>
                <a:latin typeface="Poppins" pitchFamily="2" charset="77"/>
                <a:cs typeface="Poppins" pitchFamily="2" charset="77"/>
              </a:rPr>
              <a:t>PARTNERS</a:t>
            </a:r>
          </a:p>
        </p:txBody>
      </p:sp>
      <p:sp>
        <p:nvSpPr>
          <p:cNvPr id="14" name="Rectangle 13">
            <a:extLst>
              <a:ext uri="{FF2B5EF4-FFF2-40B4-BE49-F238E27FC236}">
                <a16:creationId xmlns:a16="http://schemas.microsoft.com/office/drawing/2014/main" id="{E2B977D5-07D9-5C47-8E45-2956669F2F1D}"/>
              </a:ext>
            </a:extLst>
          </p:cNvPr>
          <p:cNvSpPr/>
          <p:nvPr/>
        </p:nvSpPr>
        <p:spPr>
          <a:xfrm>
            <a:off x="762000" y="2300690"/>
            <a:ext cx="2030915" cy="1837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 name="Rectangle 14">
            <a:extLst>
              <a:ext uri="{FF2B5EF4-FFF2-40B4-BE49-F238E27FC236}">
                <a16:creationId xmlns:a16="http://schemas.microsoft.com/office/drawing/2014/main" id="{081AD47D-4D17-6246-9109-A9064348A9FE}"/>
              </a:ext>
            </a:extLst>
          </p:cNvPr>
          <p:cNvSpPr/>
          <p:nvPr/>
        </p:nvSpPr>
        <p:spPr>
          <a:xfrm>
            <a:off x="5079276" y="2221234"/>
            <a:ext cx="2030915" cy="1917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8" name="Rectangle 17">
            <a:extLst>
              <a:ext uri="{FF2B5EF4-FFF2-40B4-BE49-F238E27FC236}">
                <a16:creationId xmlns:a16="http://schemas.microsoft.com/office/drawing/2014/main" id="{239B5FA1-7DA3-004D-936C-7C0F673C6953}"/>
              </a:ext>
            </a:extLst>
          </p:cNvPr>
          <p:cNvSpPr/>
          <p:nvPr/>
        </p:nvSpPr>
        <p:spPr>
          <a:xfrm>
            <a:off x="9399086" y="2300690"/>
            <a:ext cx="2030915" cy="183774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Subtitle 2">
            <a:extLst>
              <a:ext uri="{FF2B5EF4-FFF2-40B4-BE49-F238E27FC236}">
                <a16:creationId xmlns:a16="http://schemas.microsoft.com/office/drawing/2014/main" id="{CAC91286-CBAD-D849-8F91-D67FFC677E4F}"/>
              </a:ext>
            </a:extLst>
          </p:cNvPr>
          <p:cNvSpPr txBox="1">
            <a:spLocks/>
          </p:cNvSpPr>
          <p:nvPr/>
        </p:nvSpPr>
        <p:spPr>
          <a:xfrm>
            <a:off x="893091" y="2321057"/>
            <a:ext cx="1768731" cy="205460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Product Manufacture </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Risk &amp; Compliance</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Support Activities</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IT &amp; Digital back end</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Data Infrastructure</a:t>
            </a:r>
          </a:p>
          <a:p>
            <a:pPr algn="l">
              <a:lnSpc>
                <a:spcPts val="1750"/>
              </a:lnSpc>
            </a:pPr>
            <a:endPar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0" name="Subtitle 2">
            <a:extLst>
              <a:ext uri="{FF2B5EF4-FFF2-40B4-BE49-F238E27FC236}">
                <a16:creationId xmlns:a16="http://schemas.microsoft.com/office/drawing/2014/main" id="{FEE10EB5-2855-F94A-8B2E-840BFB49FA44}"/>
              </a:ext>
            </a:extLst>
          </p:cNvPr>
          <p:cNvSpPr txBox="1">
            <a:spLocks/>
          </p:cNvSpPr>
          <p:nvPr/>
        </p:nvSpPr>
        <p:spPr>
          <a:xfrm>
            <a:off x="3051729" y="2426910"/>
            <a:ext cx="1768731" cy="186993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Green marketing is a practice whereby companies seek to go above and beyond traditional marketing by promoting environmental core values in the hope.</a:t>
            </a:r>
          </a:p>
        </p:txBody>
      </p:sp>
      <p:sp>
        <p:nvSpPr>
          <p:cNvPr id="21" name="Subtitle 2">
            <a:extLst>
              <a:ext uri="{FF2B5EF4-FFF2-40B4-BE49-F238E27FC236}">
                <a16:creationId xmlns:a16="http://schemas.microsoft.com/office/drawing/2014/main" id="{33E03127-95A4-6E45-AE94-DB57CCF04426}"/>
              </a:ext>
            </a:extLst>
          </p:cNvPr>
          <p:cNvSpPr txBox="1">
            <a:spLocks/>
          </p:cNvSpPr>
          <p:nvPr/>
        </p:nvSpPr>
        <p:spPr>
          <a:xfrm>
            <a:off x="5075906" y="2199584"/>
            <a:ext cx="2030915" cy="198073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Managing all 3</a:t>
            </a:r>
            <a:r>
              <a:rPr lang="en-US" sz="1200" b="1" baseline="30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rd</a:t>
            </a: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party relationships/contracts</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Marketing &amp; Distribution strategy</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Proposition development &amp;  management </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Training &amp; Consistency</a:t>
            </a:r>
          </a:p>
        </p:txBody>
      </p:sp>
      <p:sp>
        <p:nvSpPr>
          <p:cNvPr id="24" name="Subtitle 2">
            <a:extLst>
              <a:ext uri="{FF2B5EF4-FFF2-40B4-BE49-F238E27FC236}">
                <a16:creationId xmlns:a16="http://schemas.microsoft.com/office/drawing/2014/main" id="{05ED0E89-925C-A748-8CEE-BB3ACF5C2F38}"/>
              </a:ext>
            </a:extLst>
          </p:cNvPr>
          <p:cNvSpPr txBox="1">
            <a:spLocks/>
          </p:cNvSpPr>
          <p:nvPr/>
        </p:nvSpPr>
        <p:spPr>
          <a:xfrm>
            <a:off x="9399086" y="2344609"/>
            <a:ext cx="2030914" cy="151907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Front end distribution</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Member engagement, advice &amp; service </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Managing member relationships</a:t>
            </a:r>
          </a:p>
          <a:p>
            <a:pPr marL="171450" indent="-171450" algn="l">
              <a:lnSpc>
                <a:spcPts val="1750"/>
              </a:lnSpc>
              <a:buFont typeface="Wingdings" panose="05000000000000000000" pitchFamily="2" charset="2"/>
              <a:buChar char="§"/>
            </a:pPr>
            <a:r>
              <a:rPr lang="en-US" sz="1200" b="1"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Local promotion </a:t>
            </a:r>
          </a:p>
        </p:txBody>
      </p:sp>
      <p:sp>
        <p:nvSpPr>
          <p:cNvPr id="25" name="TextBox 24">
            <a:extLst>
              <a:ext uri="{FF2B5EF4-FFF2-40B4-BE49-F238E27FC236}">
                <a16:creationId xmlns:a16="http://schemas.microsoft.com/office/drawing/2014/main" id="{58D1BD96-9A69-0F45-A94A-775BA24525FB}"/>
              </a:ext>
            </a:extLst>
          </p:cNvPr>
          <p:cNvSpPr txBox="1"/>
          <p:nvPr/>
        </p:nvSpPr>
        <p:spPr>
          <a:xfrm>
            <a:off x="5120701" y="5736761"/>
            <a:ext cx="1950599" cy="338554"/>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SUPPORT ACTIVITIES</a:t>
            </a:r>
          </a:p>
        </p:txBody>
      </p:sp>
      <p:sp>
        <p:nvSpPr>
          <p:cNvPr id="26" name="Rectangle 25">
            <a:extLst>
              <a:ext uri="{FF2B5EF4-FFF2-40B4-BE49-F238E27FC236}">
                <a16:creationId xmlns:a16="http://schemas.microsoft.com/office/drawing/2014/main" id="{152FA356-9448-3F44-BADE-9F001C0ED7A6}"/>
              </a:ext>
            </a:extLst>
          </p:cNvPr>
          <p:cNvSpPr/>
          <p:nvPr/>
        </p:nvSpPr>
        <p:spPr>
          <a:xfrm>
            <a:off x="762000" y="6109476"/>
            <a:ext cx="2030915" cy="3652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7" name="Rectangle 26">
            <a:extLst>
              <a:ext uri="{FF2B5EF4-FFF2-40B4-BE49-F238E27FC236}">
                <a16:creationId xmlns:a16="http://schemas.microsoft.com/office/drawing/2014/main" id="{521BE5F2-85FC-E14E-BC32-691439EFED15}"/>
              </a:ext>
            </a:extLst>
          </p:cNvPr>
          <p:cNvSpPr/>
          <p:nvPr/>
        </p:nvSpPr>
        <p:spPr>
          <a:xfrm>
            <a:off x="5079276" y="6109476"/>
            <a:ext cx="2030915" cy="365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8" name="Rectangle 27">
            <a:extLst>
              <a:ext uri="{FF2B5EF4-FFF2-40B4-BE49-F238E27FC236}">
                <a16:creationId xmlns:a16="http://schemas.microsoft.com/office/drawing/2014/main" id="{A0A33354-62BA-7044-9281-D7FC633E6FED}"/>
              </a:ext>
            </a:extLst>
          </p:cNvPr>
          <p:cNvSpPr/>
          <p:nvPr/>
        </p:nvSpPr>
        <p:spPr>
          <a:xfrm>
            <a:off x="2920638" y="6109476"/>
            <a:ext cx="2030915" cy="36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9" name="Rectangle 28">
            <a:extLst>
              <a:ext uri="{FF2B5EF4-FFF2-40B4-BE49-F238E27FC236}">
                <a16:creationId xmlns:a16="http://schemas.microsoft.com/office/drawing/2014/main" id="{38A64E64-55A7-5E4C-8A56-F7B29FC9AA6D}"/>
              </a:ext>
            </a:extLst>
          </p:cNvPr>
          <p:cNvSpPr/>
          <p:nvPr/>
        </p:nvSpPr>
        <p:spPr>
          <a:xfrm>
            <a:off x="7240448" y="6109476"/>
            <a:ext cx="2030915" cy="36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0" name="Rectangle 29">
            <a:extLst>
              <a:ext uri="{FF2B5EF4-FFF2-40B4-BE49-F238E27FC236}">
                <a16:creationId xmlns:a16="http://schemas.microsoft.com/office/drawing/2014/main" id="{8846E1D3-F64A-8345-B10D-CF2D777E0C30}"/>
              </a:ext>
            </a:extLst>
          </p:cNvPr>
          <p:cNvSpPr/>
          <p:nvPr/>
        </p:nvSpPr>
        <p:spPr>
          <a:xfrm>
            <a:off x="9399086" y="6109476"/>
            <a:ext cx="2030915" cy="3652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1" name="TextBox 30">
            <a:extLst>
              <a:ext uri="{FF2B5EF4-FFF2-40B4-BE49-F238E27FC236}">
                <a16:creationId xmlns:a16="http://schemas.microsoft.com/office/drawing/2014/main" id="{B4F5FA10-F69D-084E-B86C-400F9A729164}"/>
              </a:ext>
            </a:extLst>
          </p:cNvPr>
          <p:cNvSpPr txBox="1"/>
          <p:nvPr/>
        </p:nvSpPr>
        <p:spPr>
          <a:xfrm>
            <a:off x="877638" y="6061263"/>
            <a:ext cx="1799660" cy="461665"/>
          </a:xfrm>
          <a:prstGeom prst="rect">
            <a:avLst/>
          </a:prstGeom>
          <a:noFill/>
        </p:spPr>
        <p:txBody>
          <a:bodyPr wrap="none" rtlCol="0" anchor="ctr">
            <a:spAutoFit/>
          </a:bodyPr>
          <a:lstStyle/>
          <a:p>
            <a:pPr algn="ctr"/>
            <a:r>
              <a:rPr lang="en-US" sz="1200" b="1" dirty="0">
                <a:solidFill>
                  <a:schemeClr val="bg1"/>
                </a:solidFill>
                <a:latin typeface="Poppins" pitchFamily="2" charset="77"/>
                <a:cs typeface="Poppins" pitchFamily="2" charset="77"/>
              </a:rPr>
              <a:t>ONGOING FRONTLINE</a:t>
            </a:r>
          </a:p>
          <a:p>
            <a:pPr algn="ctr"/>
            <a:r>
              <a:rPr lang="en-US" sz="1200" b="1" dirty="0">
                <a:solidFill>
                  <a:schemeClr val="bg1"/>
                </a:solidFill>
                <a:latin typeface="Poppins" pitchFamily="2" charset="77"/>
                <a:cs typeface="Poppins" pitchFamily="2" charset="77"/>
              </a:rPr>
              <a:t> EDUCATION &amp; TRAINING</a:t>
            </a:r>
          </a:p>
        </p:txBody>
      </p:sp>
      <p:sp>
        <p:nvSpPr>
          <p:cNvPr id="32" name="TextBox 31">
            <a:extLst>
              <a:ext uri="{FF2B5EF4-FFF2-40B4-BE49-F238E27FC236}">
                <a16:creationId xmlns:a16="http://schemas.microsoft.com/office/drawing/2014/main" id="{AE340F38-C7E7-954C-8FA7-63D1D1EDF79D}"/>
              </a:ext>
            </a:extLst>
          </p:cNvPr>
          <p:cNvSpPr txBox="1"/>
          <p:nvPr/>
        </p:nvSpPr>
        <p:spPr>
          <a:xfrm>
            <a:off x="3061372" y="6061263"/>
            <a:ext cx="1749453" cy="461665"/>
          </a:xfrm>
          <a:prstGeom prst="rect">
            <a:avLst/>
          </a:prstGeom>
          <a:noFill/>
        </p:spPr>
        <p:txBody>
          <a:bodyPr wrap="none" rtlCol="0" anchor="ctr">
            <a:spAutoFit/>
          </a:bodyPr>
          <a:lstStyle/>
          <a:p>
            <a:pPr algn="ctr"/>
            <a:r>
              <a:rPr lang="en-US" sz="1200" b="1" dirty="0">
                <a:solidFill>
                  <a:schemeClr val="bg1"/>
                </a:solidFill>
                <a:latin typeface="Poppins" pitchFamily="2" charset="77"/>
                <a:cs typeface="Poppins" pitchFamily="2" charset="77"/>
              </a:rPr>
              <a:t>GROWTH STRATEGIES &amp; </a:t>
            </a:r>
          </a:p>
          <a:p>
            <a:pPr algn="ctr"/>
            <a:r>
              <a:rPr lang="en-US" sz="1200" b="1" dirty="0">
                <a:solidFill>
                  <a:schemeClr val="bg1"/>
                </a:solidFill>
                <a:latin typeface="Poppins" pitchFamily="2" charset="77"/>
                <a:cs typeface="Poppins" pitchFamily="2" charset="77"/>
              </a:rPr>
              <a:t>CAMPAIGNS</a:t>
            </a:r>
          </a:p>
        </p:txBody>
      </p:sp>
      <p:sp>
        <p:nvSpPr>
          <p:cNvPr id="33" name="TextBox 32">
            <a:extLst>
              <a:ext uri="{FF2B5EF4-FFF2-40B4-BE49-F238E27FC236}">
                <a16:creationId xmlns:a16="http://schemas.microsoft.com/office/drawing/2014/main" id="{299DCA81-B076-5245-BDC4-D48C03C2C8EA}"/>
              </a:ext>
            </a:extLst>
          </p:cNvPr>
          <p:cNvSpPr txBox="1"/>
          <p:nvPr/>
        </p:nvSpPr>
        <p:spPr>
          <a:xfrm>
            <a:off x="5654163" y="6153596"/>
            <a:ext cx="881140" cy="276999"/>
          </a:xfrm>
          <a:prstGeom prst="rect">
            <a:avLst/>
          </a:prstGeom>
          <a:noFill/>
        </p:spPr>
        <p:txBody>
          <a:bodyPr wrap="none" rtlCol="0" anchor="ctr">
            <a:spAutoFit/>
          </a:bodyPr>
          <a:lstStyle/>
          <a:p>
            <a:pPr algn="ctr"/>
            <a:r>
              <a:rPr lang="en-US" sz="1200" b="1" dirty="0">
                <a:solidFill>
                  <a:schemeClr val="bg1"/>
                </a:solidFill>
                <a:latin typeface="Poppins" pitchFamily="2" charset="77"/>
                <a:cs typeface="Poppins" pitchFamily="2" charset="77"/>
              </a:rPr>
              <a:t>SYNERGIES</a:t>
            </a:r>
          </a:p>
        </p:txBody>
      </p:sp>
      <p:sp>
        <p:nvSpPr>
          <p:cNvPr id="34" name="TextBox 33">
            <a:extLst>
              <a:ext uri="{FF2B5EF4-FFF2-40B4-BE49-F238E27FC236}">
                <a16:creationId xmlns:a16="http://schemas.microsoft.com/office/drawing/2014/main" id="{2CCF5608-703E-4A4C-A531-A7A6F7FB8FB4}"/>
              </a:ext>
            </a:extLst>
          </p:cNvPr>
          <p:cNvSpPr txBox="1"/>
          <p:nvPr/>
        </p:nvSpPr>
        <p:spPr>
          <a:xfrm>
            <a:off x="7377976" y="6061263"/>
            <a:ext cx="1755865" cy="461665"/>
          </a:xfrm>
          <a:prstGeom prst="rect">
            <a:avLst/>
          </a:prstGeom>
          <a:noFill/>
        </p:spPr>
        <p:txBody>
          <a:bodyPr wrap="none" rtlCol="0" anchor="ctr">
            <a:spAutoFit/>
          </a:bodyPr>
          <a:lstStyle/>
          <a:p>
            <a:pPr algn="ctr"/>
            <a:r>
              <a:rPr lang="en-US" sz="1200" b="1" dirty="0">
                <a:solidFill>
                  <a:schemeClr val="bg1"/>
                </a:solidFill>
                <a:latin typeface="Poppins" pitchFamily="2" charset="77"/>
                <a:cs typeface="Poppins" pitchFamily="2" charset="77"/>
              </a:rPr>
              <a:t>POLICIES &amp; REGULATION</a:t>
            </a:r>
          </a:p>
          <a:p>
            <a:pPr algn="ctr"/>
            <a:r>
              <a:rPr lang="en-US" sz="1200" b="1" dirty="0">
                <a:solidFill>
                  <a:schemeClr val="bg1"/>
                </a:solidFill>
                <a:latin typeface="Poppins" pitchFamily="2" charset="77"/>
                <a:cs typeface="Poppins" pitchFamily="2" charset="77"/>
              </a:rPr>
              <a:t>SUPPORT</a:t>
            </a:r>
          </a:p>
        </p:txBody>
      </p:sp>
      <p:sp>
        <p:nvSpPr>
          <p:cNvPr id="35" name="TextBox 34">
            <a:extLst>
              <a:ext uri="{FF2B5EF4-FFF2-40B4-BE49-F238E27FC236}">
                <a16:creationId xmlns:a16="http://schemas.microsoft.com/office/drawing/2014/main" id="{43E12242-0110-034D-A62B-538B82D6A4A2}"/>
              </a:ext>
            </a:extLst>
          </p:cNvPr>
          <p:cNvSpPr txBox="1"/>
          <p:nvPr/>
        </p:nvSpPr>
        <p:spPr>
          <a:xfrm>
            <a:off x="9533470" y="6061263"/>
            <a:ext cx="1762149" cy="461665"/>
          </a:xfrm>
          <a:prstGeom prst="rect">
            <a:avLst/>
          </a:prstGeom>
          <a:noFill/>
        </p:spPr>
        <p:txBody>
          <a:bodyPr wrap="none" rtlCol="0" anchor="ctr">
            <a:spAutoFit/>
          </a:bodyPr>
          <a:lstStyle/>
          <a:p>
            <a:pPr algn="ctr"/>
            <a:r>
              <a:rPr lang="en-US" sz="1200" b="1" dirty="0">
                <a:solidFill>
                  <a:schemeClr val="bg1"/>
                </a:solidFill>
                <a:latin typeface="Poppins" pitchFamily="2" charset="77"/>
                <a:cs typeface="Poppins" pitchFamily="2" charset="77"/>
              </a:rPr>
              <a:t>ONGOING PROPOSITION</a:t>
            </a:r>
          </a:p>
          <a:p>
            <a:pPr algn="ctr"/>
            <a:r>
              <a:rPr lang="en-US" sz="1200" b="1" dirty="0">
                <a:solidFill>
                  <a:schemeClr val="bg1"/>
                </a:solidFill>
                <a:latin typeface="Poppins" pitchFamily="2" charset="77"/>
                <a:cs typeface="Poppins" pitchFamily="2" charset="77"/>
              </a:rPr>
              <a:t>DEVELOPMENT</a:t>
            </a:r>
          </a:p>
        </p:txBody>
      </p:sp>
      <p:sp>
        <p:nvSpPr>
          <p:cNvPr id="37" name="Pentagon 36">
            <a:extLst>
              <a:ext uri="{FF2B5EF4-FFF2-40B4-BE49-F238E27FC236}">
                <a16:creationId xmlns:a16="http://schemas.microsoft.com/office/drawing/2014/main" id="{A2129BD9-F900-754A-B9C6-2D7B46962159}"/>
              </a:ext>
            </a:extLst>
          </p:cNvPr>
          <p:cNvSpPr/>
          <p:nvPr/>
        </p:nvSpPr>
        <p:spPr>
          <a:xfrm>
            <a:off x="762000" y="5164859"/>
            <a:ext cx="10668000" cy="36576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9" name="TextBox 38">
            <a:extLst>
              <a:ext uri="{FF2B5EF4-FFF2-40B4-BE49-F238E27FC236}">
                <a16:creationId xmlns:a16="http://schemas.microsoft.com/office/drawing/2014/main" id="{BA2B4BAC-84F1-3A42-A5B4-7EE0C3BF7E61}"/>
              </a:ext>
            </a:extLst>
          </p:cNvPr>
          <p:cNvSpPr txBox="1"/>
          <p:nvPr/>
        </p:nvSpPr>
        <p:spPr>
          <a:xfrm>
            <a:off x="896630" y="4792151"/>
            <a:ext cx="1629742" cy="276999"/>
          </a:xfrm>
          <a:prstGeom prst="rect">
            <a:avLst/>
          </a:prstGeom>
          <a:noFill/>
        </p:spPr>
        <p:txBody>
          <a:bodyPr wrap="none" rtlCol="0" anchor="ctr">
            <a:spAutoFit/>
          </a:bodyPr>
          <a:lstStyle/>
          <a:p>
            <a:r>
              <a:rPr lang="en-US" sz="1200" b="1" dirty="0">
                <a:solidFill>
                  <a:schemeClr val="bg1"/>
                </a:solidFill>
                <a:latin typeface="Poppins" pitchFamily="2" charset="77"/>
                <a:cs typeface="Poppins" pitchFamily="2" charset="77"/>
              </a:rPr>
              <a:t>MATERIALS PLANNING</a:t>
            </a:r>
          </a:p>
        </p:txBody>
      </p:sp>
      <p:sp>
        <p:nvSpPr>
          <p:cNvPr id="40" name="TextBox 39">
            <a:extLst>
              <a:ext uri="{FF2B5EF4-FFF2-40B4-BE49-F238E27FC236}">
                <a16:creationId xmlns:a16="http://schemas.microsoft.com/office/drawing/2014/main" id="{FA8A1619-BFE8-5C43-97A6-CD264EE29819}"/>
              </a:ext>
            </a:extLst>
          </p:cNvPr>
          <p:cNvSpPr txBox="1"/>
          <p:nvPr/>
        </p:nvSpPr>
        <p:spPr>
          <a:xfrm>
            <a:off x="4002522" y="5183134"/>
            <a:ext cx="4951805" cy="338554"/>
          </a:xfrm>
          <a:prstGeom prst="rect">
            <a:avLst/>
          </a:prstGeom>
          <a:noFill/>
        </p:spPr>
        <p:txBody>
          <a:bodyPr wrap="none" rtlCol="0" anchor="ctr">
            <a:spAutoFit/>
          </a:bodyPr>
          <a:lstStyle/>
          <a:p>
            <a:r>
              <a:rPr lang="en-US" sz="1600" b="1" dirty="0">
                <a:solidFill>
                  <a:schemeClr val="bg1"/>
                </a:solidFill>
                <a:latin typeface="Poppins" pitchFamily="2" charset="77"/>
                <a:cs typeface="Poppins" pitchFamily="2" charset="77"/>
              </a:rPr>
              <a:t>INTEGRATED END TO END PROPOSITION MANAGEMENT</a:t>
            </a:r>
          </a:p>
        </p:txBody>
      </p:sp>
      <p:pic>
        <p:nvPicPr>
          <p:cNvPr id="23" name="Picture 22">
            <a:extLst>
              <a:ext uri="{FF2B5EF4-FFF2-40B4-BE49-F238E27FC236}">
                <a16:creationId xmlns:a16="http://schemas.microsoft.com/office/drawing/2014/main" id="{794F9F39-710D-42EE-81AF-62B08FEB5E2A}"/>
              </a:ext>
            </a:extLst>
          </p:cNvPr>
          <p:cNvPicPr>
            <a:picLocks noChangeAspect="1"/>
          </p:cNvPicPr>
          <p:nvPr/>
        </p:nvPicPr>
        <p:blipFill>
          <a:blip r:embed="rId5">
            <a:duotone>
              <a:schemeClr val="accent3">
                <a:shade val="45000"/>
                <a:satMod val="135000"/>
              </a:schemeClr>
              <a:prstClr val="white"/>
            </a:duotone>
          </a:blip>
          <a:stretch>
            <a:fillRect/>
          </a:stretch>
        </p:blipFill>
        <p:spPr>
          <a:xfrm>
            <a:off x="5255859" y="1484539"/>
            <a:ext cx="1723239" cy="632687"/>
          </a:xfrm>
          <a:prstGeom prst="rect">
            <a:avLst/>
          </a:prstGeom>
        </p:spPr>
      </p:pic>
      <p:sp>
        <p:nvSpPr>
          <p:cNvPr id="42" name="Arrow: Down 41">
            <a:extLst>
              <a:ext uri="{FF2B5EF4-FFF2-40B4-BE49-F238E27FC236}">
                <a16:creationId xmlns:a16="http://schemas.microsoft.com/office/drawing/2014/main" id="{A794A23A-A56F-4703-8DF4-0D35DC8547D1}"/>
              </a:ext>
            </a:extLst>
          </p:cNvPr>
          <p:cNvSpPr/>
          <p:nvPr/>
        </p:nvSpPr>
        <p:spPr>
          <a:xfrm>
            <a:off x="5756530" y="4216714"/>
            <a:ext cx="721895" cy="910378"/>
          </a:xfrm>
          <a:prstGeom prst="down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44" name="Straight Arrow Connector 43">
            <a:extLst>
              <a:ext uri="{FF2B5EF4-FFF2-40B4-BE49-F238E27FC236}">
                <a16:creationId xmlns:a16="http://schemas.microsoft.com/office/drawing/2014/main" id="{19DBE59A-0D2B-4168-8A21-AA8E36A44119}"/>
              </a:ext>
            </a:extLst>
          </p:cNvPr>
          <p:cNvCxnSpPr>
            <a:stCxn id="21" idx="2"/>
          </p:cNvCxnSpPr>
          <p:nvPr/>
        </p:nvCxnSpPr>
        <p:spPr>
          <a:xfrm flipH="1">
            <a:off x="2098307" y="4180319"/>
            <a:ext cx="3993057" cy="1880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3D30D84-5F75-4E20-82A8-3850DBD0A89F}"/>
              </a:ext>
            </a:extLst>
          </p:cNvPr>
          <p:cNvCxnSpPr>
            <a:cxnSpLocks/>
            <a:stCxn id="21" idx="2"/>
            <a:endCxn id="35" idx="0"/>
          </p:cNvCxnSpPr>
          <p:nvPr/>
        </p:nvCxnSpPr>
        <p:spPr>
          <a:xfrm>
            <a:off x="6091364" y="4180319"/>
            <a:ext cx="4323181" cy="1880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AEC3552-354F-4FB9-878B-25E2ADFAA330}"/>
              </a:ext>
            </a:extLst>
          </p:cNvPr>
          <p:cNvCxnSpPr>
            <a:cxnSpLocks/>
            <a:stCxn id="42" idx="0"/>
          </p:cNvCxnSpPr>
          <p:nvPr/>
        </p:nvCxnSpPr>
        <p:spPr>
          <a:xfrm flipH="1">
            <a:off x="4048566" y="4216714"/>
            <a:ext cx="2068912" cy="1858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368F89E-4F95-43B4-BE4D-FBB8BBDD36D4}"/>
              </a:ext>
            </a:extLst>
          </p:cNvPr>
          <p:cNvCxnSpPr>
            <a:stCxn id="21" idx="2"/>
            <a:endCxn id="25" idx="2"/>
          </p:cNvCxnSpPr>
          <p:nvPr/>
        </p:nvCxnSpPr>
        <p:spPr>
          <a:xfrm>
            <a:off x="6091364" y="4180319"/>
            <a:ext cx="4637" cy="1894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794C9F4-64AE-47F5-9888-33D7EB6A3F72}"/>
              </a:ext>
            </a:extLst>
          </p:cNvPr>
          <p:cNvCxnSpPr>
            <a:stCxn id="21" idx="2"/>
            <a:endCxn id="34" idx="0"/>
          </p:cNvCxnSpPr>
          <p:nvPr/>
        </p:nvCxnSpPr>
        <p:spPr>
          <a:xfrm>
            <a:off x="6091364" y="4180319"/>
            <a:ext cx="2164545" cy="1880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E031CFB5-8F4A-4C17-9FB8-34E6931F2A72}"/>
              </a:ext>
            </a:extLst>
          </p:cNvPr>
          <p:cNvPicPr>
            <a:picLocks noChangeAspect="1"/>
          </p:cNvPicPr>
          <p:nvPr/>
        </p:nvPicPr>
        <p:blipFill>
          <a:blip r:embed="rId5"/>
          <a:stretch>
            <a:fillRect/>
          </a:stretch>
        </p:blipFill>
        <p:spPr>
          <a:xfrm>
            <a:off x="500266" y="158398"/>
            <a:ext cx="2203748" cy="809106"/>
          </a:xfrm>
          <a:prstGeom prst="rect">
            <a:avLst/>
          </a:prstGeom>
        </p:spPr>
      </p:pic>
      <p:sp>
        <p:nvSpPr>
          <p:cNvPr id="3" name="Rectangle 2">
            <a:extLst>
              <a:ext uri="{FF2B5EF4-FFF2-40B4-BE49-F238E27FC236}">
                <a16:creationId xmlns:a16="http://schemas.microsoft.com/office/drawing/2014/main" id="{0BC63780-CF1B-4427-88D0-EF289E1F1798}"/>
              </a:ext>
            </a:extLst>
          </p:cNvPr>
          <p:cNvSpPr/>
          <p:nvPr/>
        </p:nvSpPr>
        <p:spPr>
          <a:xfrm>
            <a:off x="5519863" y="6692515"/>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8" name="Audio 7">
            <a:hlinkClick r:id="" action="ppaction://media"/>
            <a:extLst>
              <a:ext uri="{FF2B5EF4-FFF2-40B4-BE49-F238E27FC236}">
                <a16:creationId xmlns:a16="http://schemas.microsoft.com/office/drawing/2014/main" id="{F48C83AF-93AE-4713-862E-4B7126DBFC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20482" name="Picture 1">
            <a:extLst>
              <a:ext uri="{FF2B5EF4-FFF2-40B4-BE49-F238E27FC236}">
                <a16:creationId xmlns:a16="http://schemas.microsoft.com/office/drawing/2014/main" id="{5F18D827-7CF3-4DE7-B531-A0652AEE62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952767"/>
      </p:ext>
    </p:extLst>
  </p:cSld>
  <p:clrMapOvr>
    <a:masterClrMapping/>
  </p:clrMapOvr>
  <mc:AlternateContent xmlns:mc="http://schemas.openxmlformats.org/markup-compatibility/2006" xmlns:p14="http://schemas.microsoft.com/office/powerpoint/2010/main">
    <mc:Choice Requires="p14">
      <p:transition spd="slow" p14:dur="2000" advTm="29131"/>
    </mc:Choice>
    <mc:Fallback xmlns="">
      <p:transition spd="slow" advTm="2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AE3BD-AAE6-4340-81D8-8D0BE353AF9D}"/>
              </a:ext>
            </a:extLst>
          </p:cNvPr>
          <p:cNvPicPr>
            <a:picLocks noChangeAspect="1"/>
          </p:cNvPicPr>
          <p:nvPr/>
        </p:nvPicPr>
        <p:blipFill rotWithShape="1">
          <a:blip r:embed="rId3"/>
          <a:srcRect l="53615"/>
          <a:stretch/>
        </p:blipFill>
        <p:spPr>
          <a:xfrm>
            <a:off x="4328161" y="976157"/>
            <a:ext cx="2550694" cy="5018011"/>
          </a:xfrm>
          <a:prstGeom prst="rect">
            <a:avLst/>
          </a:prstGeom>
        </p:spPr>
      </p:pic>
      <p:pic>
        <p:nvPicPr>
          <p:cNvPr id="4" name="Picture 3">
            <a:extLst>
              <a:ext uri="{FF2B5EF4-FFF2-40B4-BE49-F238E27FC236}">
                <a16:creationId xmlns:a16="http://schemas.microsoft.com/office/drawing/2014/main" id="{B5BA389E-07D5-44B9-BF7D-07B269861BA1}"/>
              </a:ext>
            </a:extLst>
          </p:cNvPr>
          <p:cNvPicPr>
            <a:picLocks noChangeAspect="1"/>
          </p:cNvPicPr>
          <p:nvPr/>
        </p:nvPicPr>
        <p:blipFill>
          <a:blip r:embed="rId4"/>
          <a:stretch>
            <a:fillRect/>
          </a:stretch>
        </p:blipFill>
        <p:spPr>
          <a:xfrm>
            <a:off x="4621701" y="5900003"/>
            <a:ext cx="2082264" cy="837227"/>
          </a:xfrm>
          <a:prstGeom prst="rect">
            <a:avLst/>
          </a:prstGeom>
        </p:spPr>
      </p:pic>
      <p:sp>
        <p:nvSpPr>
          <p:cNvPr id="5" name="TextBox 4">
            <a:extLst>
              <a:ext uri="{FF2B5EF4-FFF2-40B4-BE49-F238E27FC236}">
                <a16:creationId xmlns:a16="http://schemas.microsoft.com/office/drawing/2014/main" id="{CD0418F7-43DD-48E6-B51F-91D0840A15DF}"/>
              </a:ext>
            </a:extLst>
          </p:cNvPr>
          <p:cNvSpPr txBox="1"/>
          <p:nvPr/>
        </p:nvSpPr>
        <p:spPr>
          <a:xfrm>
            <a:off x="86627" y="1177307"/>
            <a:ext cx="4241534" cy="5678478"/>
          </a:xfrm>
          <a:prstGeom prst="rect">
            <a:avLst/>
          </a:prstGeom>
          <a:noFill/>
        </p:spPr>
        <p:txBody>
          <a:bodyPr wrap="square" rtlCol="0">
            <a:spAutoFit/>
          </a:bodyPr>
          <a:lstStyle/>
          <a:p>
            <a:pPr algn="ctr"/>
            <a:r>
              <a:rPr lang="en-IE" sz="2000" b="1" dirty="0">
                <a:solidFill>
                  <a:srgbClr val="002060"/>
                </a:solidFill>
                <a:latin typeface="Lato"/>
              </a:rPr>
              <a:t>WHAT IS IT?</a:t>
            </a:r>
          </a:p>
          <a:p>
            <a:pPr algn="ctr"/>
            <a:endParaRPr lang="en-IE" sz="20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A COMPOSITE RANGE OF INSURANCE PRODUCTS – GENERAL, LIFE, TRAVEL</a:t>
            </a:r>
          </a:p>
          <a:p>
            <a:endParaRPr lang="en-IE" sz="14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MULTI CHANNEL DISTRIBUTION PROVIDING EFFICIENCY &amp; ‘ALWAYS ON’. START IN ONE CHANNEL, COMPLETE IN ANOTHER</a:t>
            </a:r>
          </a:p>
          <a:p>
            <a:pPr marL="457200" indent="-457200">
              <a:buFont typeface="Wingdings" panose="05000000000000000000" pitchFamily="2" charset="2"/>
              <a:buChar char="§"/>
            </a:pPr>
            <a:endParaRPr lang="en-IE" sz="14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MULTI PROVIDER PRICING TO ENSURE BEST PROPOSITION &amp; MOST COMPETITIVE  PRICING</a:t>
            </a:r>
          </a:p>
          <a:p>
            <a:pPr marL="457200" indent="-457200">
              <a:buFont typeface="Wingdings" panose="05000000000000000000" pitchFamily="2" charset="2"/>
              <a:buChar char="§"/>
            </a:pPr>
            <a:endParaRPr lang="en-IE" sz="14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BASED ON FAIR PRINCIPLES</a:t>
            </a:r>
          </a:p>
          <a:p>
            <a:pPr marL="457200" indent="-457200">
              <a:buFont typeface="Wingdings" panose="05000000000000000000" pitchFamily="2" charset="2"/>
              <a:buChar char="§"/>
            </a:pPr>
            <a:endParaRPr lang="en-IE" sz="14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ALL CHANNELS PROVIDED &amp; SUPPORTED BY PEOPL GIVING CREDIT UNIONS ACCESS TO MARKET LEADING ENABLEMENT &amp; PRODUCTS </a:t>
            </a:r>
          </a:p>
          <a:p>
            <a:pPr marL="457200" indent="-457200">
              <a:buFont typeface="Wingdings" panose="05000000000000000000" pitchFamily="2" charset="2"/>
              <a:buChar char="§"/>
            </a:pPr>
            <a:endParaRPr lang="en-IE" sz="1400" dirty="0">
              <a:solidFill>
                <a:srgbClr val="002060"/>
              </a:solidFill>
              <a:latin typeface="Lato"/>
            </a:endParaRPr>
          </a:p>
          <a:p>
            <a:pPr marL="457200" indent="-457200">
              <a:buFont typeface="Wingdings" panose="05000000000000000000" pitchFamily="2" charset="2"/>
              <a:buChar char="§"/>
            </a:pPr>
            <a:r>
              <a:rPr lang="en-IE" sz="1400" dirty="0">
                <a:solidFill>
                  <a:srgbClr val="002060"/>
                </a:solidFill>
                <a:latin typeface="Lato"/>
              </a:rPr>
              <a:t>DATA ANALYTICS – COMPREHENSIVE ANALYTICS QUOTE ENGINE &amp; MARKETING SUITE; MORE EFFICIENT &amp; BETTER MEMBER MARKETING &amp; COMMUNICATIONS</a:t>
            </a:r>
          </a:p>
          <a:p>
            <a:endParaRPr lang="en-IE" sz="1500" dirty="0">
              <a:solidFill>
                <a:schemeClr val="accent3">
                  <a:lumMod val="75000"/>
                </a:schemeClr>
              </a:solidFill>
              <a:latin typeface="Lato"/>
            </a:endParaRPr>
          </a:p>
        </p:txBody>
      </p:sp>
      <p:sp>
        <p:nvSpPr>
          <p:cNvPr id="6" name="TextBox 5">
            <a:extLst>
              <a:ext uri="{FF2B5EF4-FFF2-40B4-BE49-F238E27FC236}">
                <a16:creationId xmlns:a16="http://schemas.microsoft.com/office/drawing/2014/main" id="{B2764773-A6B5-4045-BBC4-46FAE7B2C2CE}"/>
              </a:ext>
            </a:extLst>
          </p:cNvPr>
          <p:cNvSpPr txBox="1"/>
          <p:nvPr/>
        </p:nvSpPr>
        <p:spPr>
          <a:xfrm>
            <a:off x="2346385" y="120770"/>
            <a:ext cx="7384211" cy="892552"/>
          </a:xfrm>
          <a:prstGeom prst="rect">
            <a:avLst/>
          </a:prstGeom>
          <a:noFill/>
        </p:spPr>
        <p:txBody>
          <a:bodyPr wrap="square" rtlCol="0">
            <a:spAutoFit/>
          </a:bodyPr>
          <a:lstStyle/>
          <a:p>
            <a:pPr algn="ctr"/>
            <a:r>
              <a:rPr lang="en-IE" sz="2600" b="1" dirty="0">
                <a:solidFill>
                  <a:schemeClr val="tx2"/>
                </a:solidFill>
                <a:latin typeface="Lato"/>
              </a:rPr>
              <a:t>BROAD, MULTI AGENCY INSURANCE PROPOSITION FOR CREDIT UNIONS</a:t>
            </a:r>
          </a:p>
        </p:txBody>
      </p:sp>
      <p:pic>
        <p:nvPicPr>
          <p:cNvPr id="3" name="Picture 2">
            <a:extLst>
              <a:ext uri="{FF2B5EF4-FFF2-40B4-BE49-F238E27FC236}">
                <a16:creationId xmlns:a16="http://schemas.microsoft.com/office/drawing/2014/main" id="{EE506A07-770D-4D46-832E-02BBBC8DFEBC}"/>
              </a:ext>
            </a:extLst>
          </p:cNvPr>
          <p:cNvPicPr>
            <a:picLocks noChangeAspect="1"/>
          </p:cNvPicPr>
          <p:nvPr/>
        </p:nvPicPr>
        <p:blipFill>
          <a:blip r:embed="rId5"/>
          <a:stretch>
            <a:fillRect/>
          </a:stretch>
        </p:blipFill>
        <p:spPr>
          <a:xfrm>
            <a:off x="6878855" y="1349701"/>
            <a:ext cx="5126286" cy="5025915"/>
          </a:xfrm>
          <a:prstGeom prst="rect">
            <a:avLst/>
          </a:prstGeom>
        </p:spPr>
      </p:pic>
      <p:sp>
        <p:nvSpPr>
          <p:cNvPr id="9" name="Rectangle 8">
            <a:extLst>
              <a:ext uri="{FF2B5EF4-FFF2-40B4-BE49-F238E27FC236}">
                <a16:creationId xmlns:a16="http://schemas.microsoft.com/office/drawing/2014/main" id="{6516745D-71FA-400B-9F53-793087A83A60}"/>
              </a:ext>
            </a:extLst>
          </p:cNvPr>
          <p:cNvSpPr/>
          <p:nvPr/>
        </p:nvSpPr>
        <p:spPr>
          <a:xfrm>
            <a:off x="5091333" y="6737230"/>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21506" name="Picture 1">
            <a:extLst>
              <a:ext uri="{FF2B5EF4-FFF2-40B4-BE49-F238E27FC236}">
                <a16:creationId xmlns:a16="http://schemas.microsoft.com/office/drawing/2014/main" id="{A187F416-058A-4EC5-8764-9927486C2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430598"/>
      </p:ext>
    </p:extLst>
  </p:cSld>
  <p:clrMapOvr>
    <a:masterClrMapping/>
  </p:clrMapOvr>
  <mc:AlternateContent xmlns:mc="http://schemas.openxmlformats.org/markup-compatibility/2006" xmlns:p14="http://schemas.microsoft.com/office/powerpoint/2010/main">
    <mc:Choice Requires="p14">
      <p:transition spd="slow" p14:dur="2000" advTm="13210"/>
    </mc:Choice>
    <mc:Fallback xmlns="">
      <p:transition spd="slow" advTm="1321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F9028-85AF-4196-B9A5-3F630170FEA0}"/>
              </a:ext>
            </a:extLst>
          </p:cNvPr>
          <p:cNvPicPr>
            <a:picLocks noChangeAspect="1"/>
          </p:cNvPicPr>
          <p:nvPr/>
        </p:nvPicPr>
        <p:blipFill>
          <a:blip r:embed="rId5"/>
          <a:stretch>
            <a:fillRect/>
          </a:stretch>
        </p:blipFill>
        <p:spPr>
          <a:xfrm>
            <a:off x="6245524" y="249900"/>
            <a:ext cx="5687683" cy="2990305"/>
          </a:xfrm>
          <a:prstGeom prst="rect">
            <a:avLst/>
          </a:prstGeom>
        </p:spPr>
      </p:pic>
      <p:pic>
        <p:nvPicPr>
          <p:cNvPr id="3" name="Picture 2">
            <a:extLst>
              <a:ext uri="{FF2B5EF4-FFF2-40B4-BE49-F238E27FC236}">
                <a16:creationId xmlns:a16="http://schemas.microsoft.com/office/drawing/2014/main" id="{CB488128-62B9-4B5A-AF3E-9E23EC6BC110}"/>
              </a:ext>
            </a:extLst>
          </p:cNvPr>
          <p:cNvPicPr>
            <a:picLocks noChangeAspect="1"/>
          </p:cNvPicPr>
          <p:nvPr/>
        </p:nvPicPr>
        <p:blipFill>
          <a:blip r:embed="rId6"/>
          <a:stretch>
            <a:fillRect/>
          </a:stretch>
        </p:blipFill>
        <p:spPr>
          <a:xfrm rot="20741189">
            <a:off x="7003254" y="3362606"/>
            <a:ext cx="4534533" cy="2410161"/>
          </a:xfrm>
          <a:prstGeom prst="rect">
            <a:avLst/>
          </a:prstGeom>
        </p:spPr>
      </p:pic>
      <p:pic>
        <p:nvPicPr>
          <p:cNvPr id="4" name="Picture 3">
            <a:extLst>
              <a:ext uri="{FF2B5EF4-FFF2-40B4-BE49-F238E27FC236}">
                <a16:creationId xmlns:a16="http://schemas.microsoft.com/office/drawing/2014/main" id="{B997C3F5-BC17-4612-881F-07242BD50FCA}"/>
              </a:ext>
            </a:extLst>
          </p:cNvPr>
          <p:cNvPicPr>
            <a:picLocks noChangeAspect="1"/>
          </p:cNvPicPr>
          <p:nvPr/>
        </p:nvPicPr>
        <p:blipFill>
          <a:blip r:embed="rId7"/>
          <a:stretch>
            <a:fillRect/>
          </a:stretch>
        </p:blipFill>
        <p:spPr>
          <a:xfrm>
            <a:off x="191291" y="3429000"/>
            <a:ext cx="5904709" cy="3062189"/>
          </a:xfrm>
          <a:prstGeom prst="rect">
            <a:avLst/>
          </a:prstGeom>
        </p:spPr>
      </p:pic>
      <p:sp>
        <p:nvSpPr>
          <p:cNvPr id="6" name="TextBox 5">
            <a:extLst>
              <a:ext uri="{FF2B5EF4-FFF2-40B4-BE49-F238E27FC236}">
                <a16:creationId xmlns:a16="http://schemas.microsoft.com/office/drawing/2014/main" id="{F0CD6774-240E-4E08-9B65-9F1431A0F63F}"/>
              </a:ext>
            </a:extLst>
          </p:cNvPr>
          <p:cNvSpPr txBox="1"/>
          <p:nvPr/>
        </p:nvSpPr>
        <p:spPr>
          <a:xfrm>
            <a:off x="583725" y="223382"/>
            <a:ext cx="4914359" cy="2616101"/>
          </a:xfrm>
          <a:prstGeom prst="rect">
            <a:avLst/>
          </a:prstGeom>
          <a:noFill/>
        </p:spPr>
        <p:txBody>
          <a:bodyPr wrap="none" rtlCol="0" anchor="b" anchorCtr="0">
            <a:spAutoFit/>
          </a:bodyPr>
          <a:lstStyle/>
          <a:p>
            <a:pPr algn="ctr"/>
            <a:r>
              <a:rPr lang="en-US" sz="3200" b="1" dirty="0">
                <a:solidFill>
                  <a:srgbClr val="002060"/>
                </a:solidFill>
                <a:latin typeface="Poppins" pitchFamily="2" charset="77"/>
                <a:ea typeface="League Spartan" charset="0"/>
                <a:cs typeface="Poppins" pitchFamily="2" charset="77"/>
              </a:rPr>
              <a:t>Vibrant branding;</a:t>
            </a:r>
          </a:p>
          <a:p>
            <a:pPr algn="ctr"/>
            <a:r>
              <a:rPr lang="en-US" sz="3200" b="1" dirty="0">
                <a:solidFill>
                  <a:srgbClr val="002060"/>
                </a:solidFill>
                <a:latin typeface="Poppins" pitchFamily="2" charset="77"/>
                <a:ea typeface="League Spartan" charset="0"/>
                <a:cs typeface="Poppins" pitchFamily="2" charset="77"/>
              </a:rPr>
              <a:t>emphasises what members </a:t>
            </a:r>
          </a:p>
          <a:p>
            <a:pPr algn="ctr"/>
            <a:r>
              <a:rPr lang="en-US" sz="3200" b="1" dirty="0">
                <a:solidFill>
                  <a:srgbClr val="002060"/>
                </a:solidFill>
                <a:latin typeface="Poppins" pitchFamily="2" charset="77"/>
                <a:ea typeface="League Spartan" charset="0"/>
                <a:cs typeface="Poppins" pitchFamily="2" charset="77"/>
              </a:rPr>
              <a:t>&amp; consumers said they</a:t>
            </a:r>
          </a:p>
          <a:p>
            <a:pPr algn="ctr"/>
            <a:r>
              <a:rPr lang="en-US" sz="3200" b="1" dirty="0">
                <a:solidFill>
                  <a:srgbClr val="002060"/>
                </a:solidFill>
                <a:latin typeface="Poppins" pitchFamily="2" charset="77"/>
                <a:ea typeface="League Spartan" charset="0"/>
                <a:cs typeface="Poppins" pitchFamily="2" charset="77"/>
              </a:rPr>
              <a:t>wanted;</a:t>
            </a:r>
          </a:p>
          <a:p>
            <a:pPr algn="ctr"/>
            <a:r>
              <a:rPr lang="en-US" sz="3600" b="1" dirty="0">
                <a:solidFill>
                  <a:schemeClr val="accent3">
                    <a:lumMod val="75000"/>
                  </a:schemeClr>
                </a:solidFill>
                <a:latin typeface="Poppins" pitchFamily="2" charset="77"/>
                <a:ea typeface="League Spartan" charset="0"/>
                <a:cs typeface="Poppins" pitchFamily="2" charset="77"/>
              </a:rPr>
              <a:t>Fair Insurances</a:t>
            </a:r>
          </a:p>
        </p:txBody>
      </p:sp>
      <p:pic>
        <p:nvPicPr>
          <p:cNvPr id="7" name="Picture 6">
            <a:extLst>
              <a:ext uri="{FF2B5EF4-FFF2-40B4-BE49-F238E27FC236}">
                <a16:creationId xmlns:a16="http://schemas.microsoft.com/office/drawing/2014/main" id="{DAF3819B-3CE0-4B0F-BCFE-A49CE137D0B9}"/>
              </a:ext>
            </a:extLst>
          </p:cNvPr>
          <p:cNvPicPr>
            <a:picLocks noChangeAspect="1"/>
          </p:cNvPicPr>
          <p:nvPr/>
        </p:nvPicPr>
        <p:blipFill>
          <a:blip r:embed="rId8"/>
          <a:stretch>
            <a:fillRect/>
          </a:stretch>
        </p:blipFill>
        <p:spPr>
          <a:xfrm>
            <a:off x="8688893" y="5331125"/>
            <a:ext cx="3382760" cy="1360124"/>
          </a:xfrm>
          <a:prstGeom prst="rect">
            <a:avLst/>
          </a:prstGeom>
        </p:spPr>
      </p:pic>
      <p:pic>
        <p:nvPicPr>
          <p:cNvPr id="8" name="Audio 7">
            <a:hlinkClick r:id="" action="ppaction://media"/>
            <a:extLst>
              <a:ext uri="{FF2B5EF4-FFF2-40B4-BE49-F238E27FC236}">
                <a16:creationId xmlns:a16="http://schemas.microsoft.com/office/drawing/2014/main" id="{776663E1-028D-4F37-8C33-3AEB6D92A7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22530" name="Picture 1">
            <a:extLst>
              <a:ext uri="{FF2B5EF4-FFF2-40B4-BE49-F238E27FC236}">
                <a16:creationId xmlns:a16="http://schemas.microsoft.com/office/drawing/2014/main" id="{9CD02A6D-0466-45C1-9837-097923685F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080845"/>
      </p:ext>
    </p:extLst>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BE5FB6-6F17-4649-8596-4D11F7214DBB}"/>
              </a:ext>
            </a:extLst>
          </p:cNvPr>
          <p:cNvSpPr txBox="1"/>
          <p:nvPr/>
        </p:nvSpPr>
        <p:spPr>
          <a:xfrm>
            <a:off x="323133" y="0"/>
            <a:ext cx="11545734" cy="1569660"/>
          </a:xfrm>
          <a:prstGeom prst="rect">
            <a:avLst/>
          </a:prstGeom>
          <a:noFill/>
        </p:spPr>
        <p:txBody>
          <a:bodyPr wrap="square" rtlCol="0">
            <a:spAutoFit/>
          </a:bodyPr>
          <a:lstStyle/>
          <a:p>
            <a:pPr algn="ctr"/>
            <a:r>
              <a:rPr lang="en-US" sz="4800" b="1" dirty="0">
                <a:solidFill>
                  <a:schemeClr val="tx2"/>
                </a:solidFill>
                <a:latin typeface="Poppins" pitchFamily="2" charset="77"/>
                <a:cs typeface="Poppins" pitchFamily="2" charset="77"/>
              </a:rPr>
              <a:t>ILCU – </a:t>
            </a:r>
          </a:p>
          <a:p>
            <a:pPr algn="ctr"/>
            <a:r>
              <a:rPr lang="en-US" sz="4800" b="1" dirty="0">
                <a:solidFill>
                  <a:schemeClr val="tx2"/>
                </a:solidFill>
                <a:latin typeface="Poppins" pitchFamily="2" charset="77"/>
                <a:cs typeface="Poppins" pitchFamily="2" charset="77"/>
              </a:rPr>
              <a:t>INTRODUCER MODEL</a:t>
            </a:r>
          </a:p>
        </p:txBody>
      </p:sp>
      <p:sp>
        <p:nvSpPr>
          <p:cNvPr id="4" name="Rectangle 3"/>
          <p:cNvSpPr/>
          <p:nvPr/>
        </p:nvSpPr>
        <p:spPr>
          <a:xfrm>
            <a:off x="218941" y="1718588"/>
            <a:ext cx="11649925" cy="3816429"/>
          </a:xfrm>
          <a:prstGeom prst="rect">
            <a:avLst/>
          </a:prstGeom>
        </p:spPr>
        <p:txBody>
          <a:bodyPr wrap="square">
            <a:spAutoFit/>
          </a:bodyPr>
          <a:lstStyle/>
          <a:p>
            <a:pPr marL="457200" indent="-457200">
              <a:buFont typeface="Wingdings" panose="05000000000000000000" pitchFamily="2" charset="2"/>
              <a:buChar char="§"/>
            </a:pPr>
            <a:r>
              <a:rPr lang="en-GB" sz="2200" b="1" dirty="0">
                <a:solidFill>
                  <a:schemeClr val="accent4">
                    <a:lumMod val="75000"/>
                  </a:schemeClr>
                </a:solidFill>
                <a:latin typeface="Lato" panose="020F0502020204030203"/>
              </a:rPr>
              <a:t>Referral scheme for life and non-life products – ILCU Financial Planning &amp; Coveru</a:t>
            </a:r>
          </a:p>
          <a:p>
            <a:pPr marL="457200" indent="-457200">
              <a:buFont typeface="Wingdings" panose="05000000000000000000" pitchFamily="2" charset="2"/>
              <a:buChar char="§"/>
            </a:pPr>
            <a:endParaRPr lang="en-GB" sz="2200" b="1" dirty="0">
              <a:solidFill>
                <a:schemeClr val="accent4">
                  <a:lumMod val="75000"/>
                </a:schemeClr>
              </a:solidFill>
              <a:latin typeface="Lato" panose="020F0502020204030203"/>
            </a:endParaRPr>
          </a:p>
          <a:p>
            <a:pPr marL="457200" indent="-457200">
              <a:buFont typeface="Wingdings" panose="05000000000000000000" pitchFamily="2" charset="2"/>
              <a:buChar char="§"/>
            </a:pPr>
            <a:r>
              <a:rPr lang="en-GB" sz="2200" b="1" dirty="0">
                <a:solidFill>
                  <a:schemeClr val="accent4">
                    <a:lumMod val="75000"/>
                  </a:schemeClr>
                </a:solidFill>
                <a:latin typeface="Lato" panose="020F0502020204030203"/>
              </a:rPr>
              <a:t>No Capital Investment required</a:t>
            </a:r>
          </a:p>
          <a:p>
            <a:endParaRPr lang="en-GB" sz="2200" b="1" dirty="0">
              <a:solidFill>
                <a:schemeClr val="accent4">
                  <a:lumMod val="75000"/>
                </a:schemeClr>
              </a:solidFill>
              <a:latin typeface="Lato" panose="020F0502020204030203"/>
            </a:endParaRPr>
          </a:p>
          <a:p>
            <a:pPr marL="457200" indent="-457200">
              <a:buFont typeface="Wingdings" panose="05000000000000000000" pitchFamily="2" charset="2"/>
              <a:buChar char="§"/>
            </a:pPr>
            <a:r>
              <a:rPr lang="en-GB" sz="2200" b="1" dirty="0">
                <a:solidFill>
                  <a:schemeClr val="accent4">
                    <a:lumMod val="75000"/>
                  </a:schemeClr>
                </a:solidFill>
                <a:latin typeface="Lato" panose="020F0502020204030203"/>
              </a:rPr>
              <a:t>Referral/Introduction Only minimises associated costs for participating credit union; lower costs around risk &amp; regulation versus other intermediation models</a:t>
            </a:r>
          </a:p>
          <a:p>
            <a:pPr marL="457200" indent="-457200">
              <a:buFont typeface="Wingdings" panose="05000000000000000000" pitchFamily="2" charset="2"/>
              <a:buChar char="§"/>
            </a:pPr>
            <a:endParaRPr lang="en-GB" sz="2200" b="1" dirty="0">
              <a:solidFill>
                <a:schemeClr val="accent4">
                  <a:lumMod val="75000"/>
                </a:schemeClr>
              </a:solidFill>
              <a:latin typeface="Lato" panose="020F0502020204030203"/>
            </a:endParaRPr>
          </a:p>
          <a:p>
            <a:pPr marL="457200" indent="-457200">
              <a:buFont typeface="Wingdings" panose="05000000000000000000" pitchFamily="2" charset="2"/>
              <a:buChar char="§"/>
            </a:pPr>
            <a:r>
              <a:rPr lang="en-GB" sz="2200" b="1" dirty="0">
                <a:solidFill>
                  <a:schemeClr val="accent4">
                    <a:lumMod val="75000"/>
                  </a:schemeClr>
                </a:solidFill>
                <a:latin typeface="Lato" panose="020F0502020204030203"/>
              </a:rPr>
              <a:t>Full support from insurance professionals in ILCU, Zurich Life and Marsh Ireland</a:t>
            </a:r>
          </a:p>
          <a:p>
            <a:endParaRPr lang="en-GB" sz="2200" b="1" dirty="0">
              <a:solidFill>
                <a:schemeClr val="accent4">
                  <a:lumMod val="75000"/>
                </a:schemeClr>
              </a:solidFill>
              <a:latin typeface="Lato" panose="020F0502020204030203"/>
            </a:endParaRPr>
          </a:p>
          <a:p>
            <a:pPr marL="457200" indent="-457200">
              <a:buFont typeface="Wingdings" panose="05000000000000000000" pitchFamily="2" charset="2"/>
              <a:buChar char="§"/>
            </a:pPr>
            <a:r>
              <a:rPr lang="en-GB" sz="2200" b="1" dirty="0">
                <a:solidFill>
                  <a:schemeClr val="accent4">
                    <a:lumMod val="75000"/>
                  </a:schemeClr>
                </a:solidFill>
                <a:latin typeface="Lato" panose="020F0502020204030203"/>
              </a:rPr>
              <a:t>Full staff training delivered remotely; marketing support &amp; material                   from ILCU &amp; partners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929" y="5281744"/>
            <a:ext cx="1802941" cy="1225762"/>
          </a:xfrm>
          <a:prstGeom prst="rect">
            <a:avLst/>
          </a:prstGeom>
        </p:spPr>
      </p:pic>
      <p:sp>
        <p:nvSpPr>
          <p:cNvPr id="2" name="Rectangle 1">
            <a:extLst>
              <a:ext uri="{FF2B5EF4-FFF2-40B4-BE49-F238E27FC236}">
                <a16:creationId xmlns:a16="http://schemas.microsoft.com/office/drawing/2014/main" id="{64DC82EA-BD29-4E1A-A018-C56261A92DF3}"/>
              </a:ext>
            </a:extLst>
          </p:cNvPr>
          <p:cNvSpPr/>
          <p:nvPr/>
        </p:nvSpPr>
        <p:spPr>
          <a:xfrm>
            <a:off x="5472404" y="6658843"/>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6" name="Audio 5">
            <a:hlinkClick r:id="" action="ppaction://media"/>
            <a:extLst>
              <a:ext uri="{FF2B5EF4-FFF2-40B4-BE49-F238E27FC236}">
                <a16:creationId xmlns:a16="http://schemas.microsoft.com/office/drawing/2014/main" id="{90CFFBF5-09A9-43D4-96BA-43D04A146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23554" name="Picture 1">
            <a:extLst>
              <a:ext uri="{FF2B5EF4-FFF2-40B4-BE49-F238E27FC236}">
                <a16:creationId xmlns:a16="http://schemas.microsoft.com/office/drawing/2014/main" id="{7893973E-14B8-45FD-9B19-4951A956D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435806"/>
      </p:ext>
    </p:extLst>
  </p:cSld>
  <p:clrMapOvr>
    <a:masterClrMapping/>
  </p:clrMapOvr>
  <mc:AlternateContent xmlns:mc="http://schemas.openxmlformats.org/markup-compatibility/2006" xmlns:p14="http://schemas.microsoft.com/office/powerpoint/2010/main">
    <mc:Choice Requires="p14">
      <p:transition spd="slow" p14:dur="2000" advTm="8916"/>
    </mc:Choice>
    <mc:Fallback xmlns="">
      <p:transition spd="slow" advTm="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497A-C31A-4596-8A1F-B856D49D1CCF}"/>
              </a:ext>
            </a:extLst>
          </p:cNvPr>
          <p:cNvPicPr>
            <a:picLocks noChangeAspect="1"/>
          </p:cNvPicPr>
          <p:nvPr/>
        </p:nvPicPr>
        <p:blipFill>
          <a:blip r:embed="rId5"/>
          <a:stretch>
            <a:fillRect/>
          </a:stretch>
        </p:blipFill>
        <p:spPr>
          <a:xfrm>
            <a:off x="610403" y="1218560"/>
            <a:ext cx="5197463" cy="4420880"/>
          </a:xfrm>
          <a:prstGeom prst="rect">
            <a:avLst/>
          </a:prstGeom>
        </p:spPr>
      </p:pic>
      <p:pic>
        <p:nvPicPr>
          <p:cNvPr id="3" name="Picture 2">
            <a:extLst>
              <a:ext uri="{FF2B5EF4-FFF2-40B4-BE49-F238E27FC236}">
                <a16:creationId xmlns:a16="http://schemas.microsoft.com/office/drawing/2014/main" id="{713C6E0A-6427-422D-BF5A-DB77315799D3}"/>
              </a:ext>
            </a:extLst>
          </p:cNvPr>
          <p:cNvPicPr>
            <a:picLocks noChangeAspect="1"/>
          </p:cNvPicPr>
          <p:nvPr/>
        </p:nvPicPr>
        <p:blipFill>
          <a:blip r:embed="rId6"/>
          <a:stretch>
            <a:fillRect/>
          </a:stretch>
        </p:blipFill>
        <p:spPr>
          <a:xfrm>
            <a:off x="6679933" y="309449"/>
            <a:ext cx="4259647" cy="4591251"/>
          </a:xfrm>
          <a:prstGeom prst="rect">
            <a:avLst/>
          </a:prstGeom>
        </p:spPr>
      </p:pic>
      <p:sp>
        <p:nvSpPr>
          <p:cNvPr id="6" name="TextBox 5">
            <a:extLst>
              <a:ext uri="{FF2B5EF4-FFF2-40B4-BE49-F238E27FC236}">
                <a16:creationId xmlns:a16="http://schemas.microsoft.com/office/drawing/2014/main" id="{42CEE9C9-CCFE-4168-8718-78F3297471E1}"/>
              </a:ext>
            </a:extLst>
          </p:cNvPr>
          <p:cNvSpPr txBox="1"/>
          <p:nvPr/>
        </p:nvSpPr>
        <p:spPr>
          <a:xfrm>
            <a:off x="6025415" y="4826675"/>
            <a:ext cx="6008570" cy="2031325"/>
          </a:xfrm>
          <a:prstGeom prst="rect">
            <a:avLst/>
          </a:prstGeom>
          <a:noFill/>
        </p:spPr>
        <p:txBody>
          <a:bodyPr wrap="square">
            <a:spAutoFit/>
          </a:bodyPr>
          <a:lstStyle/>
          <a:p>
            <a:r>
              <a:rPr lang="en-US" sz="1800" b="1" dirty="0">
                <a:solidFill>
                  <a:srgbClr val="002060"/>
                </a:solidFill>
              </a:rPr>
              <a:t>ILCU have partnered with Marsh Ireland</a:t>
            </a:r>
          </a:p>
          <a:p>
            <a:pPr marL="342900" indent="-342900">
              <a:buFont typeface="Arial" panose="020B0604020202020204" pitchFamily="34" charset="0"/>
              <a:buChar char="•"/>
            </a:pPr>
            <a:r>
              <a:rPr lang="en-US" sz="1800" dirty="0">
                <a:solidFill>
                  <a:srgbClr val="002060"/>
                </a:solidFill>
              </a:rPr>
              <a:t>Global insurance broker </a:t>
            </a:r>
            <a:r>
              <a:rPr lang="en-US" dirty="0">
                <a:solidFill>
                  <a:srgbClr val="002060"/>
                </a:solidFill>
              </a:rPr>
              <a:t>- </a:t>
            </a:r>
            <a:r>
              <a:rPr lang="en-US" sz="1800" dirty="0">
                <a:solidFill>
                  <a:srgbClr val="002060"/>
                </a:solidFill>
              </a:rPr>
              <a:t>offices in Dublin, Cork &amp; Galway </a:t>
            </a:r>
          </a:p>
          <a:p>
            <a:pPr marL="342900" indent="-342900">
              <a:buFont typeface="Arial" panose="020B0604020202020204" pitchFamily="34" charset="0"/>
              <a:buChar char="•"/>
            </a:pPr>
            <a:r>
              <a:rPr lang="en-US" sz="1800" dirty="0">
                <a:solidFill>
                  <a:srgbClr val="002060"/>
                </a:solidFill>
              </a:rPr>
              <a:t>Specialists in Irish market for affinity schemes </a:t>
            </a:r>
            <a:r>
              <a:rPr lang="en-US" dirty="0">
                <a:solidFill>
                  <a:srgbClr val="002060"/>
                </a:solidFill>
              </a:rPr>
              <a:t>e.eg.</a:t>
            </a:r>
            <a:r>
              <a:rPr lang="en-US" sz="1800" dirty="0">
                <a:solidFill>
                  <a:srgbClr val="002060"/>
                </a:solidFill>
              </a:rPr>
              <a:t> Coveru</a:t>
            </a:r>
          </a:p>
          <a:p>
            <a:pPr marL="342900" indent="-342900">
              <a:buFont typeface="Arial" panose="020B0604020202020204" pitchFamily="34" charset="0"/>
              <a:buChar char="•"/>
            </a:pPr>
            <a:r>
              <a:rPr lang="en-US" sz="1800" dirty="0">
                <a:solidFill>
                  <a:srgbClr val="002060"/>
                </a:solidFill>
              </a:rPr>
              <a:t>Exclusive rates for credit union members </a:t>
            </a:r>
            <a:r>
              <a:rPr lang="en-US" sz="1800" strike="sngStrike" dirty="0">
                <a:solidFill>
                  <a:srgbClr val="002060"/>
                </a:solidFill>
              </a:rPr>
              <a:t> </a:t>
            </a:r>
          </a:p>
          <a:p>
            <a:pPr marL="342900" indent="-342900">
              <a:buFont typeface="Arial" panose="020B0604020202020204" pitchFamily="34" charset="0"/>
              <a:buChar char="•"/>
            </a:pPr>
            <a:r>
              <a:rPr lang="en-US" sz="1800" dirty="0">
                <a:solidFill>
                  <a:srgbClr val="002060"/>
                </a:solidFill>
              </a:rPr>
              <a:t>Car Insurance, Home Insurance, Travel Insurance</a:t>
            </a:r>
          </a:p>
          <a:p>
            <a:pPr marL="342900" indent="-342900">
              <a:buFont typeface="Arial" panose="020B0604020202020204" pitchFamily="34" charset="0"/>
              <a:buChar char="•"/>
            </a:pPr>
            <a:r>
              <a:rPr lang="en-US" sz="1800" dirty="0">
                <a:solidFill>
                  <a:srgbClr val="002060"/>
                </a:solidFill>
              </a:rPr>
              <a:t>Can source cover for non-standard risks e.g. holiday homes, rental properties &amp; commercial vehicles</a:t>
            </a:r>
          </a:p>
        </p:txBody>
      </p:sp>
      <p:sp>
        <p:nvSpPr>
          <p:cNvPr id="8" name="Rectangle 7">
            <a:extLst>
              <a:ext uri="{FF2B5EF4-FFF2-40B4-BE49-F238E27FC236}">
                <a16:creationId xmlns:a16="http://schemas.microsoft.com/office/drawing/2014/main" id="{2D21D92C-4E51-4FFC-B86B-15C69E37F970}"/>
              </a:ext>
            </a:extLst>
          </p:cNvPr>
          <p:cNvSpPr/>
          <p:nvPr/>
        </p:nvSpPr>
        <p:spPr>
          <a:xfrm>
            <a:off x="5236366" y="6721391"/>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5" name="Audio 4">
            <a:hlinkClick r:id="" action="ppaction://media"/>
            <a:extLst>
              <a:ext uri="{FF2B5EF4-FFF2-40B4-BE49-F238E27FC236}">
                <a16:creationId xmlns:a16="http://schemas.microsoft.com/office/drawing/2014/main" id="{C91E04C1-F9C7-4DA5-9337-2A69111680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24578" name="Picture 1">
            <a:extLst>
              <a:ext uri="{FF2B5EF4-FFF2-40B4-BE49-F238E27FC236}">
                <a16:creationId xmlns:a16="http://schemas.microsoft.com/office/drawing/2014/main" id="{7E6D7611-B27F-4E1C-9EF6-76642F7A75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566042"/>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719861" y="1681524"/>
            <a:ext cx="8620471" cy="2847051"/>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843554" y="50308"/>
            <a:ext cx="10373086" cy="1631216"/>
          </a:xfrm>
          <a:prstGeom prst="rect">
            <a:avLst/>
          </a:prstGeom>
          <a:noFill/>
        </p:spPr>
        <p:txBody>
          <a:bodyPr wrap="square" rtlCol="0">
            <a:spAutoFit/>
          </a:bodyPr>
          <a:lstStyle/>
          <a:p>
            <a:pPr algn="ctr"/>
            <a:r>
              <a:rPr lang="en-US" sz="5000" b="1" dirty="0">
                <a:solidFill>
                  <a:schemeClr val="tx2"/>
                </a:solidFill>
                <a:latin typeface="Poppins" pitchFamily="2" charset="77"/>
                <a:cs typeface="Poppins" pitchFamily="2" charset="77"/>
              </a:rPr>
              <a:t>A ROADMAP</a:t>
            </a:r>
          </a:p>
          <a:p>
            <a:pPr algn="ctr"/>
            <a:r>
              <a:rPr lang="en-US" sz="5000" b="1" dirty="0">
                <a:solidFill>
                  <a:schemeClr val="tx2"/>
                </a:solidFill>
                <a:latin typeface="Poppins" pitchFamily="2" charset="77"/>
                <a:cs typeface="Poppins" pitchFamily="2" charset="77"/>
              </a:rPr>
              <a:t>FOR A CREDIT UNION </a:t>
            </a:r>
          </a:p>
        </p:txBody>
      </p:sp>
      <p:sp>
        <p:nvSpPr>
          <p:cNvPr id="2" name="TextBox 1">
            <a:extLst>
              <a:ext uri="{FF2B5EF4-FFF2-40B4-BE49-F238E27FC236}">
                <a16:creationId xmlns:a16="http://schemas.microsoft.com/office/drawing/2014/main" id="{0CEDF99A-5340-47B0-B321-28F2A34BFD4E}"/>
              </a:ext>
            </a:extLst>
          </p:cNvPr>
          <p:cNvSpPr txBox="1"/>
          <p:nvPr/>
        </p:nvSpPr>
        <p:spPr>
          <a:xfrm>
            <a:off x="1866692" y="4746856"/>
            <a:ext cx="9366422" cy="1477328"/>
          </a:xfrm>
          <a:prstGeom prst="rect">
            <a:avLst/>
          </a:prstGeom>
          <a:noFill/>
        </p:spPr>
        <p:txBody>
          <a:bodyPr wrap="square" rtlCol="0">
            <a:spAutoFit/>
          </a:bodyPr>
          <a:lstStyle/>
          <a:p>
            <a:pPr marL="285750" indent="-285750" algn="ctr">
              <a:buFont typeface="Wingdings" panose="05000000000000000000" pitchFamily="2" charset="2"/>
              <a:buChar char="§"/>
            </a:pPr>
            <a:r>
              <a:rPr lang="en-IE" dirty="0">
                <a:solidFill>
                  <a:srgbClr val="002060"/>
                </a:solidFill>
                <a:latin typeface="Lato"/>
              </a:rPr>
              <a:t>A ROADMAP FOR ASSESSING &amp; PROGRESSING THE OPPORTUNITY</a:t>
            </a:r>
          </a:p>
          <a:p>
            <a:pPr marL="285750" indent="-285750" algn="ctr">
              <a:buFont typeface="Wingdings" panose="05000000000000000000" pitchFamily="2" charset="2"/>
              <a:buChar char="§"/>
            </a:pPr>
            <a:r>
              <a:rPr lang="en-IE" dirty="0">
                <a:solidFill>
                  <a:srgbClr val="002060"/>
                </a:solidFill>
                <a:latin typeface="Lato"/>
              </a:rPr>
              <a:t>CONSIDERING THE REGULATORY IMPLICATIONS &amp; REQUIREMENTS</a:t>
            </a:r>
          </a:p>
          <a:p>
            <a:pPr marL="285750" indent="-285750" algn="ctr">
              <a:buFont typeface="Wingdings" panose="05000000000000000000" pitchFamily="2" charset="2"/>
              <a:buChar char="§"/>
            </a:pPr>
            <a:r>
              <a:rPr lang="en-IE" dirty="0">
                <a:solidFill>
                  <a:srgbClr val="002060"/>
                </a:solidFill>
                <a:latin typeface="Lato"/>
              </a:rPr>
              <a:t>THE KEY – UNDERSTANDING &amp; MANAGING THE MEMBER EXPERIENCE</a:t>
            </a:r>
          </a:p>
          <a:p>
            <a:pPr marL="285750" indent="-285750" algn="ctr">
              <a:buFont typeface="Wingdings" panose="05000000000000000000" pitchFamily="2" charset="2"/>
              <a:buChar char="§"/>
            </a:pPr>
            <a:r>
              <a:rPr lang="en-IE" dirty="0">
                <a:solidFill>
                  <a:srgbClr val="002060"/>
                </a:solidFill>
                <a:latin typeface="Lato"/>
              </a:rPr>
              <a:t>SELECTING THE RIGHT PARTNER – SOME CONSIDERATIONS</a:t>
            </a:r>
          </a:p>
          <a:p>
            <a:pPr marL="285750" indent="-285750" algn="ctr">
              <a:buFont typeface="Wingdings" panose="05000000000000000000" pitchFamily="2" charset="2"/>
              <a:buChar char="§"/>
            </a:pPr>
            <a:r>
              <a:rPr lang="en-IE" dirty="0">
                <a:solidFill>
                  <a:srgbClr val="002060"/>
                </a:solidFill>
                <a:latin typeface="Lato"/>
              </a:rPr>
              <a:t>FROM PLANNING TO DOING </a:t>
            </a:r>
          </a:p>
        </p:txBody>
      </p:sp>
      <p:pic>
        <p:nvPicPr>
          <p:cNvPr id="3" name="Audio 2">
            <a:hlinkClick r:id="" action="ppaction://media"/>
            <a:extLst>
              <a:ext uri="{FF2B5EF4-FFF2-40B4-BE49-F238E27FC236}">
                <a16:creationId xmlns:a16="http://schemas.microsoft.com/office/drawing/2014/main" id="{1EB14D91-31C1-43DA-9B19-7C10D0D3D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25602" name="Picture 1">
            <a:extLst>
              <a:ext uri="{FF2B5EF4-FFF2-40B4-BE49-F238E27FC236}">
                <a16:creationId xmlns:a16="http://schemas.microsoft.com/office/drawing/2014/main" id="{F62188EB-0A4B-4204-A8CE-628646D2A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336156"/>
      </p:ext>
    </p:extLst>
  </p:cSld>
  <p:clrMapOvr>
    <a:masterClrMapping/>
  </p:clrMapOvr>
  <mc:AlternateContent xmlns:mc="http://schemas.openxmlformats.org/markup-compatibility/2006" xmlns:p14="http://schemas.microsoft.com/office/powerpoint/2010/main">
    <mc:Choice Requires="p14">
      <p:transition spd="slow" p14:dur="2000" advTm="7523"/>
    </mc:Choice>
    <mc:Fallback xmlns="">
      <p:transition spd="slow" advTm="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FB9D1BA5-C6F4-EB44-9861-D17E80827BDD}"/>
              </a:ext>
            </a:extLst>
          </p:cNvPr>
          <p:cNvSpPr>
            <a:spLocks noChangeArrowheads="1"/>
          </p:cNvSpPr>
          <p:nvPr/>
        </p:nvSpPr>
        <p:spPr bwMode="auto">
          <a:xfrm>
            <a:off x="831" y="1474506"/>
            <a:ext cx="12190341" cy="4826143"/>
          </a:xfrm>
          <a:custGeom>
            <a:avLst/>
            <a:gdLst>
              <a:gd name="T0" fmla="*/ 0 w 19570"/>
              <a:gd name="T1" fmla="*/ 0 h 7746"/>
              <a:gd name="T2" fmla="*/ 15299 w 19570"/>
              <a:gd name="T3" fmla="*/ 0 h 7746"/>
              <a:gd name="T4" fmla="*/ 15299 w 19570"/>
              <a:gd name="T5" fmla="*/ 0 h 7746"/>
              <a:gd name="T6" fmla="*/ 16884 w 19570"/>
              <a:gd name="T7" fmla="*/ 657 h 7746"/>
              <a:gd name="T8" fmla="*/ 16884 w 19570"/>
              <a:gd name="T9" fmla="*/ 657 h 7746"/>
              <a:gd name="T10" fmla="*/ 17541 w 19570"/>
              <a:gd name="T11" fmla="*/ 2242 h 7746"/>
              <a:gd name="T12" fmla="*/ 17541 w 19570"/>
              <a:gd name="T13" fmla="*/ 2242 h 7746"/>
              <a:gd name="T14" fmla="*/ 16884 w 19570"/>
              <a:gd name="T15" fmla="*/ 3828 h 7746"/>
              <a:gd name="T16" fmla="*/ 16884 w 19570"/>
              <a:gd name="T17" fmla="*/ 3828 h 7746"/>
              <a:gd name="T18" fmla="*/ 15299 w 19570"/>
              <a:gd name="T19" fmla="*/ 4484 h 7746"/>
              <a:gd name="T20" fmla="*/ 4332 w 19570"/>
              <a:gd name="T21" fmla="*/ 4484 h 7746"/>
              <a:gd name="T22" fmla="*/ 4332 w 19570"/>
              <a:gd name="T23" fmla="*/ 4484 h 7746"/>
              <a:gd name="T24" fmla="*/ 4332 w 19570"/>
              <a:gd name="T25" fmla="*/ 4484 h 7746"/>
              <a:gd name="T26" fmla="*/ 3611 w 19570"/>
              <a:gd name="T27" fmla="*/ 4782 h 7746"/>
              <a:gd name="T28" fmla="*/ 3611 w 19570"/>
              <a:gd name="T29" fmla="*/ 4782 h 7746"/>
              <a:gd name="T30" fmla="*/ 3313 w 19570"/>
              <a:gd name="T31" fmla="*/ 5503 h 7746"/>
              <a:gd name="T32" fmla="*/ 3313 w 19570"/>
              <a:gd name="T33" fmla="*/ 5503 h 7746"/>
              <a:gd name="T34" fmla="*/ 3611 w 19570"/>
              <a:gd name="T35" fmla="*/ 6224 h 7746"/>
              <a:gd name="T36" fmla="*/ 3611 w 19570"/>
              <a:gd name="T37" fmla="*/ 6224 h 7746"/>
              <a:gd name="T38" fmla="*/ 4332 w 19570"/>
              <a:gd name="T39" fmla="*/ 6522 h 7746"/>
              <a:gd name="T40" fmla="*/ 4332 w 19570"/>
              <a:gd name="T41" fmla="*/ 6522 h 7746"/>
              <a:gd name="T42" fmla="*/ 19569 w 19570"/>
              <a:gd name="T43" fmla="*/ 6522 h 7746"/>
              <a:gd name="T44" fmla="*/ 19569 w 19570"/>
              <a:gd name="T45" fmla="*/ 7745 h 7746"/>
              <a:gd name="T46" fmla="*/ 4332 w 19570"/>
              <a:gd name="T47" fmla="*/ 7745 h 7746"/>
              <a:gd name="T48" fmla="*/ 4250 w 19570"/>
              <a:gd name="T49" fmla="*/ 7745 h 7746"/>
              <a:gd name="T50" fmla="*/ 4250 w 19570"/>
              <a:gd name="T51" fmla="*/ 7744 h 7746"/>
              <a:gd name="T52" fmla="*/ 4250 w 19570"/>
              <a:gd name="T53" fmla="*/ 7744 h 7746"/>
              <a:gd name="T54" fmla="*/ 2747 w 19570"/>
              <a:gd name="T55" fmla="*/ 7088 h 7746"/>
              <a:gd name="T56" fmla="*/ 2747 w 19570"/>
              <a:gd name="T57" fmla="*/ 7088 h 7746"/>
              <a:gd name="T58" fmla="*/ 2090 w 19570"/>
              <a:gd name="T59" fmla="*/ 5503 h 7746"/>
              <a:gd name="T60" fmla="*/ 2090 w 19570"/>
              <a:gd name="T61" fmla="*/ 5503 h 7746"/>
              <a:gd name="T62" fmla="*/ 2747 w 19570"/>
              <a:gd name="T63" fmla="*/ 3917 h 7746"/>
              <a:gd name="T64" fmla="*/ 2747 w 19570"/>
              <a:gd name="T65" fmla="*/ 3917 h 7746"/>
              <a:gd name="T66" fmla="*/ 4332 w 19570"/>
              <a:gd name="T67" fmla="*/ 3261 h 7746"/>
              <a:gd name="T68" fmla="*/ 15299 w 19570"/>
              <a:gd name="T69" fmla="*/ 3261 h 7746"/>
              <a:gd name="T70" fmla="*/ 15299 w 19570"/>
              <a:gd name="T71" fmla="*/ 3261 h 7746"/>
              <a:gd name="T72" fmla="*/ 15299 w 19570"/>
              <a:gd name="T73" fmla="*/ 3261 h 7746"/>
              <a:gd name="T74" fmla="*/ 16019 w 19570"/>
              <a:gd name="T75" fmla="*/ 2963 h 7746"/>
              <a:gd name="T76" fmla="*/ 16019 w 19570"/>
              <a:gd name="T77" fmla="*/ 2963 h 7746"/>
              <a:gd name="T78" fmla="*/ 16317 w 19570"/>
              <a:gd name="T79" fmla="*/ 2242 h 7746"/>
              <a:gd name="T80" fmla="*/ 16317 w 19570"/>
              <a:gd name="T81" fmla="*/ 2242 h 7746"/>
              <a:gd name="T82" fmla="*/ 16019 w 19570"/>
              <a:gd name="T83" fmla="*/ 1522 h 7746"/>
              <a:gd name="T84" fmla="*/ 16019 w 19570"/>
              <a:gd name="T85" fmla="*/ 1522 h 7746"/>
              <a:gd name="T86" fmla="*/ 15299 w 19570"/>
              <a:gd name="T87" fmla="*/ 1223 h 7746"/>
              <a:gd name="T88" fmla="*/ 15299 w 19570"/>
              <a:gd name="T89" fmla="*/ 1223 h 7746"/>
              <a:gd name="T90" fmla="*/ 0 w 19570"/>
              <a:gd name="T91" fmla="*/ 1223 h 7746"/>
              <a:gd name="T92" fmla="*/ 0 w 19570"/>
              <a:gd name="T93" fmla="*/ 0 h 7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570" h="7746">
                <a:moveTo>
                  <a:pt x="0" y="0"/>
                </a:moveTo>
                <a:lnTo>
                  <a:pt x="15299" y="0"/>
                </a:lnTo>
                <a:lnTo>
                  <a:pt x="15299" y="0"/>
                </a:lnTo>
                <a:cubicBezTo>
                  <a:pt x="15893" y="0"/>
                  <a:pt x="16464" y="236"/>
                  <a:pt x="16884" y="657"/>
                </a:cubicBezTo>
                <a:lnTo>
                  <a:pt x="16884" y="657"/>
                </a:lnTo>
                <a:cubicBezTo>
                  <a:pt x="17305" y="1077"/>
                  <a:pt x="17541" y="1648"/>
                  <a:pt x="17541" y="2242"/>
                </a:cubicBezTo>
                <a:lnTo>
                  <a:pt x="17541" y="2242"/>
                </a:lnTo>
                <a:cubicBezTo>
                  <a:pt x="17541" y="2837"/>
                  <a:pt x="17305" y="3407"/>
                  <a:pt x="16884" y="3828"/>
                </a:cubicBezTo>
                <a:lnTo>
                  <a:pt x="16884" y="3828"/>
                </a:lnTo>
                <a:cubicBezTo>
                  <a:pt x="16464" y="4248"/>
                  <a:pt x="15893" y="4484"/>
                  <a:pt x="15299" y="4484"/>
                </a:cubicBezTo>
                <a:lnTo>
                  <a:pt x="4332" y="4484"/>
                </a:lnTo>
                <a:lnTo>
                  <a:pt x="4332" y="4484"/>
                </a:lnTo>
                <a:lnTo>
                  <a:pt x="4332" y="4484"/>
                </a:lnTo>
                <a:cubicBezTo>
                  <a:pt x="4061" y="4484"/>
                  <a:pt x="3802" y="4591"/>
                  <a:pt x="3611" y="4782"/>
                </a:cubicBezTo>
                <a:lnTo>
                  <a:pt x="3611" y="4782"/>
                </a:lnTo>
                <a:cubicBezTo>
                  <a:pt x="3420" y="4973"/>
                  <a:pt x="3313" y="5233"/>
                  <a:pt x="3313" y="5503"/>
                </a:cubicBezTo>
                <a:lnTo>
                  <a:pt x="3313" y="5503"/>
                </a:lnTo>
                <a:cubicBezTo>
                  <a:pt x="3313" y="5773"/>
                  <a:pt x="3420" y="6033"/>
                  <a:pt x="3611" y="6224"/>
                </a:cubicBezTo>
                <a:lnTo>
                  <a:pt x="3611" y="6224"/>
                </a:lnTo>
                <a:cubicBezTo>
                  <a:pt x="3802" y="6415"/>
                  <a:pt x="4061" y="6522"/>
                  <a:pt x="4332" y="6522"/>
                </a:cubicBezTo>
                <a:lnTo>
                  <a:pt x="4332" y="6522"/>
                </a:lnTo>
                <a:lnTo>
                  <a:pt x="19569" y="6522"/>
                </a:lnTo>
                <a:lnTo>
                  <a:pt x="19569" y="7745"/>
                </a:lnTo>
                <a:lnTo>
                  <a:pt x="4332" y="7745"/>
                </a:lnTo>
                <a:lnTo>
                  <a:pt x="4250" y="7745"/>
                </a:lnTo>
                <a:lnTo>
                  <a:pt x="4250" y="7744"/>
                </a:lnTo>
                <a:lnTo>
                  <a:pt x="4250" y="7744"/>
                </a:lnTo>
                <a:cubicBezTo>
                  <a:pt x="3685" y="7723"/>
                  <a:pt x="3148" y="7490"/>
                  <a:pt x="2747" y="7088"/>
                </a:cubicBezTo>
                <a:lnTo>
                  <a:pt x="2747" y="7088"/>
                </a:lnTo>
                <a:cubicBezTo>
                  <a:pt x="2326" y="6668"/>
                  <a:pt x="2090" y="6098"/>
                  <a:pt x="2090" y="5503"/>
                </a:cubicBezTo>
                <a:lnTo>
                  <a:pt x="2090" y="5503"/>
                </a:lnTo>
                <a:cubicBezTo>
                  <a:pt x="2090" y="4908"/>
                  <a:pt x="2326" y="4338"/>
                  <a:pt x="2747" y="3917"/>
                </a:cubicBezTo>
                <a:lnTo>
                  <a:pt x="2747" y="3917"/>
                </a:lnTo>
                <a:cubicBezTo>
                  <a:pt x="3167" y="3498"/>
                  <a:pt x="3737" y="3261"/>
                  <a:pt x="4332" y="3261"/>
                </a:cubicBezTo>
                <a:lnTo>
                  <a:pt x="15299" y="3261"/>
                </a:lnTo>
                <a:lnTo>
                  <a:pt x="15299" y="3261"/>
                </a:lnTo>
                <a:lnTo>
                  <a:pt x="15299" y="3261"/>
                </a:lnTo>
                <a:cubicBezTo>
                  <a:pt x="15569" y="3261"/>
                  <a:pt x="15828" y="3154"/>
                  <a:pt x="16019" y="2963"/>
                </a:cubicBezTo>
                <a:lnTo>
                  <a:pt x="16019" y="2963"/>
                </a:lnTo>
                <a:cubicBezTo>
                  <a:pt x="16210" y="2772"/>
                  <a:pt x="16317" y="2512"/>
                  <a:pt x="16317" y="2242"/>
                </a:cubicBezTo>
                <a:lnTo>
                  <a:pt x="16317" y="2242"/>
                </a:lnTo>
                <a:cubicBezTo>
                  <a:pt x="16317" y="1972"/>
                  <a:pt x="16210" y="1712"/>
                  <a:pt x="16019" y="1522"/>
                </a:cubicBezTo>
                <a:lnTo>
                  <a:pt x="16019" y="1522"/>
                </a:lnTo>
                <a:cubicBezTo>
                  <a:pt x="15828" y="1330"/>
                  <a:pt x="15569" y="1223"/>
                  <a:pt x="15299" y="1223"/>
                </a:cubicBezTo>
                <a:lnTo>
                  <a:pt x="15299" y="1223"/>
                </a:lnTo>
                <a:lnTo>
                  <a:pt x="0" y="1223"/>
                </a:lnTo>
                <a:lnTo>
                  <a:pt x="0" y="0"/>
                </a:lnTo>
              </a:path>
            </a:pathLst>
          </a:custGeom>
          <a:solidFill>
            <a:schemeClr val="accent2"/>
          </a:solidFill>
          <a:ln w="9525" cap="flat">
            <a:solidFill>
              <a:srgbClr val="808080"/>
            </a:solidFill>
            <a:bevel/>
            <a:headEnd/>
            <a:tailEnd/>
          </a:ln>
          <a:effectLst/>
        </p:spPr>
        <p:txBody>
          <a:bodyPr wrap="none" anchor="ctr"/>
          <a:lstStyle/>
          <a:p>
            <a:pPr defTabSz="914217"/>
            <a:endParaRPr lang="en-US" sz="3265" dirty="0">
              <a:solidFill>
                <a:srgbClr val="7F7F7F"/>
              </a:solidFill>
              <a:latin typeface="Lato Light" panose="020F0502020204030203" pitchFamily="34" charset="0"/>
            </a:endParaRPr>
          </a:p>
        </p:txBody>
      </p:sp>
      <p:sp>
        <p:nvSpPr>
          <p:cNvPr id="7" name="Freeform 6">
            <a:extLst>
              <a:ext uri="{FF2B5EF4-FFF2-40B4-BE49-F238E27FC236}">
                <a16:creationId xmlns:a16="http://schemas.microsoft.com/office/drawing/2014/main" id="{FDFF331E-4E00-5F4B-8FE0-ECC5F82CF14F}"/>
              </a:ext>
            </a:extLst>
          </p:cNvPr>
          <p:cNvSpPr>
            <a:spLocks noChangeArrowheads="1"/>
          </p:cNvSpPr>
          <p:nvPr/>
        </p:nvSpPr>
        <p:spPr bwMode="auto">
          <a:xfrm>
            <a:off x="832" y="1837083"/>
            <a:ext cx="12099072" cy="4114097"/>
          </a:xfrm>
          <a:custGeom>
            <a:avLst/>
            <a:gdLst>
              <a:gd name="connsiteX0" fmla="*/ 5611814 w 24198144"/>
              <a:gd name="connsiteY0" fmla="*/ 8158021 h 8228193"/>
              <a:gd name="connsiteX1" fmla="*/ 5865935 w 24198144"/>
              <a:gd name="connsiteY1" fmla="*/ 8158021 h 8228193"/>
              <a:gd name="connsiteX2" fmla="*/ 5865935 w 24198144"/>
              <a:gd name="connsiteY2" fmla="*/ 8222700 h 8228193"/>
              <a:gd name="connsiteX3" fmla="*/ 5611814 w 24198144"/>
              <a:gd name="connsiteY3" fmla="*/ 8222700 h 8228193"/>
              <a:gd name="connsiteX4" fmla="*/ 9285671 w 24198144"/>
              <a:gd name="connsiteY4" fmla="*/ 8147343 h 8228193"/>
              <a:gd name="connsiteX5" fmla="*/ 9285671 w 24198144"/>
              <a:gd name="connsiteY5" fmla="*/ 8210481 h 8228193"/>
              <a:gd name="connsiteX6" fmla="*/ 9031504 w 24198144"/>
              <a:gd name="connsiteY6" fmla="*/ 8211719 h 8228193"/>
              <a:gd name="connsiteX7" fmla="*/ 9031504 w 24198144"/>
              <a:gd name="connsiteY7" fmla="*/ 8149819 h 8228193"/>
              <a:gd name="connsiteX8" fmla="*/ 9792756 w 24198144"/>
              <a:gd name="connsiteY8" fmla="*/ 8143629 h 8228193"/>
              <a:gd name="connsiteX9" fmla="*/ 9794002 w 24198144"/>
              <a:gd name="connsiteY9" fmla="*/ 8206767 h 8228193"/>
              <a:gd name="connsiteX10" fmla="*/ 9539836 w 24198144"/>
              <a:gd name="connsiteY10" fmla="*/ 8209243 h 8228193"/>
              <a:gd name="connsiteX11" fmla="*/ 9538590 w 24198144"/>
              <a:gd name="connsiteY11" fmla="*/ 8146105 h 8228193"/>
              <a:gd name="connsiteX12" fmla="*/ 10301089 w 24198144"/>
              <a:gd name="connsiteY12" fmla="*/ 8139915 h 8228193"/>
              <a:gd name="connsiteX13" fmla="*/ 10302334 w 24198144"/>
              <a:gd name="connsiteY13" fmla="*/ 8203053 h 8228193"/>
              <a:gd name="connsiteX14" fmla="*/ 10046922 w 24198144"/>
              <a:gd name="connsiteY14" fmla="*/ 8204291 h 8228193"/>
              <a:gd name="connsiteX15" fmla="*/ 10046922 w 24198144"/>
              <a:gd name="connsiteY15" fmla="*/ 8141153 h 8228193"/>
              <a:gd name="connsiteX16" fmla="*/ 14993353 w 24198144"/>
              <a:gd name="connsiteY16" fmla="*/ 8136356 h 8228193"/>
              <a:gd name="connsiteX17" fmla="*/ 14993353 w 24198144"/>
              <a:gd name="connsiteY17" fmla="*/ 8199494 h 8228193"/>
              <a:gd name="connsiteX18" fmla="*/ 14740624 w 24198144"/>
              <a:gd name="connsiteY18" fmla="*/ 8200732 h 8228193"/>
              <a:gd name="connsiteX19" fmla="*/ 14739379 w 24198144"/>
              <a:gd name="connsiteY19" fmla="*/ 8137594 h 8228193"/>
              <a:gd name="connsiteX20" fmla="*/ 10809420 w 24198144"/>
              <a:gd name="connsiteY20" fmla="*/ 8136201 h 8228193"/>
              <a:gd name="connsiteX21" fmla="*/ 10809420 w 24198144"/>
              <a:gd name="connsiteY21" fmla="*/ 8199339 h 8228193"/>
              <a:gd name="connsiteX22" fmla="*/ 10555254 w 24198144"/>
              <a:gd name="connsiteY22" fmla="*/ 8200577 h 8228193"/>
              <a:gd name="connsiteX23" fmla="*/ 10555254 w 24198144"/>
              <a:gd name="connsiteY23" fmla="*/ 8138677 h 8228193"/>
              <a:gd name="connsiteX24" fmla="*/ 15501301 w 24198144"/>
              <a:gd name="connsiteY24" fmla="*/ 8132642 h 8228193"/>
              <a:gd name="connsiteX25" fmla="*/ 15501301 w 24198144"/>
              <a:gd name="connsiteY25" fmla="*/ 8195780 h 8228193"/>
              <a:gd name="connsiteX26" fmla="*/ 15248572 w 24198144"/>
              <a:gd name="connsiteY26" fmla="*/ 8197018 h 8228193"/>
              <a:gd name="connsiteX27" fmla="*/ 15247327 w 24198144"/>
              <a:gd name="connsiteY27" fmla="*/ 8133880 h 8228193"/>
              <a:gd name="connsiteX28" fmla="*/ 11316507 w 24198144"/>
              <a:gd name="connsiteY28" fmla="*/ 8132487 h 8228193"/>
              <a:gd name="connsiteX29" fmla="*/ 11317754 w 24198144"/>
              <a:gd name="connsiteY29" fmla="*/ 8195625 h 8228193"/>
              <a:gd name="connsiteX30" fmla="*/ 11063587 w 24198144"/>
              <a:gd name="connsiteY30" fmla="*/ 8196863 h 8228193"/>
              <a:gd name="connsiteX31" fmla="*/ 11063587 w 24198144"/>
              <a:gd name="connsiteY31" fmla="*/ 8133725 h 8228193"/>
              <a:gd name="connsiteX32" fmla="*/ 16009249 w 24198144"/>
              <a:gd name="connsiteY32" fmla="*/ 8128928 h 8228193"/>
              <a:gd name="connsiteX33" fmla="*/ 16009249 w 24198144"/>
              <a:gd name="connsiteY33" fmla="*/ 8192066 h 8228193"/>
              <a:gd name="connsiteX34" fmla="*/ 15755275 w 24198144"/>
              <a:gd name="connsiteY34" fmla="*/ 8193304 h 8228193"/>
              <a:gd name="connsiteX35" fmla="*/ 15755275 w 24198144"/>
              <a:gd name="connsiteY35" fmla="*/ 8130166 h 8228193"/>
              <a:gd name="connsiteX36" fmla="*/ 11824839 w 24198144"/>
              <a:gd name="connsiteY36" fmla="*/ 8128773 h 8228193"/>
              <a:gd name="connsiteX37" fmla="*/ 11826085 w 24198144"/>
              <a:gd name="connsiteY37" fmla="*/ 8191911 h 8228193"/>
              <a:gd name="connsiteX38" fmla="*/ 11570673 w 24198144"/>
              <a:gd name="connsiteY38" fmla="*/ 8193149 h 8228193"/>
              <a:gd name="connsiteX39" fmla="*/ 11570673 w 24198144"/>
              <a:gd name="connsiteY39" fmla="*/ 8131249 h 8228193"/>
              <a:gd name="connsiteX40" fmla="*/ 16517198 w 24198144"/>
              <a:gd name="connsiteY40" fmla="*/ 8125214 h 8228193"/>
              <a:gd name="connsiteX41" fmla="*/ 16517198 w 24198144"/>
              <a:gd name="connsiteY41" fmla="*/ 8188352 h 8228193"/>
              <a:gd name="connsiteX42" fmla="*/ 16263224 w 24198144"/>
              <a:gd name="connsiteY42" fmla="*/ 8190828 h 8228193"/>
              <a:gd name="connsiteX43" fmla="*/ 16261978 w 24198144"/>
              <a:gd name="connsiteY43" fmla="*/ 8126452 h 8228193"/>
              <a:gd name="connsiteX44" fmla="*/ 23942924 w 24198144"/>
              <a:gd name="connsiteY44" fmla="*/ 8125059 h 8228193"/>
              <a:gd name="connsiteX45" fmla="*/ 24198144 w 24198144"/>
              <a:gd name="connsiteY45" fmla="*/ 8125059 h 8228193"/>
              <a:gd name="connsiteX46" fmla="*/ 24198144 w 24198144"/>
              <a:gd name="connsiteY46" fmla="*/ 8189714 h 8228193"/>
              <a:gd name="connsiteX47" fmla="*/ 23942924 w 24198144"/>
              <a:gd name="connsiteY47" fmla="*/ 8189714 h 8228193"/>
              <a:gd name="connsiteX48" fmla="*/ 23436220 w 24198144"/>
              <a:gd name="connsiteY48" fmla="*/ 8125059 h 8228193"/>
              <a:gd name="connsiteX49" fmla="*/ 23690194 w 24198144"/>
              <a:gd name="connsiteY49" fmla="*/ 8125059 h 8228193"/>
              <a:gd name="connsiteX50" fmla="*/ 23690194 w 24198144"/>
              <a:gd name="connsiteY50" fmla="*/ 8189714 h 8228193"/>
              <a:gd name="connsiteX51" fmla="*/ 23436220 w 24198144"/>
              <a:gd name="connsiteY51" fmla="*/ 8189714 h 8228193"/>
              <a:gd name="connsiteX52" fmla="*/ 22928272 w 24198144"/>
              <a:gd name="connsiteY52" fmla="*/ 8125059 h 8228193"/>
              <a:gd name="connsiteX53" fmla="*/ 23182246 w 24198144"/>
              <a:gd name="connsiteY53" fmla="*/ 8125059 h 8228193"/>
              <a:gd name="connsiteX54" fmla="*/ 23182246 w 24198144"/>
              <a:gd name="connsiteY54" fmla="*/ 8189714 h 8228193"/>
              <a:gd name="connsiteX55" fmla="*/ 22928272 w 24198144"/>
              <a:gd name="connsiteY55" fmla="*/ 8189714 h 8228193"/>
              <a:gd name="connsiteX56" fmla="*/ 22420322 w 24198144"/>
              <a:gd name="connsiteY56" fmla="*/ 8125059 h 8228193"/>
              <a:gd name="connsiteX57" fmla="*/ 22675542 w 24198144"/>
              <a:gd name="connsiteY57" fmla="*/ 8125059 h 8228193"/>
              <a:gd name="connsiteX58" fmla="*/ 22675542 w 24198144"/>
              <a:gd name="connsiteY58" fmla="*/ 8189714 h 8228193"/>
              <a:gd name="connsiteX59" fmla="*/ 22420322 w 24198144"/>
              <a:gd name="connsiteY59" fmla="*/ 8189714 h 8228193"/>
              <a:gd name="connsiteX60" fmla="*/ 21913618 w 24198144"/>
              <a:gd name="connsiteY60" fmla="*/ 8125059 h 8228193"/>
              <a:gd name="connsiteX61" fmla="*/ 22167592 w 24198144"/>
              <a:gd name="connsiteY61" fmla="*/ 8125059 h 8228193"/>
              <a:gd name="connsiteX62" fmla="*/ 22167592 w 24198144"/>
              <a:gd name="connsiteY62" fmla="*/ 8189714 h 8228193"/>
              <a:gd name="connsiteX63" fmla="*/ 21913618 w 24198144"/>
              <a:gd name="connsiteY63" fmla="*/ 8189714 h 8228193"/>
              <a:gd name="connsiteX64" fmla="*/ 21405670 w 24198144"/>
              <a:gd name="connsiteY64" fmla="*/ 8125059 h 8228193"/>
              <a:gd name="connsiteX65" fmla="*/ 21659644 w 24198144"/>
              <a:gd name="connsiteY65" fmla="*/ 8125059 h 8228193"/>
              <a:gd name="connsiteX66" fmla="*/ 21659644 w 24198144"/>
              <a:gd name="connsiteY66" fmla="*/ 8189714 h 8228193"/>
              <a:gd name="connsiteX67" fmla="*/ 21405670 w 24198144"/>
              <a:gd name="connsiteY67" fmla="*/ 8189714 h 8228193"/>
              <a:gd name="connsiteX68" fmla="*/ 20897720 w 24198144"/>
              <a:gd name="connsiteY68" fmla="*/ 8125059 h 8228193"/>
              <a:gd name="connsiteX69" fmla="*/ 21151696 w 24198144"/>
              <a:gd name="connsiteY69" fmla="*/ 8125059 h 8228193"/>
              <a:gd name="connsiteX70" fmla="*/ 21151696 w 24198144"/>
              <a:gd name="connsiteY70" fmla="*/ 8189714 h 8228193"/>
              <a:gd name="connsiteX71" fmla="*/ 20897720 w 24198144"/>
              <a:gd name="connsiteY71" fmla="*/ 8189714 h 8228193"/>
              <a:gd name="connsiteX72" fmla="*/ 12331925 w 24198144"/>
              <a:gd name="connsiteY72" fmla="*/ 8125059 h 8228193"/>
              <a:gd name="connsiteX73" fmla="*/ 12331925 w 24198144"/>
              <a:gd name="connsiteY73" fmla="*/ 8188197 h 8228193"/>
              <a:gd name="connsiteX74" fmla="*/ 12079005 w 24198144"/>
              <a:gd name="connsiteY74" fmla="*/ 8189435 h 8228193"/>
              <a:gd name="connsiteX75" fmla="*/ 12079005 w 24198144"/>
              <a:gd name="connsiteY75" fmla="*/ 8126297 h 8228193"/>
              <a:gd name="connsiteX76" fmla="*/ 17023900 w 24198144"/>
              <a:gd name="connsiteY76" fmla="*/ 8121500 h 8228193"/>
              <a:gd name="connsiteX77" fmla="*/ 17025146 w 24198144"/>
              <a:gd name="connsiteY77" fmla="*/ 8184638 h 8228193"/>
              <a:gd name="connsiteX78" fmla="*/ 16771172 w 24198144"/>
              <a:gd name="connsiteY78" fmla="*/ 8185876 h 8228193"/>
              <a:gd name="connsiteX79" fmla="*/ 16769927 w 24198144"/>
              <a:gd name="connsiteY79" fmla="*/ 8122738 h 8228193"/>
              <a:gd name="connsiteX80" fmla="*/ 17531848 w 24198144"/>
              <a:gd name="connsiteY80" fmla="*/ 8117786 h 8228193"/>
              <a:gd name="connsiteX81" fmla="*/ 17531848 w 24198144"/>
              <a:gd name="connsiteY81" fmla="*/ 8180924 h 8228193"/>
              <a:gd name="connsiteX82" fmla="*/ 17277874 w 24198144"/>
              <a:gd name="connsiteY82" fmla="*/ 8182162 h 8228193"/>
              <a:gd name="connsiteX83" fmla="*/ 17277874 w 24198144"/>
              <a:gd name="connsiteY83" fmla="*/ 8119024 h 8228193"/>
              <a:gd name="connsiteX84" fmla="*/ 18039796 w 24198144"/>
              <a:gd name="connsiteY84" fmla="*/ 8114072 h 8228193"/>
              <a:gd name="connsiteX85" fmla="*/ 18039796 w 24198144"/>
              <a:gd name="connsiteY85" fmla="*/ 8177210 h 8228193"/>
              <a:gd name="connsiteX86" fmla="*/ 17785824 w 24198144"/>
              <a:gd name="connsiteY86" fmla="*/ 8178448 h 8228193"/>
              <a:gd name="connsiteX87" fmla="*/ 17785824 w 24198144"/>
              <a:gd name="connsiteY87" fmla="*/ 8115310 h 8228193"/>
              <a:gd name="connsiteX88" fmla="*/ 18728390 w 24198144"/>
              <a:gd name="connsiteY88" fmla="*/ 4048795 h 8228193"/>
              <a:gd name="connsiteX89" fmla="*/ 18983784 w 24198144"/>
              <a:gd name="connsiteY89" fmla="*/ 4048795 h 8228193"/>
              <a:gd name="connsiteX90" fmla="*/ 18983784 w 24198144"/>
              <a:gd name="connsiteY90" fmla="*/ 4113426 h 8228193"/>
              <a:gd name="connsiteX91" fmla="*/ 18728390 w 24198144"/>
              <a:gd name="connsiteY91" fmla="*/ 4113426 h 8228193"/>
              <a:gd name="connsiteX92" fmla="*/ 18221342 w 24198144"/>
              <a:gd name="connsiteY92" fmla="*/ 4048795 h 8228193"/>
              <a:gd name="connsiteX93" fmla="*/ 18475488 w 24198144"/>
              <a:gd name="connsiteY93" fmla="*/ 4048795 h 8228193"/>
              <a:gd name="connsiteX94" fmla="*/ 18475488 w 24198144"/>
              <a:gd name="connsiteY94" fmla="*/ 4113426 h 8228193"/>
              <a:gd name="connsiteX95" fmla="*/ 18221342 w 24198144"/>
              <a:gd name="connsiteY95" fmla="*/ 4113426 h 8228193"/>
              <a:gd name="connsiteX96" fmla="*/ 17713048 w 24198144"/>
              <a:gd name="connsiteY96" fmla="*/ 4048795 h 8228193"/>
              <a:gd name="connsiteX97" fmla="*/ 17967196 w 24198144"/>
              <a:gd name="connsiteY97" fmla="*/ 4048795 h 8228193"/>
              <a:gd name="connsiteX98" fmla="*/ 17967196 w 24198144"/>
              <a:gd name="connsiteY98" fmla="*/ 4113426 h 8228193"/>
              <a:gd name="connsiteX99" fmla="*/ 17713048 w 24198144"/>
              <a:gd name="connsiteY99" fmla="*/ 4113426 h 8228193"/>
              <a:gd name="connsiteX100" fmla="*/ 17204754 w 24198144"/>
              <a:gd name="connsiteY100" fmla="*/ 4048795 h 8228193"/>
              <a:gd name="connsiteX101" fmla="*/ 17458900 w 24198144"/>
              <a:gd name="connsiteY101" fmla="*/ 4048795 h 8228193"/>
              <a:gd name="connsiteX102" fmla="*/ 17458900 w 24198144"/>
              <a:gd name="connsiteY102" fmla="*/ 4113426 h 8228193"/>
              <a:gd name="connsiteX103" fmla="*/ 17204754 w 24198144"/>
              <a:gd name="connsiteY103" fmla="*/ 4113426 h 8228193"/>
              <a:gd name="connsiteX104" fmla="*/ 16697706 w 24198144"/>
              <a:gd name="connsiteY104" fmla="*/ 4048795 h 8228193"/>
              <a:gd name="connsiteX105" fmla="*/ 16951852 w 24198144"/>
              <a:gd name="connsiteY105" fmla="*/ 4048795 h 8228193"/>
              <a:gd name="connsiteX106" fmla="*/ 16951852 w 24198144"/>
              <a:gd name="connsiteY106" fmla="*/ 4113426 h 8228193"/>
              <a:gd name="connsiteX107" fmla="*/ 16697706 w 24198144"/>
              <a:gd name="connsiteY107" fmla="*/ 4113426 h 8228193"/>
              <a:gd name="connsiteX108" fmla="*/ 16189413 w 24198144"/>
              <a:gd name="connsiteY108" fmla="*/ 4048795 h 8228193"/>
              <a:gd name="connsiteX109" fmla="*/ 16443560 w 24198144"/>
              <a:gd name="connsiteY109" fmla="*/ 4048795 h 8228193"/>
              <a:gd name="connsiteX110" fmla="*/ 16443560 w 24198144"/>
              <a:gd name="connsiteY110" fmla="*/ 4113426 h 8228193"/>
              <a:gd name="connsiteX111" fmla="*/ 16189413 w 24198144"/>
              <a:gd name="connsiteY111" fmla="*/ 4113426 h 8228193"/>
              <a:gd name="connsiteX112" fmla="*/ 15681119 w 24198144"/>
              <a:gd name="connsiteY112" fmla="*/ 4048795 h 8228193"/>
              <a:gd name="connsiteX113" fmla="*/ 15935266 w 24198144"/>
              <a:gd name="connsiteY113" fmla="*/ 4048795 h 8228193"/>
              <a:gd name="connsiteX114" fmla="*/ 15935266 w 24198144"/>
              <a:gd name="connsiteY114" fmla="*/ 4113426 h 8228193"/>
              <a:gd name="connsiteX115" fmla="*/ 15681119 w 24198144"/>
              <a:gd name="connsiteY115" fmla="*/ 4113426 h 8228193"/>
              <a:gd name="connsiteX116" fmla="*/ 15174071 w 24198144"/>
              <a:gd name="connsiteY116" fmla="*/ 4048795 h 8228193"/>
              <a:gd name="connsiteX117" fmla="*/ 15426972 w 24198144"/>
              <a:gd name="connsiteY117" fmla="*/ 4048795 h 8228193"/>
              <a:gd name="connsiteX118" fmla="*/ 15426972 w 24198144"/>
              <a:gd name="connsiteY118" fmla="*/ 4113426 h 8228193"/>
              <a:gd name="connsiteX119" fmla="*/ 15174071 w 24198144"/>
              <a:gd name="connsiteY119" fmla="*/ 4113426 h 8228193"/>
              <a:gd name="connsiteX120" fmla="*/ 14665777 w 24198144"/>
              <a:gd name="connsiteY120" fmla="*/ 4048795 h 8228193"/>
              <a:gd name="connsiteX121" fmla="*/ 14918678 w 24198144"/>
              <a:gd name="connsiteY121" fmla="*/ 4048795 h 8228193"/>
              <a:gd name="connsiteX122" fmla="*/ 14918678 w 24198144"/>
              <a:gd name="connsiteY122" fmla="*/ 4113426 h 8228193"/>
              <a:gd name="connsiteX123" fmla="*/ 14665777 w 24198144"/>
              <a:gd name="connsiteY123" fmla="*/ 4113426 h 8228193"/>
              <a:gd name="connsiteX124" fmla="*/ 14157483 w 24198144"/>
              <a:gd name="connsiteY124" fmla="*/ 4048795 h 8228193"/>
              <a:gd name="connsiteX125" fmla="*/ 14411630 w 24198144"/>
              <a:gd name="connsiteY125" fmla="*/ 4048795 h 8228193"/>
              <a:gd name="connsiteX126" fmla="*/ 14411630 w 24198144"/>
              <a:gd name="connsiteY126" fmla="*/ 4113426 h 8228193"/>
              <a:gd name="connsiteX127" fmla="*/ 14157483 w 24198144"/>
              <a:gd name="connsiteY127" fmla="*/ 4113426 h 8228193"/>
              <a:gd name="connsiteX128" fmla="*/ 13649190 w 24198144"/>
              <a:gd name="connsiteY128" fmla="*/ 4048795 h 8228193"/>
              <a:gd name="connsiteX129" fmla="*/ 13903336 w 24198144"/>
              <a:gd name="connsiteY129" fmla="*/ 4048795 h 8228193"/>
              <a:gd name="connsiteX130" fmla="*/ 13903336 w 24198144"/>
              <a:gd name="connsiteY130" fmla="*/ 4113426 h 8228193"/>
              <a:gd name="connsiteX131" fmla="*/ 13649190 w 24198144"/>
              <a:gd name="connsiteY131" fmla="*/ 4113426 h 8228193"/>
              <a:gd name="connsiteX132" fmla="*/ 13142142 w 24198144"/>
              <a:gd name="connsiteY132" fmla="*/ 4048795 h 8228193"/>
              <a:gd name="connsiteX133" fmla="*/ 13395042 w 24198144"/>
              <a:gd name="connsiteY133" fmla="*/ 4048795 h 8228193"/>
              <a:gd name="connsiteX134" fmla="*/ 13395042 w 24198144"/>
              <a:gd name="connsiteY134" fmla="*/ 4113426 h 8228193"/>
              <a:gd name="connsiteX135" fmla="*/ 13142142 w 24198144"/>
              <a:gd name="connsiteY135" fmla="*/ 4113426 h 8228193"/>
              <a:gd name="connsiteX136" fmla="*/ 12633848 w 24198144"/>
              <a:gd name="connsiteY136" fmla="*/ 4048795 h 8228193"/>
              <a:gd name="connsiteX137" fmla="*/ 12887994 w 24198144"/>
              <a:gd name="connsiteY137" fmla="*/ 4048795 h 8228193"/>
              <a:gd name="connsiteX138" fmla="*/ 12887994 w 24198144"/>
              <a:gd name="connsiteY138" fmla="*/ 4113426 h 8228193"/>
              <a:gd name="connsiteX139" fmla="*/ 12633848 w 24198144"/>
              <a:gd name="connsiteY139" fmla="*/ 4113426 h 8228193"/>
              <a:gd name="connsiteX140" fmla="*/ 12126800 w 24198144"/>
              <a:gd name="connsiteY140" fmla="*/ 4048795 h 8228193"/>
              <a:gd name="connsiteX141" fmla="*/ 12379701 w 24198144"/>
              <a:gd name="connsiteY141" fmla="*/ 4048795 h 8228193"/>
              <a:gd name="connsiteX142" fmla="*/ 12379701 w 24198144"/>
              <a:gd name="connsiteY142" fmla="*/ 4113426 h 8228193"/>
              <a:gd name="connsiteX143" fmla="*/ 12126800 w 24198144"/>
              <a:gd name="connsiteY143" fmla="*/ 4113426 h 8228193"/>
              <a:gd name="connsiteX144" fmla="*/ 11618506 w 24198144"/>
              <a:gd name="connsiteY144" fmla="*/ 4048795 h 8228193"/>
              <a:gd name="connsiteX145" fmla="*/ 11872653 w 24198144"/>
              <a:gd name="connsiteY145" fmla="*/ 4048795 h 8228193"/>
              <a:gd name="connsiteX146" fmla="*/ 11872653 w 24198144"/>
              <a:gd name="connsiteY146" fmla="*/ 4113426 h 8228193"/>
              <a:gd name="connsiteX147" fmla="*/ 11618506 w 24198144"/>
              <a:gd name="connsiteY147" fmla="*/ 4113426 h 8228193"/>
              <a:gd name="connsiteX148" fmla="*/ 11111458 w 24198144"/>
              <a:gd name="connsiteY148" fmla="*/ 4048795 h 8228193"/>
              <a:gd name="connsiteX149" fmla="*/ 11365605 w 24198144"/>
              <a:gd name="connsiteY149" fmla="*/ 4048795 h 8228193"/>
              <a:gd name="connsiteX150" fmla="*/ 11365605 w 24198144"/>
              <a:gd name="connsiteY150" fmla="*/ 4113426 h 8228193"/>
              <a:gd name="connsiteX151" fmla="*/ 11111458 w 24198144"/>
              <a:gd name="connsiteY151" fmla="*/ 4113426 h 8228193"/>
              <a:gd name="connsiteX152" fmla="*/ 10603164 w 24198144"/>
              <a:gd name="connsiteY152" fmla="*/ 4048795 h 8228193"/>
              <a:gd name="connsiteX153" fmla="*/ 10857311 w 24198144"/>
              <a:gd name="connsiteY153" fmla="*/ 4048795 h 8228193"/>
              <a:gd name="connsiteX154" fmla="*/ 10857311 w 24198144"/>
              <a:gd name="connsiteY154" fmla="*/ 4113426 h 8228193"/>
              <a:gd name="connsiteX155" fmla="*/ 10603164 w 24198144"/>
              <a:gd name="connsiteY155" fmla="*/ 4113426 h 8228193"/>
              <a:gd name="connsiteX156" fmla="*/ 10094871 w 24198144"/>
              <a:gd name="connsiteY156" fmla="*/ 4048795 h 8228193"/>
              <a:gd name="connsiteX157" fmla="*/ 10349018 w 24198144"/>
              <a:gd name="connsiteY157" fmla="*/ 4048795 h 8228193"/>
              <a:gd name="connsiteX158" fmla="*/ 10349018 w 24198144"/>
              <a:gd name="connsiteY158" fmla="*/ 4113426 h 8228193"/>
              <a:gd name="connsiteX159" fmla="*/ 10094871 w 24198144"/>
              <a:gd name="connsiteY159" fmla="*/ 4113426 h 8228193"/>
              <a:gd name="connsiteX160" fmla="*/ 9586576 w 24198144"/>
              <a:gd name="connsiteY160" fmla="*/ 4048795 h 8228193"/>
              <a:gd name="connsiteX161" fmla="*/ 9841970 w 24198144"/>
              <a:gd name="connsiteY161" fmla="*/ 4048795 h 8228193"/>
              <a:gd name="connsiteX162" fmla="*/ 9841970 w 24198144"/>
              <a:gd name="connsiteY162" fmla="*/ 4113426 h 8228193"/>
              <a:gd name="connsiteX163" fmla="*/ 9586576 w 24198144"/>
              <a:gd name="connsiteY163" fmla="*/ 4113426 h 8228193"/>
              <a:gd name="connsiteX164" fmla="*/ 9079529 w 24198144"/>
              <a:gd name="connsiteY164" fmla="*/ 4048795 h 8228193"/>
              <a:gd name="connsiteX165" fmla="*/ 9333676 w 24198144"/>
              <a:gd name="connsiteY165" fmla="*/ 4048795 h 8228193"/>
              <a:gd name="connsiteX166" fmla="*/ 9333676 w 24198144"/>
              <a:gd name="connsiteY166" fmla="*/ 4113426 h 8228193"/>
              <a:gd name="connsiteX167" fmla="*/ 9079529 w 24198144"/>
              <a:gd name="connsiteY167" fmla="*/ 4113426 h 8228193"/>
              <a:gd name="connsiteX168" fmla="*/ 8571235 w 24198144"/>
              <a:gd name="connsiteY168" fmla="*/ 4048795 h 8228193"/>
              <a:gd name="connsiteX169" fmla="*/ 8825383 w 24198144"/>
              <a:gd name="connsiteY169" fmla="*/ 4048795 h 8228193"/>
              <a:gd name="connsiteX170" fmla="*/ 8825383 w 24198144"/>
              <a:gd name="connsiteY170" fmla="*/ 4113426 h 8228193"/>
              <a:gd name="connsiteX171" fmla="*/ 8571235 w 24198144"/>
              <a:gd name="connsiteY171" fmla="*/ 4113426 h 8228193"/>
              <a:gd name="connsiteX172" fmla="*/ 8062944 w 24198144"/>
              <a:gd name="connsiteY172" fmla="*/ 4048795 h 8228193"/>
              <a:gd name="connsiteX173" fmla="*/ 8317091 w 24198144"/>
              <a:gd name="connsiteY173" fmla="*/ 4048795 h 8228193"/>
              <a:gd name="connsiteX174" fmla="*/ 8317091 w 24198144"/>
              <a:gd name="connsiteY174" fmla="*/ 4113426 h 8228193"/>
              <a:gd name="connsiteX175" fmla="*/ 8062944 w 24198144"/>
              <a:gd name="connsiteY175" fmla="*/ 4113426 h 8228193"/>
              <a:gd name="connsiteX176" fmla="*/ 7555896 w 24198144"/>
              <a:gd name="connsiteY176" fmla="*/ 4048795 h 8228193"/>
              <a:gd name="connsiteX177" fmla="*/ 7810042 w 24198144"/>
              <a:gd name="connsiteY177" fmla="*/ 4048795 h 8228193"/>
              <a:gd name="connsiteX178" fmla="*/ 7810042 w 24198144"/>
              <a:gd name="connsiteY178" fmla="*/ 4113426 h 8228193"/>
              <a:gd name="connsiteX179" fmla="*/ 7555896 w 24198144"/>
              <a:gd name="connsiteY179" fmla="*/ 4113426 h 8228193"/>
              <a:gd name="connsiteX180" fmla="*/ 7047602 w 24198144"/>
              <a:gd name="connsiteY180" fmla="*/ 4048795 h 8228193"/>
              <a:gd name="connsiteX181" fmla="*/ 7301749 w 24198144"/>
              <a:gd name="connsiteY181" fmla="*/ 4048795 h 8228193"/>
              <a:gd name="connsiteX182" fmla="*/ 7301749 w 24198144"/>
              <a:gd name="connsiteY182" fmla="*/ 4113426 h 8228193"/>
              <a:gd name="connsiteX183" fmla="*/ 7047602 w 24198144"/>
              <a:gd name="connsiteY183" fmla="*/ 4113426 h 8228193"/>
              <a:gd name="connsiteX184" fmla="*/ 6539309 w 24198144"/>
              <a:gd name="connsiteY184" fmla="*/ 4048795 h 8228193"/>
              <a:gd name="connsiteX185" fmla="*/ 6793455 w 24198144"/>
              <a:gd name="connsiteY185" fmla="*/ 4048795 h 8228193"/>
              <a:gd name="connsiteX186" fmla="*/ 6793455 w 24198144"/>
              <a:gd name="connsiteY186" fmla="*/ 4113426 h 8228193"/>
              <a:gd name="connsiteX187" fmla="*/ 6539309 w 24198144"/>
              <a:gd name="connsiteY187" fmla="*/ 4113426 h 8228193"/>
              <a:gd name="connsiteX188" fmla="*/ 6032260 w 24198144"/>
              <a:gd name="connsiteY188" fmla="*/ 4048795 h 8228193"/>
              <a:gd name="connsiteX189" fmla="*/ 6285161 w 24198144"/>
              <a:gd name="connsiteY189" fmla="*/ 4048795 h 8228193"/>
              <a:gd name="connsiteX190" fmla="*/ 6285161 w 24198144"/>
              <a:gd name="connsiteY190" fmla="*/ 4113426 h 8228193"/>
              <a:gd name="connsiteX191" fmla="*/ 6032260 w 24198144"/>
              <a:gd name="connsiteY191" fmla="*/ 4113426 h 8228193"/>
              <a:gd name="connsiteX192" fmla="*/ 5523967 w 24198144"/>
              <a:gd name="connsiteY192" fmla="*/ 4048795 h 8228193"/>
              <a:gd name="connsiteX193" fmla="*/ 5776867 w 24198144"/>
              <a:gd name="connsiteY193" fmla="*/ 4048795 h 8228193"/>
              <a:gd name="connsiteX194" fmla="*/ 5776867 w 24198144"/>
              <a:gd name="connsiteY194" fmla="*/ 4113426 h 8228193"/>
              <a:gd name="connsiteX195" fmla="*/ 5523967 w 24198144"/>
              <a:gd name="connsiteY195" fmla="*/ 4113426 h 8228193"/>
              <a:gd name="connsiteX196" fmla="*/ 5015673 w 24198144"/>
              <a:gd name="connsiteY196" fmla="*/ 4048795 h 8228193"/>
              <a:gd name="connsiteX197" fmla="*/ 5179238 w 24198144"/>
              <a:gd name="connsiteY197" fmla="*/ 4048795 h 8228193"/>
              <a:gd name="connsiteX198" fmla="*/ 5269820 w 24198144"/>
              <a:gd name="connsiteY198" fmla="*/ 4048795 h 8228193"/>
              <a:gd name="connsiteX199" fmla="*/ 5269820 w 24198144"/>
              <a:gd name="connsiteY199" fmla="*/ 4113426 h 8228193"/>
              <a:gd name="connsiteX200" fmla="*/ 5135565 w 24198144"/>
              <a:gd name="connsiteY200" fmla="*/ 4113426 h 8228193"/>
              <a:gd name="connsiteX201" fmla="*/ 4997845 w 24198144"/>
              <a:gd name="connsiteY201" fmla="*/ 4120701 h 8228193"/>
              <a:gd name="connsiteX202" fmla="*/ 4473764 w 24198144"/>
              <a:gd name="connsiteY202" fmla="*/ 4264434 h 8228193"/>
              <a:gd name="connsiteX203" fmla="*/ 3876728 w 24198144"/>
              <a:gd name="connsiteY203" fmla="*/ 4704436 h 8228193"/>
              <a:gd name="connsiteX204" fmla="*/ 3476627 w 24198144"/>
              <a:gd name="connsiteY204" fmla="*/ 5361323 h 8228193"/>
              <a:gd name="connsiteX205" fmla="*/ 3337028 w 24198144"/>
              <a:gd name="connsiteY205" fmla="*/ 6137871 h 8228193"/>
              <a:gd name="connsiteX206" fmla="*/ 3476627 w 24198144"/>
              <a:gd name="connsiteY206" fmla="*/ 6914419 h 8228193"/>
              <a:gd name="connsiteX207" fmla="*/ 3876728 w 24198144"/>
              <a:gd name="connsiteY207" fmla="*/ 7571306 h 8228193"/>
              <a:gd name="connsiteX208" fmla="*/ 4473764 w 24198144"/>
              <a:gd name="connsiteY208" fmla="*/ 8011309 h 8228193"/>
              <a:gd name="connsiteX209" fmla="*/ 4997845 w 24198144"/>
              <a:gd name="connsiteY209" fmla="*/ 8155042 h 8228193"/>
              <a:gd name="connsiteX210" fmla="*/ 5103570 w 24198144"/>
              <a:gd name="connsiteY210" fmla="*/ 8160627 h 8228193"/>
              <a:gd name="connsiteX211" fmla="*/ 5103570 w 24198144"/>
              <a:gd name="connsiteY211" fmla="*/ 8158021 h 8228193"/>
              <a:gd name="connsiteX212" fmla="*/ 5357691 w 24198144"/>
              <a:gd name="connsiteY212" fmla="*/ 8158021 h 8228193"/>
              <a:gd name="connsiteX213" fmla="*/ 5357691 w 24198144"/>
              <a:gd name="connsiteY213" fmla="*/ 8222700 h 8228193"/>
              <a:gd name="connsiteX214" fmla="*/ 5179238 w 24198144"/>
              <a:gd name="connsiteY214" fmla="*/ 8222700 h 8228193"/>
              <a:gd name="connsiteX215" fmla="*/ 5179238 w 24198144"/>
              <a:gd name="connsiteY215" fmla="*/ 8228193 h 8228193"/>
              <a:gd name="connsiteX216" fmla="*/ 4451329 w 24198144"/>
              <a:gd name="connsiteY216" fmla="*/ 8068646 h 8228193"/>
              <a:gd name="connsiteX217" fmla="*/ 3835596 w 24198144"/>
              <a:gd name="connsiteY217" fmla="*/ 7616179 h 8228193"/>
              <a:gd name="connsiteX218" fmla="*/ 3424277 w 24198144"/>
              <a:gd name="connsiteY218" fmla="*/ 6938102 h 8228193"/>
              <a:gd name="connsiteX219" fmla="*/ 3279693 w 24198144"/>
              <a:gd name="connsiteY219" fmla="*/ 6137871 h 8228193"/>
              <a:gd name="connsiteX220" fmla="*/ 3424277 w 24198144"/>
              <a:gd name="connsiteY220" fmla="*/ 5337640 h 8228193"/>
              <a:gd name="connsiteX221" fmla="*/ 3835596 w 24198144"/>
              <a:gd name="connsiteY221" fmla="*/ 4659563 h 8228193"/>
              <a:gd name="connsiteX222" fmla="*/ 4451329 w 24198144"/>
              <a:gd name="connsiteY222" fmla="*/ 4207096 h 8228193"/>
              <a:gd name="connsiteX223" fmla="*/ 4992235 w 24198144"/>
              <a:gd name="connsiteY223" fmla="*/ 4058806 h 8228193"/>
              <a:gd name="connsiteX224" fmla="*/ 5015673 w 24198144"/>
              <a:gd name="connsiteY224" fmla="*/ 4057552 h 8228193"/>
              <a:gd name="connsiteX225" fmla="*/ 19244148 w 24198144"/>
              <a:gd name="connsiteY225" fmla="*/ 4 h 8228193"/>
              <a:gd name="connsiteX226" fmla="*/ 19972056 w 24198144"/>
              <a:gd name="connsiteY226" fmla="*/ 155770 h 8228193"/>
              <a:gd name="connsiteX227" fmla="*/ 20587788 w 24198144"/>
              <a:gd name="connsiteY227" fmla="*/ 601884 h 8228193"/>
              <a:gd name="connsiteX228" fmla="*/ 20999108 w 24198144"/>
              <a:gd name="connsiteY228" fmla="*/ 1269810 h 8228193"/>
              <a:gd name="connsiteX229" fmla="*/ 21143692 w 24198144"/>
              <a:gd name="connsiteY229" fmla="*/ 2057363 h 8228193"/>
              <a:gd name="connsiteX230" fmla="*/ 20999108 w 24198144"/>
              <a:gd name="connsiteY230" fmla="*/ 2844916 h 8228193"/>
              <a:gd name="connsiteX231" fmla="*/ 20587788 w 24198144"/>
              <a:gd name="connsiteY231" fmla="*/ 3512842 h 8228193"/>
              <a:gd name="connsiteX232" fmla="*/ 19972056 w 24198144"/>
              <a:gd name="connsiteY232" fmla="*/ 3957710 h 8228193"/>
              <a:gd name="connsiteX233" fmla="*/ 19430448 w 24198144"/>
              <a:gd name="connsiteY233" fmla="*/ 4103858 h 8228193"/>
              <a:gd name="connsiteX234" fmla="*/ 19363756 w 24198144"/>
              <a:gd name="connsiteY234" fmla="*/ 4107301 h 8228193"/>
              <a:gd name="connsiteX235" fmla="*/ 19363756 w 24198144"/>
              <a:gd name="connsiteY235" fmla="*/ 4113426 h 8228193"/>
              <a:gd name="connsiteX236" fmla="*/ 19245126 w 24198144"/>
              <a:gd name="connsiteY236" fmla="*/ 4113426 h 8228193"/>
              <a:gd name="connsiteX237" fmla="*/ 19244148 w 24198144"/>
              <a:gd name="connsiteY237" fmla="*/ 4113476 h 8228193"/>
              <a:gd name="connsiteX238" fmla="*/ 19244148 w 24198144"/>
              <a:gd name="connsiteY238" fmla="*/ 4113426 h 8228193"/>
              <a:gd name="connsiteX239" fmla="*/ 19236684 w 24198144"/>
              <a:gd name="connsiteY239" fmla="*/ 4113426 h 8228193"/>
              <a:gd name="connsiteX240" fmla="*/ 19236684 w 24198144"/>
              <a:gd name="connsiteY240" fmla="*/ 4048795 h 8228193"/>
              <a:gd name="connsiteX241" fmla="*/ 19334386 w 24198144"/>
              <a:gd name="connsiteY241" fmla="*/ 4048795 h 8228193"/>
              <a:gd name="connsiteX242" fmla="*/ 19425014 w 24198144"/>
              <a:gd name="connsiteY242" fmla="*/ 4043907 h 8228193"/>
              <a:gd name="connsiteX243" fmla="*/ 19949622 w 24198144"/>
              <a:gd name="connsiteY243" fmla="*/ 3900388 h 8228193"/>
              <a:gd name="connsiteX244" fmla="*/ 20546656 w 24198144"/>
              <a:gd name="connsiteY244" fmla="*/ 3469227 h 8228193"/>
              <a:gd name="connsiteX245" fmla="*/ 20946758 w 24198144"/>
              <a:gd name="connsiteY245" fmla="*/ 2821240 h 8228193"/>
              <a:gd name="connsiteX246" fmla="*/ 21086358 w 24198144"/>
              <a:gd name="connsiteY246" fmla="*/ 2057363 h 8228193"/>
              <a:gd name="connsiteX247" fmla="*/ 20946758 w 24198144"/>
              <a:gd name="connsiteY247" fmla="*/ 1293486 h 8228193"/>
              <a:gd name="connsiteX248" fmla="*/ 20546656 w 24198144"/>
              <a:gd name="connsiteY248" fmla="*/ 646745 h 8228193"/>
              <a:gd name="connsiteX249" fmla="*/ 19949622 w 24198144"/>
              <a:gd name="connsiteY249" fmla="*/ 213092 h 8228193"/>
              <a:gd name="connsiteX250" fmla="*/ 19244148 w 24198144"/>
              <a:gd name="connsiteY250" fmla="*/ 61064 h 8228193"/>
              <a:gd name="connsiteX251" fmla="*/ 18600290 w 24198144"/>
              <a:gd name="connsiteY251" fmla="*/ 0 h 8228193"/>
              <a:gd name="connsiteX252" fmla="*/ 18852850 w 24198144"/>
              <a:gd name="connsiteY252" fmla="*/ 0 h 8228193"/>
              <a:gd name="connsiteX253" fmla="*/ 18852850 w 24198144"/>
              <a:gd name="connsiteY253" fmla="*/ 64655 h 8228193"/>
              <a:gd name="connsiteX254" fmla="*/ 18600290 w 24198144"/>
              <a:gd name="connsiteY254" fmla="*/ 64655 h 8228193"/>
              <a:gd name="connsiteX255" fmla="*/ 18092680 w 24198144"/>
              <a:gd name="connsiteY255" fmla="*/ 0 h 8228193"/>
              <a:gd name="connsiteX256" fmla="*/ 18345242 w 24198144"/>
              <a:gd name="connsiteY256" fmla="*/ 0 h 8228193"/>
              <a:gd name="connsiteX257" fmla="*/ 18345242 w 24198144"/>
              <a:gd name="connsiteY257" fmla="*/ 64655 h 8228193"/>
              <a:gd name="connsiteX258" fmla="*/ 18092680 w 24198144"/>
              <a:gd name="connsiteY258" fmla="*/ 64655 h 8228193"/>
              <a:gd name="connsiteX259" fmla="*/ 17585072 w 24198144"/>
              <a:gd name="connsiteY259" fmla="*/ 0 h 8228193"/>
              <a:gd name="connsiteX260" fmla="*/ 17838876 w 24198144"/>
              <a:gd name="connsiteY260" fmla="*/ 0 h 8228193"/>
              <a:gd name="connsiteX261" fmla="*/ 17838876 w 24198144"/>
              <a:gd name="connsiteY261" fmla="*/ 64655 h 8228193"/>
              <a:gd name="connsiteX262" fmla="*/ 17585072 w 24198144"/>
              <a:gd name="connsiteY262" fmla="*/ 64655 h 8228193"/>
              <a:gd name="connsiteX263" fmla="*/ 14231493 w 24198144"/>
              <a:gd name="connsiteY263" fmla="*/ 0 h 8228193"/>
              <a:gd name="connsiteX264" fmla="*/ 14485424 w 24198144"/>
              <a:gd name="connsiteY264" fmla="*/ 0 h 8228193"/>
              <a:gd name="connsiteX265" fmla="*/ 14485424 w 24198144"/>
              <a:gd name="connsiteY265" fmla="*/ 64655 h 8228193"/>
              <a:gd name="connsiteX266" fmla="*/ 14231493 w 24198144"/>
              <a:gd name="connsiteY266" fmla="*/ 64655 h 8228193"/>
              <a:gd name="connsiteX267" fmla="*/ 13724874 w 24198144"/>
              <a:gd name="connsiteY267" fmla="*/ 0 h 8228193"/>
              <a:gd name="connsiteX268" fmla="*/ 13977561 w 24198144"/>
              <a:gd name="connsiteY268" fmla="*/ 0 h 8228193"/>
              <a:gd name="connsiteX269" fmla="*/ 13977561 w 24198144"/>
              <a:gd name="connsiteY269" fmla="*/ 64655 h 8228193"/>
              <a:gd name="connsiteX270" fmla="*/ 13724874 w 24198144"/>
              <a:gd name="connsiteY270" fmla="*/ 64655 h 8228193"/>
              <a:gd name="connsiteX271" fmla="*/ 13217011 w 24198144"/>
              <a:gd name="connsiteY271" fmla="*/ 0 h 8228193"/>
              <a:gd name="connsiteX272" fmla="*/ 13469698 w 24198144"/>
              <a:gd name="connsiteY272" fmla="*/ 0 h 8228193"/>
              <a:gd name="connsiteX273" fmla="*/ 13469698 w 24198144"/>
              <a:gd name="connsiteY273" fmla="*/ 64655 h 8228193"/>
              <a:gd name="connsiteX274" fmla="*/ 13217011 w 24198144"/>
              <a:gd name="connsiteY274" fmla="*/ 64655 h 8228193"/>
              <a:gd name="connsiteX275" fmla="*/ 12709148 w 24198144"/>
              <a:gd name="connsiteY275" fmla="*/ 0 h 8228193"/>
              <a:gd name="connsiteX276" fmla="*/ 12963080 w 24198144"/>
              <a:gd name="connsiteY276" fmla="*/ 0 h 8228193"/>
              <a:gd name="connsiteX277" fmla="*/ 12963080 w 24198144"/>
              <a:gd name="connsiteY277" fmla="*/ 64655 h 8228193"/>
              <a:gd name="connsiteX278" fmla="*/ 12709148 w 24198144"/>
              <a:gd name="connsiteY278" fmla="*/ 64655 h 8228193"/>
              <a:gd name="connsiteX279" fmla="*/ 12202529 w 24198144"/>
              <a:gd name="connsiteY279" fmla="*/ 0 h 8228193"/>
              <a:gd name="connsiteX280" fmla="*/ 12455216 w 24198144"/>
              <a:gd name="connsiteY280" fmla="*/ 0 h 8228193"/>
              <a:gd name="connsiteX281" fmla="*/ 12455216 w 24198144"/>
              <a:gd name="connsiteY281" fmla="*/ 64655 h 8228193"/>
              <a:gd name="connsiteX282" fmla="*/ 12202529 w 24198144"/>
              <a:gd name="connsiteY282" fmla="*/ 64655 h 8228193"/>
              <a:gd name="connsiteX283" fmla="*/ 11695912 w 24198144"/>
              <a:gd name="connsiteY283" fmla="*/ 0 h 8228193"/>
              <a:gd name="connsiteX284" fmla="*/ 11948598 w 24198144"/>
              <a:gd name="connsiteY284" fmla="*/ 0 h 8228193"/>
              <a:gd name="connsiteX285" fmla="*/ 11948598 w 24198144"/>
              <a:gd name="connsiteY285" fmla="*/ 64655 h 8228193"/>
              <a:gd name="connsiteX286" fmla="*/ 11695912 w 24198144"/>
              <a:gd name="connsiteY286" fmla="*/ 64655 h 8228193"/>
              <a:gd name="connsiteX287" fmla="*/ 8380405 w 24198144"/>
              <a:gd name="connsiteY287" fmla="*/ 0 h 8228193"/>
              <a:gd name="connsiteX288" fmla="*/ 8634720 w 24198144"/>
              <a:gd name="connsiteY288" fmla="*/ 0 h 8228193"/>
              <a:gd name="connsiteX289" fmla="*/ 8634720 w 24198144"/>
              <a:gd name="connsiteY289" fmla="*/ 64655 h 8228193"/>
              <a:gd name="connsiteX290" fmla="*/ 8380405 w 24198144"/>
              <a:gd name="connsiteY290" fmla="*/ 64655 h 8228193"/>
              <a:gd name="connsiteX291" fmla="*/ 7871770 w 24198144"/>
              <a:gd name="connsiteY291" fmla="*/ 0 h 8228193"/>
              <a:gd name="connsiteX292" fmla="*/ 8127334 w 24198144"/>
              <a:gd name="connsiteY292" fmla="*/ 0 h 8228193"/>
              <a:gd name="connsiteX293" fmla="*/ 8127334 w 24198144"/>
              <a:gd name="connsiteY293" fmla="*/ 64655 h 8228193"/>
              <a:gd name="connsiteX294" fmla="*/ 7871770 w 24198144"/>
              <a:gd name="connsiteY294" fmla="*/ 64655 h 8228193"/>
              <a:gd name="connsiteX295" fmla="*/ 7364381 w 24198144"/>
              <a:gd name="connsiteY295" fmla="*/ 0 h 8228193"/>
              <a:gd name="connsiteX296" fmla="*/ 7618699 w 24198144"/>
              <a:gd name="connsiteY296" fmla="*/ 0 h 8228193"/>
              <a:gd name="connsiteX297" fmla="*/ 7618699 w 24198144"/>
              <a:gd name="connsiteY297" fmla="*/ 64655 h 8228193"/>
              <a:gd name="connsiteX298" fmla="*/ 7364381 w 24198144"/>
              <a:gd name="connsiteY298" fmla="*/ 64655 h 8228193"/>
              <a:gd name="connsiteX299" fmla="*/ 6855744 w 24198144"/>
              <a:gd name="connsiteY299" fmla="*/ 0 h 8228193"/>
              <a:gd name="connsiteX300" fmla="*/ 7110063 w 24198144"/>
              <a:gd name="connsiteY300" fmla="*/ 0 h 8228193"/>
              <a:gd name="connsiteX301" fmla="*/ 7110063 w 24198144"/>
              <a:gd name="connsiteY301" fmla="*/ 64655 h 8228193"/>
              <a:gd name="connsiteX302" fmla="*/ 6855744 w 24198144"/>
              <a:gd name="connsiteY302" fmla="*/ 64655 h 8228193"/>
              <a:gd name="connsiteX303" fmla="*/ 6347110 w 24198144"/>
              <a:gd name="connsiteY303" fmla="*/ 0 h 8228193"/>
              <a:gd name="connsiteX304" fmla="*/ 6602673 w 24198144"/>
              <a:gd name="connsiteY304" fmla="*/ 0 h 8228193"/>
              <a:gd name="connsiteX305" fmla="*/ 6602673 w 24198144"/>
              <a:gd name="connsiteY305" fmla="*/ 64655 h 8228193"/>
              <a:gd name="connsiteX306" fmla="*/ 6347110 w 24198144"/>
              <a:gd name="connsiteY306" fmla="*/ 64655 h 8228193"/>
              <a:gd name="connsiteX307" fmla="*/ 5839721 w 24198144"/>
              <a:gd name="connsiteY307" fmla="*/ 0 h 8228193"/>
              <a:gd name="connsiteX308" fmla="*/ 6094038 w 24198144"/>
              <a:gd name="connsiteY308" fmla="*/ 0 h 8228193"/>
              <a:gd name="connsiteX309" fmla="*/ 6094038 w 24198144"/>
              <a:gd name="connsiteY309" fmla="*/ 64655 h 8228193"/>
              <a:gd name="connsiteX310" fmla="*/ 5839721 w 24198144"/>
              <a:gd name="connsiteY310" fmla="*/ 64655 h 8228193"/>
              <a:gd name="connsiteX311" fmla="*/ 3047710 w 24198144"/>
              <a:gd name="connsiteY311" fmla="*/ 0 h 8228193"/>
              <a:gd name="connsiteX312" fmla="*/ 3289434 w 24198144"/>
              <a:gd name="connsiteY312" fmla="*/ 0 h 8228193"/>
              <a:gd name="connsiteX313" fmla="*/ 3289434 w 24198144"/>
              <a:gd name="connsiteY313" fmla="*/ 64655 h 8228193"/>
              <a:gd name="connsiteX314" fmla="*/ 3047710 w 24198144"/>
              <a:gd name="connsiteY314" fmla="*/ 64655 h 8228193"/>
              <a:gd name="connsiteX315" fmla="*/ 2539343 w 24198144"/>
              <a:gd name="connsiteY315" fmla="*/ 0 h 8228193"/>
              <a:gd name="connsiteX316" fmla="*/ 2794772 w 24198144"/>
              <a:gd name="connsiteY316" fmla="*/ 0 h 8228193"/>
              <a:gd name="connsiteX317" fmla="*/ 2794772 w 24198144"/>
              <a:gd name="connsiteY317" fmla="*/ 64655 h 8228193"/>
              <a:gd name="connsiteX318" fmla="*/ 2539343 w 24198144"/>
              <a:gd name="connsiteY318" fmla="*/ 64655 h 8228193"/>
              <a:gd name="connsiteX319" fmla="*/ 2032222 w 24198144"/>
              <a:gd name="connsiteY319" fmla="*/ 0 h 8228193"/>
              <a:gd name="connsiteX320" fmla="*/ 2286406 w 24198144"/>
              <a:gd name="connsiteY320" fmla="*/ 0 h 8228193"/>
              <a:gd name="connsiteX321" fmla="*/ 2286406 w 24198144"/>
              <a:gd name="connsiteY321" fmla="*/ 64655 h 8228193"/>
              <a:gd name="connsiteX322" fmla="*/ 2032222 w 24198144"/>
              <a:gd name="connsiteY322" fmla="*/ 64655 h 8228193"/>
              <a:gd name="connsiteX323" fmla="*/ 1523855 w 24198144"/>
              <a:gd name="connsiteY323" fmla="*/ 0 h 8228193"/>
              <a:gd name="connsiteX324" fmla="*/ 1778038 w 24198144"/>
              <a:gd name="connsiteY324" fmla="*/ 0 h 8228193"/>
              <a:gd name="connsiteX325" fmla="*/ 1778038 w 24198144"/>
              <a:gd name="connsiteY325" fmla="*/ 64655 h 8228193"/>
              <a:gd name="connsiteX326" fmla="*/ 1523855 w 24198144"/>
              <a:gd name="connsiteY326" fmla="*/ 64655 h 8228193"/>
              <a:gd name="connsiteX327" fmla="*/ 1015488 w 24198144"/>
              <a:gd name="connsiteY327" fmla="*/ 0 h 8228193"/>
              <a:gd name="connsiteX328" fmla="*/ 1269672 w 24198144"/>
              <a:gd name="connsiteY328" fmla="*/ 0 h 8228193"/>
              <a:gd name="connsiteX329" fmla="*/ 1269672 w 24198144"/>
              <a:gd name="connsiteY329" fmla="*/ 64655 h 8228193"/>
              <a:gd name="connsiteX330" fmla="*/ 1015488 w 24198144"/>
              <a:gd name="connsiteY330" fmla="*/ 64655 h 8228193"/>
              <a:gd name="connsiteX331" fmla="*/ 508368 w 24198144"/>
              <a:gd name="connsiteY331" fmla="*/ 0 h 8228193"/>
              <a:gd name="connsiteX332" fmla="*/ 762551 w 24198144"/>
              <a:gd name="connsiteY332" fmla="*/ 0 h 8228193"/>
              <a:gd name="connsiteX333" fmla="*/ 762551 w 24198144"/>
              <a:gd name="connsiteY333" fmla="*/ 64655 h 8228193"/>
              <a:gd name="connsiteX334" fmla="*/ 508368 w 24198144"/>
              <a:gd name="connsiteY334" fmla="*/ 64655 h 8228193"/>
              <a:gd name="connsiteX335" fmla="*/ 0 w 24198144"/>
              <a:gd name="connsiteY335" fmla="*/ 0 h 8228193"/>
              <a:gd name="connsiteX336" fmla="*/ 254184 w 24198144"/>
              <a:gd name="connsiteY336" fmla="*/ 0 h 8228193"/>
              <a:gd name="connsiteX337" fmla="*/ 254184 w 24198144"/>
              <a:gd name="connsiteY337" fmla="*/ 64655 h 8228193"/>
              <a:gd name="connsiteX338" fmla="*/ 0 w 24198144"/>
              <a:gd name="connsiteY338" fmla="*/ 64655 h 82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24198144" h="8228193">
                <a:moveTo>
                  <a:pt x="5611814" y="8158021"/>
                </a:moveTo>
                <a:lnTo>
                  <a:pt x="5865935" y="8158021"/>
                </a:lnTo>
                <a:lnTo>
                  <a:pt x="5865935" y="8222700"/>
                </a:lnTo>
                <a:lnTo>
                  <a:pt x="5611814" y="8222700"/>
                </a:lnTo>
                <a:close/>
                <a:moveTo>
                  <a:pt x="9285671" y="8147343"/>
                </a:moveTo>
                <a:lnTo>
                  <a:pt x="9285671" y="8210481"/>
                </a:lnTo>
                <a:lnTo>
                  <a:pt x="9031504" y="8211719"/>
                </a:lnTo>
                <a:lnTo>
                  <a:pt x="9031504" y="8149819"/>
                </a:lnTo>
                <a:close/>
                <a:moveTo>
                  <a:pt x="9792756" y="8143629"/>
                </a:moveTo>
                <a:lnTo>
                  <a:pt x="9794002" y="8206767"/>
                </a:lnTo>
                <a:lnTo>
                  <a:pt x="9539836" y="8209243"/>
                </a:lnTo>
                <a:lnTo>
                  <a:pt x="9538590" y="8146105"/>
                </a:lnTo>
                <a:close/>
                <a:moveTo>
                  <a:pt x="10301089" y="8139915"/>
                </a:moveTo>
                <a:lnTo>
                  <a:pt x="10302334" y="8203053"/>
                </a:lnTo>
                <a:lnTo>
                  <a:pt x="10046922" y="8204291"/>
                </a:lnTo>
                <a:lnTo>
                  <a:pt x="10046922" y="8141153"/>
                </a:lnTo>
                <a:close/>
                <a:moveTo>
                  <a:pt x="14993353" y="8136356"/>
                </a:moveTo>
                <a:lnTo>
                  <a:pt x="14993353" y="8199494"/>
                </a:lnTo>
                <a:lnTo>
                  <a:pt x="14740624" y="8200732"/>
                </a:lnTo>
                <a:lnTo>
                  <a:pt x="14739379" y="8137594"/>
                </a:lnTo>
                <a:close/>
                <a:moveTo>
                  <a:pt x="10809420" y="8136201"/>
                </a:moveTo>
                <a:lnTo>
                  <a:pt x="10809420" y="8199339"/>
                </a:lnTo>
                <a:lnTo>
                  <a:pt x="10555254" y="8200577"/>
                </a:lnTo>
                <a:lnTo>
                  <a:pt x="10555254" y="8138677"/>
                </a:lnTo>
                <a:close/>
                <a:moveTo>
                  <a:pt x="15501301" y="8132642"/>
                </a:moveTo>
                <a:lnTo>
                  <a:pt x="15501301" y="8195780"/>
                </a:lnTo>
                <a:lnTo>
                  <a:pt x="15248572" y="8197018"/>
                </a:lnTo>
                <a:lnTo>
                  <a:pt x="15247327" y="8133880"/>
                </a:lnTo>
                <a:close/>
                <a:moveTo>
                  <a:pt x="11316507" y="8132487"/>
                </a:moveTo>
                <a:lnTo>
                  <a:pt x="11317754" y="8195625"/>
                </a:lnTo>
                <a:lnTo>
                  <a:pt x="11063587" y="8196863"/>
                </a:lnTo>
                <a:lnTo>
                  <a:pt x="11063587" y="8133725"/>
                </a:lnTo>
                <a:close/>
                <a:moveTo>
                  <a:pt x="16009249" y="8128928"/>
                </a:moveTo>
                <a:lnTo>
                  <a:pt x="16009249" y="8192066"/>
                </a:lnTo>
                <a:lnTo>
                  <a:pt x="15755275" y="8193304"/>
                </a:lnTo>
                <a:lnTo>
                  <a:pt x="15755275" y="8130166"/>
                </a:lnTo>
                <a:close/>
                <a:moveTo>
                  <a:pt x="11824839" y="8128773"/>
                </a:moveTo>
                <a:lnTo>
                  <a:pt x="11826085" y="8191911"/>
                </a:lnTo>
                <a:lnTo>
                  <a:pt x="11570673" y="8193149"/>
                </a:lnTo>
                <a:lnTo>
                  <a:pt x="11570673" y="8131249"/>
                </a:lnTo>
                <a:close/>
                <a:moveTo>
                  <a:pt x="16517198" y="8125214"/>
                </a:moveTo>
                <a:lnTo>
                  <a:pt x="16517198" y="8188352"/>
                </a:lnTo>
                <a:lnTo>
                  <a:pt x="16263224" y="8190828"/>
                </a:lnTo>
                <a:lnTo>
                  <a:pt x="16261978" y="8126452"/>
                </a:lnTo>
                <a:close/>
                <a:moveTo>
                  <a:pt x="23942924" y="8125059"/>
                </a:moveTo>
                <a:lnTo>
                  <a:pt x="24198144" y="8125059"/>
                </a:lnTo>
                <a:lnTo>
                  <a:pt x="24198144" y="8189714"/>
                </a:lnTo>
                <a:lnTo>
                  <a:pt x="23942924" y="8189714"/>
                </a:lnTo>
                <a:close/>
                <a:moveTo>
                  <a:pt x="23436220" y="8125059"/>
                </a:moveTo>
                <a:lnTo>
                  <a:pt x="23690194" y="8125059"/>
                </a:lnTo>
                <a:lnTo>
                  <a:pt x="23690194" y="8189714"/>
                </a:lnTo>
                <a:lnTo>
                  <a:pt x="23436220" y="8189714"/>
                </a:lnTo>
                <a:close/>
                <a:moveTo>
                  <a:pt x="22928272" y="8125059"/>
                </a:moveTo>
                <a:lnTo>
                  <a:pt x="23182246" y="8125059"/>
                </a:lnTo>
                <a:lnTo>
                  <a:pt x="23182246" y="8189714"/>
                </a:lnTo>
                <a:lnTo>
                  <a:pt x="22928272" y="8189714"/>
                </a:lnTo>
                <a:close/>
                <a:moveTo>
                  <a:pt x="22420322" y="8125059"/>
                </a:moveTo>
                <a:lnTo>
                  <a:pt x="22675542" y="8125059"/>
                </a:lnTo>
                <a:lnTo>
                  <a:pt x="22675542" y="8189714"/>
                </a:lnTo>
                <a:lnTo>
                  <a:pt x="22420322" y="8189714"/>
                </a:lnTo>
                <a:close/>
                <a:moveTo>
                  <a:pt x="21913618" y="8125059"/>
                </a:moveTo>
                <a:lnTo>
                  <a:pt x="22167592" y="8125059"/>
                </a:lnTo>
                <a:lnTo>
                  <a:pt x="22167592" y="8189714"/>
                </a:lnTo>
                <a:lnTo>
                  <a:pt x="21913618" y="8189714"/>
                </a:lnTo>
                <a:close/>
                <a:moveTo>
                  <a:pt x="21405670" y="8125059"/>
                </a:moveTo>
                <a:lnTo>
                  <a:pt x="21659644" y="8125059"/>
                </a:lnTo>
                <a:lnTo>
                  <a:pt x="21659644" y="8189714"/>
                </a:lnTo>
                <a:lnTo>
                  <a:pt x="21405670" y="8189714"/>
                </a:lnTo>
                <a:close/>
                <a:moveTo>
                  <a:pt x="20897720" y="8125059"/>
                </a:moveTo>
                <a:lnTo>
                  <a:pt x="21151696" y="8125059"/>
                </a:lnTo>
                <a:lnTo>
                  <a:pt x="21151696" y="8189714"/>
                </a:lnTo>
                <a:lnTo>
                  <a:pt x="20897720" y="8189714"/>
                </a:lnTo>
                <a:close/>
                <a:moveTo>
                  <a:pt x="12331925" y="8125059"/>
                </a:moveTo>
                <a:lnTo>
                  <a:pt x="12331925" y="8188197"/>
                </a:lnTo>
                <a:lnTo>
                  <a:pt x="12079005" y="8189435"/>
                </a:lnTo>
                <a:lnTo>
                  <a:pt x="12079005" y="8126297"/>
                </a:lnTo>
                <a:close/>
                <a:moveTo>
                  <a:pt x="17023900" y="8121500"/>
                </a:moveTo>
                <a:lnTo>
                  <a:pt x="17025146" y="8184638"/>
                </a:lnTo>
                <a:lnTo>
                  <a:pt x="16771172" y="8185876"/>
                </a:lnTo>
                <a:lnTo>
                  <a:pt x="16769927" y="8122738"/>
                </a:lnTo>
                <a:close/>
                <a:moveTo>
                  <a:pt x="17531848" y="8117786"/>
                </a:moveTo>
                <a:lnTo>
                  <a:pt x="17531848" y="8180924"/>
                </a:lnTo>
                <a:lnTo>
                  <a:pt x="17277874" y="8182162"/>
                </a:lnTo>
                <a:lnTo>
                  <a:pt x="17277874" y="8119024"/>
                </a:lnTo>
                <a:close/>
                <a:moveTo>
                  <a:pt x="18039796" y="8114072"/>
                </a:moveTo>
                <a:lnTo>
                  <a:pt x="18039796" y="8177210"/>
                </a:lnTo>
                <a:lnTo>
                  <a:pt x="17785824" y="8178448"/>
                </a:lnTo>
                <a:lnTo>
                  <a:pt x="17785824" y="8115310"/>
                </a:lnTo>
                <a:close/>
                <a:moveTo>
                  <a:pt x="18728390" y="4048795"/>
                </a:moveTo>
                <a:lnTo>
                  <a:pt x="18983784" y="4048795"/>
                </a:lnTo>
                <a:lnTo>
                  <a:pt x="18983784" y="4113426"/>
                </a:lnTo>
                <a:lnTo>
                  <a:pt x="18728390" y="4113426"/>
                </a:lnTo>
                <a:close/>
                <a:moveTo>
                  <a:pt x="18221342" y="4048795"/>
                </a:moveTo>
                <a:lnTo>
                  <a:pt x="18475488" y="4048795"/>
                </a:lnTo>
                <a:lnTo>
                  <a:pt x="18475488" y="4113426"/>
                </a:lnTo>
                <a:lnTo>
                  <a:pt x="18221342" y="4113426"/>
                </a:lnTo>
                <a:close/>
                <a:moveTo>
                  <a:pt x="17713048" y="4048795"/>
                </a:moveTo>
                <a:lnTo>
                  <a:pt x="17967196" y="4048795"/>
                </a:lnTo>
                <a:lnTo>
                  <a:pt x="17967196" y="4113426"/>
                </a:lnTo>
                <a:lnTo>
                  <a:pt x="17713048" y="4113426"/>
                </a:lnTo>
                <a:close/>
                <a:moveTo>
                  <a:pt x="17204754" y="4048795"/>
                </a:moveTo>
                <a:lnTo>
                  <a:pt x="17458900" y="4048795"/>
                </a:lnTo>
                <a:lnTo>
                  <a:pt x="17458900" y="4113426"/>
                </a:lnTo>
                <a:lnTo>
                  <a:pt x="17204754" y="4113426"/>
                </a:lnTo>
                <a:close/>
                <a:moveTo>
                  <a:pt x="16697706" y="4048795"/>
                </a:moveTo>
                <a:lnTo>
                  <a:pt x="16951852" y="4048795"/>
                </a:lnTo>
                <a:lnTo>
                  <a:pt x="16951852" y="4113426"/>
                </a:lnTo>
                <a:lnTo>
                  <a:pt x="16697706" y="4113426"/>
                </a:lnTo>
                <a:close/>
                <a:moveTo>
                  <a:pt x="16189413" y="4048795"/>
                </a:moveTo>
                <a:lnTo>
                  <a:pt x="16443560" y="4048795"/>
                </a:lnTo>
                <a:lnTo>
                  <a:pt x="16443560" y="4113426"/>
                </a:lnTo>
                <a:lnTo>
                  <a:pt x="16189413" y="4113426"/>
                </a:lnTo>
                <a:close/>
                <a:moveTo>
                  <a:pt x="15681119" y="4048795"/>
                </a:moveTo>
                <a:lnTo>
                  <a:pt x="15935266" y="4048795"/>
                </a:lnTo>
                <a:lnTo>
                  <a:pt x="15935266" y="4113426"/>
                </a:lnTo>
                <a:lnTo>
                  <a:pt x="15681119" y="4113426"/>
                </a:lnTo>
                <a:close/>
                <a:moveTo>
                  <a:pt x="15174071" y="4048795"/>
                </a:moveTo>
                <a:lnTo>
                  <a:pt x="15426972" y="4048795"/>
                </a:lnTo>
                <a:lnTo>
                  <a:pt x="15426972" y="4113426"/>
                </a:lnTo>
                <a:lnTo>
                  <a:pt x="15174071" y="4113426"/>
                </a:lnTo>
                <a:close/>
                <a:moveTo>
                  <a:pt x="14665777" y="4048795"/>
                </a:moveTo>
                <a:lnTo>
                  <a:pt x="14918678" y="4048795"/>
                </a:lnTo>
                <a:lnTo>
                  <a:pt x="14918678" y="4113426"/>
                </a:lnTo>
                <a:lnTo>
                  <a:pt x="14665777" y="4113426"/>
                </a:lnTo>
                <a:close/>
                <a:moveTo>
                  <a:pt x="14157483" y="4048795"/>
                </a:moveTo>
                <a:lnTo>
                  <a:pt x="14411630" y="4048795"/>
                </a:lnTo>
                <a:lnTo>
                  <a:pt x="14411630" y="4113426"/>
                </a:lnTo>
                <a:lnTo>
                  <a:pt x="14157483" y="4113426"/>
                </a:lnTo>
                <a:close/>
                <a:moveTo>
                  <a:pt x="13649190" y="4048795"/>
                </a:moveTo>
                <a:lnTo>
                  <a:pt x="13903336" y="4048795"/>
                </a:lnTo>
                <a:lnTo>
                  <a:pt x="13903336" y="4113426"/>
                </a:lnTo>
                <a:lnTo>
                  <a:pt x="13649190" y="4113426"/>
                </a:lnTo>
                <a:close/>
                <a:moveTo>
                  <a:pt x="13142142" y="4048795"/>
                </a:moveTo>
                <a:lnTo>
                  <a:pt x="13395042" y="4048795"/>
                </a:lnTo>
                <a:lnTo>
                  <a:pt x="13395042" y="4113426"/>
                </a:lnTo>
                <a:lnTo>
                  <a:pt x="13142142" y="4113426"/>
                </a:lnTo>
                <a:close/>
                <a:moveTo>
                  <a:pt x="12633848" y="4048795"/>
                </a:moveTo>
                <a:lnTo>
                  <a:pt x="12887994" y="4048795"/>
                </a:lnTo>
                <a:lnTo>
                  <a:pt x="12887994" y="4113426"/>
                </a:lnTo>
                <a:lnTo>
                  <a:pt x="12633848" y="4113426"/>
                </a:lnTo>
                <a:close/>
                <a:moveTo>
                  <a:pt x="12126800" y="4048795"/>
                </a:moveTo>
                <a:lnTo>
                  <a:pt x="12379701" y="4048795"/>
                </a:lnTo>
                <a:lnTo>
                  <a:pt x="12379701" y="4113426"/>
                </a:lnTo>
                <a:lnTo>
                  <a:pt x="12126800" y="4113426"/>
                </a:lnTo>
                <a:close/>
                <a:moveTo>
                  <a:pt x="11618506" y="4048795"/>
                </a:moveTo>
                <a:lnTo>
                  <a:pt x="11872653" y="4048795"/>
                </a:lnTo>
                <a:lnTo>
                  <a:pt x="11872653" y="4113426"/>
                </a:lnTo>
                <a:lnTo>
                  <a:pt x="11618506" y="4113426"/>
                </a:lnTo>
                <a:close/>
                <a:moveTo>
                  <a:pt x="11111458" y="4048795"/>
                </a:moveTo>
                <a:lnTo>
                  <a:pt x="11365605" y="4048795"/>
                </a:lnTo>
                <a:lnTo>
                  <a:pt x="11365605" y="4113426"/>
                </a:lnTo>
                <a:lnTo>
                  <a:pt x="11111458" y="4113426"/>
                </a:lnTo>
                <a:close/>
                <a:moveTo>
                  <a:pt x="10603164" y="4048795"/>
                </a:moveTo>
                <a:lnTo>
                  <a:pt x="10857311" y="4048795"/>
                </a:lnTo>
                <a:lnTo>
                  <a:pt x="10857311" y="4113426"/>
                </a:lnTo>
                <a:lnTo>
                  <a:pt x="10603164" y="4113426"/>
                </a:lnTo>
                <a:close/>
                <a:moveTo>
                  <a:pt x="10094871" y="4048795"/>
                </a:moveTo>
                <a:lnTo>
                  <a:pt x="10349018" y="4048795"/>
                </a:lnTo>
                <a:lnTo>
                  <a:pt x="10349018" y="4113426"/>
                </a:lnTo>
                <a:lnTo>
                  <a:pt x="10094871" y="4113426"/>
                </a:lnTo>
                <a:close/>
                <a:moveTo>
                  <a:pt x="9586576" y="4048795"/>
                </a:moveTo>
                <a:lnTo>
                  <a:pt x="9841970" y="4048795"/>
                </a:lnTo>
                <a:lnTo>
                  <a:pt x="9841970" y="4113426"/>
                </a:lnTo>
                <a:lnTo>
                  <a:pt x="9586576" y="4113426"/>
                </a:lnTo>
                <a:close/>
                <a:moveTo>
                  <a:pt x="9079529" y="4048795"/>
                </a:moveTo>
                <a:lnTo>
                  <a:pt x="9333676" y="4048795"/>
                </a:lnTo>
                <a:lnTo>
                  <a:pt x="9333676" y="4113426"/>
                </a:lnTo>
                <a:lnTo>
                  <a:pt x="9079529" y="4113426"/>
                </a:lnTo>
                <a:close/>
                <a:moveTo>
                  <a:pt x="8571235" y="4048795"/>
                </a:moveTo>
                <a:lnTo>
                  <a:pt x="8825383" y="4048795"/>
                </a:lnTo>
                <a:lnTo>
                  <a:pt x="8825383" y="4113426"/>
                </a:lnTo>
                <a:lnTo>
                  <a:pt x="8571235" y="4113426"/>
                </a:lnTo>
                <a:close/>
                <a:moveTo>
                  <a:pt x="8062944" y="4048795"/>
                </a:moveTo>
                <a:lnTo>
                  <a:pt x="8317091" y="4048795"/>
                </a:lnTo>
                <a:lnTo>
                  <a:pt x="8317091" y="4113426"/>
                </a:lnTo>
                <a:lnTo>
                  <a:pt x="8062944" y="4113426"/>
                </a:lnTo>
                <a:close/>
                <a:moveTo>
                  <a:pt x="7555896" y="4048795"/>
                </a:moveTo>
                <a:lnTo>
                  <a:pt x="7810042" y="4048795"/>
                </a:lnTo>
                <a:lnTo>
                  <a:pt x="7810042" y="4113426"/>
                </a:lnTo>
                <a:lnTo>
                  <a:pt x="7555896" y="4113426"/>
                </a:lnTo>
                <a:close/>
                <a:moveTo>
                  <a:pt x="7047602" y="4048795"/>
                </a:moveTo>
                <a:lnTo>
                  <a:pt x="7301749" y="4048795"/>
                </a:lnTo>
                <a:lnTo>
                  <a:pt x="7301749" y="4113426"/>
                </a:lnTo>
                <a:lnTo>
                  <a:pt x="7047602" y="4113426"/>
                </a:lnTo>
                <a:close/>
                <a:moveTo>
                  <a:pt x="6539309" y="4048795"/>
                </a:moveTo>
                <a:lnTo>
                  <a:pt x="6793455" y="4048795"/>
                </a:lnTo>
                <a:lnTo>
                  <a:pt x="6793455" y="4113426"/>
                </a:lnTo>
                <a:lnTo>
                  <a:pt x="6539309" y="4113426"/>
                </a:lnTo>
                <a:close/>
                <a:moveTo>
                  <a:pt x="6032260" y="4048795"/>
                </a:moveTo>
                <a:lnTo>
                  <a:pt x="6285161" y="4048795"/>
                </a:lnTo>
                <a:lnTo>
                  <a:pt x="6285161" y="4113426"/>
                </a:lnTo>
                <a:lnTo>
                  <a:pt x="6032260" y="4113426"/>
                </a:lnTo>
                <a:close/>
                <a:moveTo>
                  <a:pt x="5523967" y="4048795"/>
                </a:moveTo>
                <a:lnTo>
                  <a:pt x="5776867" y="4048795"/>
                </a:lnTo>
                <a:lnTo>
                  <a:pt x="5776867" y="4113426"/>
                </a:lnTo>
                <a:lnTo>
                  <a:pt x="5523967" y="4113426"/>
                </a:lnTo>
                <a:close/>
                <a:moveTo>
                  <a:pt x="5015673" y="4048795"/>
                </a:moveTo>
                <a:lnTo>
                  <a:pt x="5179238" y="4048795"/>
                </a:lnTo>
                <a:lnTo>
                  <a:pt x="5269820" y="4048795"/>
                </a:lnTo>
                <a:lnTo>
                  <a:pt x="5269820" y="4113426"/>
                </a:lnTo>
                <a:lnTo>
                  <a:pt x="5135565" y="4113426"/>
                </a:lnTo>
                <a:lnTo>
                  <a:pt x="4997845" y="4120701"/>
                </a:lnTo>
                <a:cubicBezTo>
                  <a:pt x="4817543" y="4139865"/>
                  <a:pt x="4641097" y="4187776"/>
                  <a:pt x="4473764" y="4264434"/>
                </a:cubicBezTo>
                <a:cubicBezTo>
                  <a:pt x="4250656" y="4366644"/>
                  <a:pt x="4047488" y="4516220"/>
                  <a:pt x="3876728" y="4704436"/>
                </a:cubicBezTo>
                <a:cubicBezTo>
                  <a:pt x="3704722" y="4892652"/>
                  <a:pt x="3568862" y="5115770"/>
                  <a:pt x="3476627" y="5361323"/>
                </a:cubicBezTo>
                <a:cubicBezTo>
                  <a:pt x="3383145" y="5608123"/>
                  <a:pt x="3337028" y="5872374"/>
                  <a:pt x="3337028" y="6137871"/>
                </a:cubicBezTo>
                <a:cubicBezTo>
                  <a:pt x="3337028" y="6403368"/>
                  <a:pt x="3383145" y="6667619"/>
                  <a:pt x="3476627" y="6914419"/>
                </a:cubicBezTo>
                <a:cubicBezTo>
                  <a:pt x="3568862" y="7159973"/>
                  <a:pt x="3704722" y="7383090"/>
                  <a:pt x="3876728" y="7571306"/>
                </a:cubicBezTo>
                <a:cubicBezTo>
                  <a:pt x="4047488" y="7759523"/>
                  <a:pt x="4250656" y="7909099"/>
                  <a:pt x="4473764" y="8011309"/>
                </a:cubicBezTo>
                <a:cubicBezTo>
                  <a:pt x="4641097" y="8087966"/>
                  <a:pt x="4817543" y="8135877"/>
                  <a:pt x="4997845" y="8155042"/>
                </a:cubicBezTo>
                <a:lnTo>
                  <a:pt x="5103570" y="8160627"/>
                </a:lnTo>
                <a:lnTo>
                  <a:pt x="5103570" y="8158021"/>
                </a:lnTo>
                <a:lnTo>
                  <a:pt x="5357691" y="8158021"/>
                </a:lnTo>
                <a:lnTo>
                  <a:pt x="5357691" y="8222700"/>
                </a:lnTo>
                <a:lnTo>
                  <a:pt x="5179238" y="8222700"/>
                </a:lnTo>
                <a:lnTo>
                  <a:pt x="5179238" y="8228193"/>
                </a:lnTo>
                <a:cubicBezTo>
                  <a:pt x="4928708" y="8228193"/>
                  <a:pt x="4681917" y="8173349"/>
                  <a:pt x="4451329" y="8068646"/>
                </a:cubicBezTo>
                <a:cubicBezTo>
                  <a:pt x="4221987" y="7963943"/>
                  <a:pt x="4011342" y="7809381"/>
                  <a:pt x="3835596" y="7616179"/>
                </a:cubicBezTo>
                <a:cubicBezTo>
                  <a:pt x="3658605" y="7421731"/>
                  <a:pt x="3519005" y="7191134"/>
                  <a:pt x="3424277" y="6938102"/>
                </a:cubicBezTo>
                <a:cubicBezTo>
                  <a:pt x="3328303" y="6683823"/>
                  <a:pt x="3279693" y="6412093"/>
                  <a:pt x="3279693" y="6137871"/>
                </a:cubicBezTo>
                <a:cubicBezTo>
                  <a:pt x="3279693" y="5863649"/>
                  <a:pt x="3328303" y="5591919"/>
                  <a:pt x="3424277" y="5337640"/>
                </a:cubicBezTo>
                <a:cubicBezTo>
                  <a:pt x="3519005" y="5084608"/>
                  <a:pt x="3658605" y="4854012"/>
                  <a:pt x="3835596" y="4659563"/>
                </a:cubicBezTo>
                <a:cubicBezTo>
                  <a:pt x="4011342" y="4466361"/>
                  <a:pt x="4221987" y="4311799"/>
                  <a:pt x="4451329" y="4207096"/>
                </a:cubicBezTo>
                <a:cubicBezTo>
                  <a:pt x="4624269" y="4128569"/>
                  <a:pt x="4806325" y="4078788"/>
                  <a:pt x="4992235" y="4058806"/>
                </a:cubicBezTo>
                <a:lnTo>
                  <a:pt x="5015673" y="4057552"/>
                </a:lnTo>
                <a:close/>
                <a:moveTo>
                  <a:pt x="19244148" y="4"/>
                </a:moveTo>
                <a:cubicBezTo>
                  <a:pt x="19493432" y="4"/>
                  <a:pt x="19740222" y="53587"/>
                  <a:pt x="19972056" y="155770"/>
                </a:cubicBezTo>
                <a:cubicBezTo>
                  <a:pt x="20201398" y="260445"/>
                  <a:pt x="20410796" y="411227"/>
                  <a:pt x="20587788" y="601884"/>
                </a:cubicBezTo>
                <a:cubicBezTo>
                  <a:pt x="20763534" y="793788"/>
                  <a:pt x="20903134" y="1020584"/>
                  <a:pt x="20999108" y="1269810"/>
                </a:cubicBezTo>
                <a:cubicBezTo>
                  <a:pt x="21093836" y="1520281"/>
                  <a:pt x="21143692" y="1786953"/>
                  <a:pt x="21143692" y="2057363"/>
                </a:cubicBezTo>
                <a:cubicBezTo>
                  <a:pt x="21143692" y="2327773"/>
                  <a:pt x="21093836" y="2594444"/>
                  <a:pt x="20999108" y="2844916"/>
                </a:cubicBezTo>
                <a:cubicBezTo>
                  <a:pt x="20903134" y="3094142"/>
                  <a:pt x="20763534" y="3320938"/>
                  <a:pt x="20587788" y="3512842"/>
                </a:cubicBezTo>
                <a:cubicBezTo>
                  <a:pt x="20410796" y="3703499"/>
                  <a:pt x="20201398" y="3854281"/>
                  <a:pt x="19972056" y="3957710"/>
                </a:cubicBezTo>
                <a:cubicBezTo>
                  <a:pt x="19798180" y="4036216"/>
                  <a:pt x="19615892" y="4084582"/>
                  <a:pt x="19430448" y="4103858"/>
                </a:cubicBezTo>
                <a:lnTo>
                  <a:pt x="19363756" y="4107301"/>
                </a:lnTo>
                <a:lnTo>
                  <a:pt x="19363756" y="4113426"/>
                </a:lnTo>
                <a:lnTo>
                  <a:pt x="19245126" y="4113426"/>
                </a:lnTo>
                <a:lnTo>
                  <a:pt x="19244148" y="4113476"/>
                </a:lnTo>
                <a:lnTo>
                  <a:pt x="19244148" y="4113426"/>
                </a:lnTo>
                <a:lnTo>
                  <a:pt x="19236684" y="4113426"/>
                </a:lnTo>
                <a:lnTo>
                  <a:pt x="19236684" y="4048795"/>
                </a:lnTo>
                <a:lnTo>
                  <a:pt x="19334386" y="4048795"/>
                </a:lnTo>
                <a:lnTo>
                  <a:pt x="19425014" y="4043907"/>
                </a:lnTo>
                <a:cubicBezTo>
                  <a:pt x="19605142" y="4024456"/>
                  <a:pt x="19782290" y="3976090"/>
                  <a:pt x="19949622" y="3900388"/>
                </a:cubicBezTo>
                <a:cubicBezTo>
                  <a:pt x="20172730" y="3800697"/>
                  <a:pt x="20375898" y="3654900"/>
                  <a:pt x="20546656" y="3469227"/>
                </a:cubicBezTo>
                <a:cubicBezTo>
                  <a:pt x="20718664" y="3283554"/>
                  <a:pt x="20854522" y="3062989"/>
                  <a:pt x="20946758" y="2821240"/>
                </a:cubicBezTo>
                <a:cubicBezTo>
                  <a:pt x="21038994" y="2579491"/>
                  <a:pt x="21086358" y="2320296"/>
                  <a:pt x="21086358" y="2057363"/>
                </a:cubicBezTo>
                <a:cubicBezTo>
                  <a:pt x="21086358" y="1795676"/>
                  <a:pt x="21038994" y="1535235"/>
                  <a:pt x="20946758" y="1293486"/>
                </a:cubicBezTo>
                <a:cubicBezTo>
                  <a:pt x="20854522" y="1051737"/>
                  <a:pt x="20718664" y="831172"/>
                  <a:pt x="20546656" y="646745"/>
                </a:cubicBezTo>
                <a:cubicBezTo>
                  <a:pt x="20375898" y="461072"/>
                  <a:pt x="20172730" y="314028"/>
                  <a:pt x="19949622" y="213092"/>
                </a:cubicBezTo>
                <a:cubicBezTo>
                  <a:pt x="19726512" y="112156"/>
                  <a:pt x="19485952" y="61064"/>
                  <a:pt x="19244148" y="61064"/>
                </a:cubicBezTo>
                <a:close/>
                <a:moveTo>
                  <a:pt x="18600290" y="0"/>
                </a:moveTo>
                <a:lnTo>
                  <a:pt x="18852850" y="0"/>
                </a:lnTo>
                <a:lnTo>
                  <a:pt x="18852850" y="64655"/>
                </a:lnTo>
                <a:lnTo>
                  <a:pt x="18600290" y="64655"/>
                </a:lnTo>
                <a:close/>
                <a:moveTo>
                  <a:pt x="18092680" y="0"/>
                </a:moveTo>
                <a:lnTo>
                  <a:pt x="18345242" y="0"/>
                </a:lnTo>
                <a:lnTo>
                  <a:pt x="18345242" y="64655"/>
                </a:lnTo>
                <a:lnTo>
                  <a:pt x="18092680" y="64655"/>
                </a:lnTo>
                <a:close/>
                <a:moveTo>
                  <a:pt x="17585072" y="0"/>
                </a:moveTo>
                <a:lnTo>
                  <a:pt x="17838876" y="0"/>
                </a:lnTo>
                <a:lnTo>
                  <a:pt x="17838876" y="64655"/>
                </a:lnTo>
                <a:lnTo>
                  <a:pt x="17585072" y="64655"/>
                </a:lnTo>
                <a:close/>
                <a:moveTo>
                  <a:pt x="14231493" y="0"/>
                </a:moveTo>
                <a:lnTo>
                  <a:pt x="14485424" y="0"/>
                </a:lnTo>
                <a:lnTo>
                  <a:pt x="14485424" y="64655"/>
                </a:lnTo>
                <a:lnTo>
                  <a:pt x="14231493" y="64655"/>
                </a:lnTo>
                <a:close/>
                <a:moveTo>
                  <a:pt x="13724874" y="0"/>
                </a:moveTo>
                <a:lnTo>
                  <a:pt x="13977561" y="0"/>
                </a:lnTo>
                <a:lnTo>
                  <a:pt x="13977561" y="64655"/>
                </a:lnTo>
                <a:lnTo>
                  <a:pt x="13724874" y="64655"/>
                </a:lnTo>
                <a:close/>
                <a:moveTo>
                  <a:pt x="13217011" y="0"/>
                </a:moveTo>
                <a:lnTo>
                  <a:pt x="13469698" y="0"/>
                </a:lnTo>
                <a:lnTo>
                  <a:pt x="13469698" y="64655"/>
                </a:lnTo>
                <a:lnTo>
                  <a:pt x="13217011" y="64655"/>
                </a:lnTo>
                <a:close/>
                <a:moveTo>
                  <a:pt x="12709148" y="0"/>
                </a:moveTo>
                <a:lnTo>
                  <a:pt x="12963080" y="0"/>
                </a:lnTo>
                <a:lnTo>
                  <a:pt x="12963080" y="64655"/>
                </a:lnTo>
                <a:lnTo>
                  <a:pt x="12709148" y="64655"/>
                </a:lnTo>
                <a:close/>
                <a:moveTo>
                  <a:pt x="12202529" y="0"/>
                </a:moveTo>
                <a:lnTo>
                  <a:pt x="12455216" y="0"/>
                </a:lnTo>
                <a:lnTo>
                  <a:pt x="12455216" y="64655"/>
                </a:lnTo>
                <a:lnTo>
                  <a:pt x="12202529" y="64655"/>
                </a:lnTo>
                <a:close/>
                <a:moveTo>
                  <a:pt x="11695912" y="0"/>
                </a:moveTo>
                <a:lnTo>
                  <a:pt x="11948598" y="0"/>
                </a:lnTo>
                <a:lnTo>
                  <a:pt x="11948598" y="64655"/>
                </a:lnTo>
                <a:lnTo>
                  <a:pt x="11695912" y="64655"/>
                </a:lnTo>
                <a:close/>
                <a:moveTo>
                  <a:pt x="8380405" y="0"/>
                </a:moveTo>
                <a:lnTo>
                  <a:pt x="8634720" y="0"/>
                </a:lnTo>
                <a:lnTo>
                  <a:pt x="8634720" y="64655"/>
                </a:lnTo>
                <a:lnTo>
                  <a:pt x="8380405" y="64655"/>
                </a:lnTo>
                <a:close/>
                <a:moveTo>
                  <a:pt x="7871770" y="0"/>
                </a:moveTo>
                <a:lnTo>
                  <a:pt x="8127334" y="0"/>
                </a:lnTo>
                <a:lnTo>
                  <a:pt x="8127334" y="64655"/>
                </a:lnTo>
                <a:lnTo>
                  <a:pt x="7871770" y="64655"/>
                </a:lnTo>
                <a:close/>
                <a:moveTo>
                  <a:pt x="7364381" y="0"/>
                </a:moveTo>
                <a:lnTo>
                  <a:pt x="7618699" y="0"/>
                </a:lnTo>
                <a:lnTo>
                  <a:pt x="7618699" y="64655"/>
                </a:lnTo>
                <a:lnTo>
                  <a:pt x="7364381" y="64655"/>
                </a:lnTo>
                <a:close/>
                <a:moveTo>
                  <a:pt x="6855744" y="0"/>
                </a:moveTo>
                <a:lnTo>
                  <a:pt x="7110063" y="0"/>
                </a:lnTo>
                <a:lnTo>
                  <a:pt x="7110063" y="64655"/>
                </a:lnTo>
                <a:lnTo>
                  <a:pt x="6855744" y="64655"/>
                </a:lnTo>
                <a:close/>
                <a:moveTo>
                  <a:pt x="6347110" y="0"/>
                </a:moveTo>
                <a:lnTo>
                  <a:pt x="6602673" y="0"/>
                </a:lnTo>
                <a:lnTo>
                  <a:pt x="6602673" y="64655"/>
                </a:lnTo>
                <a:lnTo>
                  <a:pt x="6347110" y="64655"/>
                </a:lnTo>
                <a:close/>
                <a:moveTo>
                  <a:pt x="5839721" y="0"/>
                </a:moveTo>
                <a:lnTo>
                  <a:pt x="6094038" y="0"/>
                </a:lnTo>
                <a:lnTo>
                  <a:pt x="6094038" y="64655"/>
                </a:lnTo>
                <a:lnTo>
                  <a:pt x="5839721" y="64655"/>
                </a:lnTo>
                <a:close/>
                <a:moveTo>
                  <a:pt x="3047710" y="0"/>
                </a:moveTo>
                <a:lnTo>
                  <a:pt x="3289434" y="0"/>
                </a:lnTo>
                <a:lnTo>
                  <a:pt x="3289434" y="64655"/>
                </a:lnTo>
                <a:lnTo>
                  <a:pt x="3047710" y="64655"/>
                </a:lnTo>
                <a:close/>
                <a:moveTo>
                  <a:pt x="2539343" y="0"/>
                </a:moveTo>
                <a:lnTo>
                  <a:pt x="2794772" y="0"/>
                </a:lnTo>
                <a:lnTo>
                  <a:pt x="2794772" y="64655"/>
                </a:lnTo>
                <a:lnTo>
                  <a:pt x="2539343" y="64655"/>
                </a:lnTo>
                <a:close/>
                <a:moveTo>
                  <a:pt x="2032222" y="0"/>
                </a:moveTo>
                <a:lnTo>
                  <a:pt x="2286406" y="0"/>
                </a:lnTo>
                <a:lnTo>
                  <a:pt x="2286406" y="64655"/>
                </a:lnTo>
                <a:lnTo>
                  <a:pt x="2032222" y="64655"/>
                </a:lnTo>
                <a:close/>
                <a:moveTo>
                  <a:pt x="1523855" y="0"/>
                </a:moveTo>
                <a:lnTo>
                  <a:pt x="1778038" y="0"/>
                </a:lnTo>
                <a:lnTo>
                  <a:pt x="1778038" y="64655"/>
                </a:lnTo>
                <a:lnTo>
                  <a:pt x="1523855" y="64655"/>
                </a:lnTo>
                <a:close/>
                <a:moveTo>
                  <a:pt x="1015488" y="0"/>
                </a:moveTo>
                <a:lnTo>
                  <a:pt x="1269672" y="0"/>
                </a:lnTo>
                <a:lnTo>
                  <a:pt x="1269672" y="64655"/>
                </a:lnTo>
                <a:lnTo>
                  <a:pt x="1015488" y="64655"/>
                </a:lnTo>
                <a:close/>
                <a:moveTo>
                  <a:pt x="508368" y="0"/>
                </a:moveTo>
                <a:lnTo>
                  <a:pt x="762551" y="0"/>
                </a:lnTo>
                <a:lnTo>
                  <a:pt x="762551" y="64655"/>
                </a:lnTo>
                <a:lnTo>
                  <a:pt x="508368" y="64655"/>
                </a:lnTo>
                <a:close/>
                <a:moveTo>
                  <a:pt x="0" y="0"/>
                </a:moveTo>
                <a:lnTo>
                  <a:pt x="254184" y="0"/>
                </a:lnTo>
                <a:lnTo>
                  <a:pt x="254184" y="64655"/>
                </a:lnTo>
                <a:lnTo>
                  <a:pt x="0" y="64655"/>
                </a:lnTo>
                <a:close/>
              </a:path>
            </a:pathLst>
          </a:custGeom>
          <a:solidFill>
            <a:schemeClr val="bg1"/>
          </a:solidFill>
          <a:ln>
            <a:noFill/>
          </a:ln>
          <a:effectLst/>
        </p:spPr>
        <p:txBody>
          <a:bodyPr wrap="square" anchor="ctr">
            <a:noAutofit/>
          </a:bodyPr>
          <a:lstStyle/>
          <a:p>
            <a:pPr defTabSz="914217"/>
            <a:endParaRPr lang="en-US" sz="3265" dirty="0">
              <a:solidFill>
                <a:srgbClr val="7F7F7F"/>
              </a:solidFill>
              <a:latin typeface="Lato Light" panose="020F0502020204030203" pitchFamily="34" charset="0"/>
            </a:endParaRPr>
          </a:p>
        </p:txBody>
      </p:sp>
      <p:sp>
        <p:nvSpPr>
          <p:cNvPr id="2" name="TextBox 1">
            <a:extLst>
              <a:ext uri="{FF2B5EF4-FFF2-40B4-BE49-F238E27FC236}">
                <a16:creationId xmlns:a16="http://schemas.microsoft.com/office/drawing/2014/main" id="{1032702A-5AAE-8B4E-916C-47BB19ADB83E}"/>
              </a:ext>
            </a:extLst>
          </p:cNvPr>
          <p:cNvSpPr txBox="1"/>
          <p:nvPr/>
        </p:nvSpPr>
        <p:spPr>
          <a:xfrm>
            <a:off x="2908642" y="306186"/>
            <a:ext cx="6374757" cy="553998"/>
          </a:xfrm>
          <a:prstGeom prst="rect">
            <a:avLst/>
          </a:prstGeom>
          <a:noFill/>
        </p:spPr>
        <p:txBody>
          <a:bodyPr wrap="none" rtlCol="0">
            <a:spAutoFit/>
          </a:bodyPr>
          <a:lstStyle/>
          <a:p>
            <a:pPr algn="ctr" defTabSz="914217"/>
            <a:r>
              <a:rPr lang="en-US" sz="3000" b="1" dirty="0">
                <a:solidFill>
                  <a:srgbClr val="002060"/>
                </a:solidFill>
                <a:latin typeface="Poppins" pitchFamily="2" charset="77"/>
                <a:cs typeface="Poppins" pitchFamily="2" charset="77"/>
              </a:rPr>
              <a:t>INTERMEDIATION – GETTING STARTED</a:t>
            </a:r>
          </a:p>
        </p:txBody>
      </p:sp>
      <p:sp>
        <p:nvSpPr>
          <p:cNvPr id="3" name="TextBox 2">
            <a:extLst>
              <a:ext uri="{FF2B5EF4-FFF2-40B4-BE49-F238E27FC236}">
                <a16:creationId xmlns:a16="http://schemas.microsoft.com/office/drawing/2014/main" id="{ABA07A06-248E-A643-BC0E-2CEE2B2244BD}"/>
              </a:ext>
            </a:extLst>
          </p:cNvPr>
          <p:cNvSpPr txBox="1"/>
          <p:nvPr/>
        </p:nvSpPr>
        <p:spPr>
          <a:xfrm>
            <a:off x="3306490" y="787593"/>
            <a:ext cx="5579028" cy="338554"/>
          </a:xfrm>
          <a:prstGeom prst="rect">
            <a:avLst/>
          </a:prstGeom>
          <a:noFill/>
        </p:spPr>
        <p:txBody>
          <a:bodyPr wrap="none" rtlCol="0">
            <a:spAutoFit/>
          </a:bodyPr>
          <a:lstStyle/>
          <a:p>
            <a:pPr algn="ctr" defTabSz="914217"/>
            <a:r>
              <a:rPr lang="en-US" sz="1600" spc="150" dirty="0">
                <a:solidFill>
                  <a:srgbClr val="00B050"/>
                </a:solidFill>
                <a:latin typeface="Poppins Light" pitchFamily="2" charset="77"/>
                <a:cs typeface="Poppins Light" pitchFamily="2" charset="77"/>
              </a:rPr>
              <a:t>WHAT IS PRACTICALLY POSSIBLE FOR A CREDIT UNION</a:t>
            </a:r>
          </a:p>
        </p:txBody>
      </p:sp>
      <p:sp>
        <p:nvSpPr>
          <p:cNvPr id="4" name="Subtitle 2">
            <a:extLst>
              <a:ext uri="{FF2B5EF4-FFF2-40B4-BE49-F238E27FC236}">
                <a16:creationId xmlns:a16="http://schemas.microsoft.com/office/drawing/2014/main" id="{58344305-08BA-9543-9C49-C67A34493D1A}"/>
              </a:ext>
            </a:extLst>
          </p:cNvPr>
          <p:cNvSpPr txBox="1">
            <a:spLocks/>
          </p:cNvSpPr>
          <p:nvPr/>
        </p:nvSpPr>
        <p:spPr>
          <a:xfrm>
            <a:off x="543696" y="2298961"/>
            <a:ext cx="2921815"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b="1"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CURRENT STRUCTURE &amp; FINANCIAL CAPABILITY FOR A SIGNIFICANT INVESTMENT; BOARD ENGAGEMENT, UNDERSTANDING &amp; COMMITMENT</a:t>
            </a:r>
          </a:p>
        </p:txBody>
      </p:sp>
      <p:sp>
        <p:nvSpPr>
          <p:cNvPr id="5" name="TextBox 4">
            <a:extLst>
              <a:ext uri="{FF2B5EF4-FFF2-40B4-BE49-F238E27FC236}">
                <a16:creationId xmlns:a16="http://schemas.microsoft.com/office/drawing/2014/main" id="{11C80AEA-F303-AE4B-BD2F-58C2164CA545}"/>
              </a:ext>
            </a:extLst>
          </p:cNvPr>
          <p:cNvSpPr txBox="1"/>
          <p:nvPr/>
        </p:nvSpPr>
        <p:spPr>
          <a:xfrm>
            <a:off x="1616437" y="1717672"/>
            <a:ext cx="861134" cy="338554"/>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REVIEW</a:t>
            </a:r>
          </a:p>
        </p:txBody>
      </p:sp>
      <p:sp>
        <p:nvSpPr>
          <p:cNvPr id="20" name="Subtitle 2">
            <a:extLst>
              <a:ext uri="{FF2B5EF4-FFF2-40B4-BE49-F238E27FC236}">
                <a16:creationId xmlns:a16="http://schemas.microsoft.com/office/drawing/2014/main" id="{7A6CC40D-66B2-BC41-BFD8-3196B2145A37}"/>
              </a:ext>
            </a:extLst>
          </p:cNvPr>
          <p:cNvSpPr txBox="1">
            <a:spLocks/>
          </p:cNvSpPr>
          <p:nvPr/>
        </p:nvSpPr>
        <p:spPr>
          <a:xfrm>
            <a:off x="3883989" y="2298961"/>
            <a:ext cx="2689806" cy="12143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kumimoji="0" lang="en-US" sz="1200" b="1" i="0" u="none" strike="noStrike" kern="1200" cap="none" spc="0" normalizeH="0" baseline="0" noProof="0" dirty="0">
                <a:ln>
                  <a:noFill/>
                </a:ln>
                <a:solidFill>
                  <a:srgbClr val="002060"/>
                </a:solidFill>
                <a:effectLst/>
                <a:uLnTx/>
                <a:uFillTx/>
                <a:latin typeface="Lato Light" panose="020F0502020204030203" pitchFamily="34" charset="0"/>
                <a:ea typeface="Lato Light" panose="020F0502020204030203" pitchFamily="34" charset="0"/>
                <a:cs typeface="Mukta ExtraLight" panose="020B0000000000000000" pitchFamily="34" charset="77"/>
              </a:rPr>
              <a:t>DO I HAVE THE MANAGEMENT &amp; STAFF CAPABILITY TO CREATE, DELIVER &amp; MANAGE A SALES MODEL &amp; ASSOCIATED ACTIVITIES?</a:t>
            </a:r>
          </a:p>
          <a:p>
            <a:pPr defTabSz="543818">
              <a:lnSpc>
                <a:spcPts val="1750"/>
              </a:lnSpc>
            </a:pPr>
            <a:r>
              <a:rPr lang="en-US" sz="1000" b="1" i="1" dirty="0">
                <a:solidFill>
                  <a:srgbClr val="FF0000"/>
                </a:solidFill>
                <a:latin typeface="Lato Light" panose="020F0502020204030203" pitchFamily="34" charset="0"/>
                <a:ea typeface="Lato Light" panose="020F0502020204030203" pitchFamily="34" charset="0"/>
                <a:cs typeface="Mukta ExtraLight" panose="020B0000000000000000" pitchFamily="34" charset="77"/>
              </a:rPr>
              <a:t>CRUCIAL!</a:t>
            </a:r>
          </a:p>
        </p:txBody>
      </p:sp>
      <p:sp>
        <p:nvSpPr>
          <p:cNvPr id="22" name="Subtitle 2">
            <a:extLst>
              <a:ext uri="{FF2B5EF4-FFF2-40B4-BE49-F238E27FC236}">
                <a16:creationId xmlns:a16="http://schemas.microsoft.com/office/drawing/2014/main" id="{5D2E7CF8-6BB3-2E43-9F7D-3B6FA19C8277}"/>
              </a:ext>
            </a:extLst>
          </p:cNvPr>
          <p:cNvSpPr txBox="1">
            <a:spLocks/>
          </p:cNvSpPr>
          <p:nvPr/>
        </p:nvSpPr>
        <p:spPr>
          <a:xfrm>
            <a:off x="6992272" y="2298961"/>
            <a:ext cx="2571858"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b="1"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WHAT ARE MY GAPS &amp; HOW DO I ADDRESS THESE? WHAT PARTNERS WOULD HELP, DO THE HEAVY LIFTING &amp; BE A GOOD FIT </a:t>
            </a:r>
          </a:p>
        </p:txBody>
      </p:sp>
      <p:sp>
        <p:nvSpPr>
          <p:cNvPr id="23" name="TextBox 22">
            <a:extLst>
              <a:ext uri="{FF2B5EF4-FFF2-40B4-BE49-F238E27FC236}">
                <a16:creationId xmlns:a16="http://schemas.microsoft.com/office/drawing/2014/main" id="{24B4ED1A-3DED-B14A-BD7B-0F6E54049FB4}"/>
              </a:ext>
            </a:extLst>
          </p:cNvPr>
          <p:cNvSpPr txBox="1"/>
          <p:nvPr/>
        </p:nvSpPr>
        <p:spPr>
          <a:xfrm>
            <a:off x="7171148" y="1544696"/>
            <a:ext cx="1641603" cy="584775"/>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DEPENDENCIES </a:t>
            </a:r>
          </a:p>
          <a:p>
            <a:pPr algn="ctr" defTabSz="914217"/>
            <a:r>
              <a:rPr lang="en-US" sz="1600" b="1" dirty="0">
                <a:solidFill>
                  <a:srgbClr val="000000"/>
                </a:solidFill>
                <a:latin typeface="Poppins" pitchFamily="2" charset="77"/>
                <a:ea typeface="League Spartan" charset="0"/>
                <a:cs typeface="Poppins" pitchFamily="2" charset="77"/>
              </a:rPr>
              <a:t>&amp; GAP ANALYSIS </a:t>
            </a:r>
          </a:p>
        </p:txBody>
      </p:sp>
      <p:sp>
        <p:nvSpPr>
          <p:cNvPr id="24" name="Subtitle 2">
            <a:extLst>
              <a:ext uri="{FF2B5EF4-FFF2-40B4-BE49-F238E27FC236}">
                <a16:creationId xmlns:a16="http://schemas.microsoft.com/office/drawing/2014/main" id="{8ACBF563-55EB-1C44-B492-0965A26DB830}"/>
              </a:ext>
            </a:extLst>
          </p:cNvPr>
          <p:cNvSpPr txBox="1">
            <a:spLocks/>
          </p:cNvSpPr>
          <p:nvPr/>
        </p:nvSpPr>
        <p:spPr>
          <a:xfrm>
            <a:off x="2326911" y="4476121"/>
            <a:ext cx="2689806" cy="946606"/>
          </a:xfrm>
          <a:prstGeom prst="rect">
            <a:avLst/>
          </a:prstGeom>
        </p:spPr>
        <p:txBody>
          <a:bodyPr vert="horz" wrap="squar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b="1"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THERE ARE MULTIPLE OPTIONS &amp; MULTIPLE PARTNERS; SOME WHO CAN MITIGATE RISK &amp; SUPPORT A ‘START UP’</a:t>
            </a:r>
          </a:p>
        </p:txBody>
      </p:sp>
      <p:sp>
        <p:nvSpPr>
          <p:cNvPr id="25" name="TextBox 24">
            <a:extLst>
              <a:ext uri="{FF2B5EF4-FFF2-40B4-BE49-F238E27FC236}">
                <a16:creationId xmlns:a16="http://schemas.microsoft.com/office/drawing/2014/main" id="{CDF813E9-79A0-2144-B96C-A371B13A43BE}"/>
              </a:ext>
            </a:extLst>
          </p:cNvPr>
          <p:cNvSpPr txBox="1"/>
          <p:nvPr/>
        </p:nvSpPr>
        <p:spPr>
          <a:xfrm>
            <a:off x="2667066" y="5640274"/>
            <a:ext cx="2159694" cy="584775"/>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WHAT ACTIVITIES</a:t>
            </a:r>
          </a:p>
          <a:p>
            <a:pPr algn="ctr" defTabSz="914217"/>
            <a:r>
              <a:rPr lang="en-US" sz="1600" b="1" dirty="0">
                <a:solidFill>
                  <a:srgbClr val="000000"/>
                </a:solidFill>
                <a:latin typeface="Poppins" pitchFamily="2" charset="77"/>
                <a:ea typeface="League Spartan" charset="0"/>
                <a:cs typeface="Poppins" pitchFamily="2" charset="77"/>
              </a:rPr>
              <a:t>SHOULD WE CONSIDER</a:t>
            </a:r>
          </a:p>
        </p:txBody>
      </p:sp>
      <p:sp>
        <p:nvSpPr>
          <p:cNvPr id="26" name="Subtitle 2">
            <a:extLst>
              <a:ext uri="{FF2B5EF4-FFF2-40B4-BE49-F238E27FC236}">
                <a16:creationId xmlns:a16="http://schemas.microsoft.com/office/drawing/2014/main" id="{8EB0661F-A5A5-4046-A62B-85E4E380AC38}"/>
              </a:ext>
            </a:extLst>
          </p:cNvPr>
          <p:cNvSpPr txBox="1">
            <a:spLocks/>
          </p:cNvSpPr>
          <p:nvPr/>
        </p:nvSpPr>
        <p:spPr>
          <a:xfrm>
            <a:off x="5247504" y="4396822"/>
            <a:ext cx="2796896" cy="946606"/>
          </a:xfrm>
          <a:prstGeom prst="rect">
            <a:avLst/>
          </a:prstGeom>
        </p:spPr>
        <p:txBody>
          <a:bodyPr vert="horz" wrap="squar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b="1"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CONSULT WITH POTENTIAL PARTNERS TO: DEFINE A PRACTICAL OPERATING MODEL; ASSESS, REFINE, ASSESS, REFINE</a:t>
            </a:r>
          </a:p>
        </p:txBody>
      </p:sp>
      <p:sp>
        <p:nvSpPr>
          <p:cNvPr id="27" name="TextBox 26">
            <a:extLst>
              <a:ext uri="{FF2B5EF4-FFF2-40B4-BE49-F238E27FC236}">
                <a16:creationId xmlns:a16="http://schemas.microsoft.com/office/drawing/2014/main" id="{08339216-0F74-CD45-9A10-E50ECBEE4A76}"/>
              </a:ext>
            </a:extLst>
          </p:cNvPr>
          <p:cNvSpPr txBox="1"/>
          <p:nvPr/>
        </p:nvSpPr>
        <p:spPr>
          <a:xfrm>
            <a:off x="5908314" y="5640274"/>
            <a:ext cx="1739194" cy="584775"/>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WHAT WOULD A</a:t>
            </a:r>
          </a:p>
          <a:p>
            <a:pPr algn="ctr" defTabSz="914217"/>
            <a:r>
              <a:rPr lang="en-US" sz="1600" b="1" dirty="0">
                <a:solidFill>
                  <a:srgbClr val="000000"/>
                </a:solidFill>
                <a:latin typeface="Poppins" pitchFamily="2" charset="77"/>
                <a:ea typeface="League Spartan" charset="0"/>
                <a:cs typeface="Poppins" pitchFamily="2" charset="77"/>
              </a:rPr>
              <a:t>MODEL LOOK LIKE</a:t>
            </a:r>
          </a:p>
        </p:txBody>
      </p:sp>
      <p:sp>
        <p:nvSpPr>
          <p:cNvPr id="28" name="Subtitle 2">
            <a:extLst>
              <a:ext uri="{FF2B5EF4-FFF2-40B4-BE49-F238E27FC236}">
                <a16:creationId xmlns:a16="http://schemas.microsoft.com/office/drawing/2014/main" id="{2BD6E652-2ADF-3041-948E-AF4B99410F1F}"/>
              </a:ext>
            </a:extLst>
          </p:cNvPr>
          <p:cNvSpPr txBox="1">
            <a:spLocks/>
          </p:cNvSpPr>
          <p:nvPr/>
        </p:nvSpPr>
        <p:spPr>
          <a:xfrm>
            <a:off x="8382276" y="4340619"/>
            <a:ext cx="3034777" cy="1177438"/>
          </a:xfrm>
          <a:prstGeom prst="rect">
            <a:avLst/>
          </a:prstGeom>
        </p:spPr>
        <p:txBody>
          <a:bodyPr vert="horz" wrap="squar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b="1" dirty="0">
                <a:solidFill>
                  <a:srgbClr val="002060"/>
                </a:solidFill>
                <a:latin typeface="Lato Light" panose="020F0502020204030203" pitchFamily="34" charset="0"/>
                <a:ea typeface="Lato Light" panose="020F0502020204030203" pitchFamily="34" charset="0"/>
                <a:cs typeface="Mukta ExtraLight" panose="020B0000000000000000" pitchFamily="34" charset="77"/>
              </a:rPr>
              <a:t>DO THE BUSINESS CASE – THE PARTNER WILL HELP; COLLEAGUE CUs WILL INFORM; INVESTMENT REQUIRED, POTENTIAL REVENUES, RISK, COST INCOME MODEL; TIMELINES?</a:t>
            </a:r>
          </a:p>
        </p:txBody>
      </p:sp>
      <p:sp>
        <p:nvSpPr>
          <p:cNvPr id="29" name="TextBox 28">
            <a:extLst>
              <a:ext uri="{FF2B5EF4-FFF2-40B4-BE49-F238E27FC236}">
                <a16:creationId xmlns:a16="http://schemas.microsoft.com/office/drawing/2014/main" id="{D8395731-C48F-9449-8CE0-B90A30C39BBF}"/>
              </a:ext>
            </a:extLst>
          </p:cNvPr>
          <p:cNvSpPr txBox="1"/>
          <p:nvPr/>
        </p:nvSpPr>
        <p:spPr>
          <a:xfrm>
            <a:off x="8946477" y="5640274"/>
            <a:ext cx="1519968" cy="584775"/>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WHAT ARE THE </a:t>
            </a:r>
          </a:p>
          <a:p>
            <a:pPr algn="ctr" defTabSz="914217"/>
            <a:r>
              <a:rPr lang="en-US" sz="1600" b="1" dirty="0">
                <a:solidFill>
                  <a:srgbClr val="000000"/>
                </a:solidFill>
                <a:latin typeface="Poppins" pitchFamily="2" charset="77"/>
                <a:ea typeface="League Spartan" charset="0"/>
                <a:cs typeface="Poppins" pitchFamily="2" charset="77"/>
              </a:rPr>
              <a:t>ECONOMICS</a:t>
            </a:r>
          </a:p>
        </p:txBody>
      </p:sp>
      <p:sp>
        <p:nvSpPr>
          <p:cNvPr id="19" name="Freeform 11">
            <a:extLst>
              <a:ext uri="{FF2B5EF4-FFF2-40B4-BE49-F238E27FC236}">
                <a16:creationId xmlns:a16="http://schemas.microsoft.com/office/drawing/2014/main" id="{625014BB-B5ED-48B2-B4DB-0CFA1923EAB8}"/>
              </a:ext>
            </a:extLst>
          </p:cNvPr>
          <p:cNvSpPr>
            <a:spLocks noChangeAspect="1" noChangeArrowheads="1"/>
          </p:cNvSpPr>
          <p:nvPr/>
        </p:nvSpPr>
        <p:spPr bwMode="auto">
          <a:xfrm>
            <a:off x="8788612" y="1586296"/>
            <a:ext cx="406461" cy="538723"/>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accent4"/>
          </a:solidFill>
          <a:ln>
            <a:noFill/>
          </a:ln>
          <a:effectLst/>
        </p:spPr>
        <p:txBody>
          <a:bodyPr wrap="none" anchor="ctr"/>
          <a:lstStyle/>
          <a:p>
            <a:pPr defTabSz="914217"/>
            <a:endParaRPr lang="en-US" dirty="0">
              <a:solidFill>
                <a:srgbClr val="7F7F7F"/>
              </a:solidFill>
              <a:latin typeface="Lato Light" panose="020F0502020204030203" pitchFamily="34" charset="0"/>
            </a:endParaRPr>
          </a:p>
        </p:txBody>
      </p:sp>
      <p:sp>
        <p:nvSpPr>
          <p:cNvPr id="30" name="Freeform 932">
            <a:extLst>
              <a:ext uri="{FF2B5EF4-FFF2-40B4-BE49-F238E27FC236}">
                <a16:creationId xmlns:a16="http://schemas.microsoft.com/office/drawing/2014/main" id="{7489944C-7C6D-4DEA-A89E-992D949C1B41}"/>
              </a:ext>
            </a:extLst>
          </p:cNvPr>
          <p:cNvSpPr>
            <a:spLocks noChangeAspect="1" noChangeArrowheads="1"/>
          </p:cNvSpPr>
          <p:nvPr/>
        </p:nvSpPr>
        <p:spPr bwMode="auto">
          <a:xfrm>
            <a:off x="2442240" y="1601356"/>
            <a:ext cx="537110" cy="538723"/>
          </a:xfrm>
          <a:custGeom>
            <a:avLst/>
            <a:gdLst>
              <a:gd name="T0" fmla="*/ 35894090 w 291035"/>
              <a:gd name="T1" fmla="*/ 51968242 h 291380"/>
              <a:gd name="T2" fmla="*/ 33874315 w 291035"/>
              <a:gd name="T3" fmla="*/ 51968242 h 291380"/>
              <a:gd name="T4" fmla="*/ 44795257 w 291035"/>
              <a:gd name="T5" fmla="*/ 46229133 h 291380"/>
              <a:gd name="T6" fmla="*/ 50606713 w 291035"/>
              <a:gd name="T7" fmla="*/ 52079022 h 291380"/>
              <a:gd name="T8" fmla="*/ 44795257 w 291035"/>
              <a:gd name="T9" fmla="*/ 46229133 h 291380"/>
              <a:gd name="T10" fmla="*/ 13641686 w 291035"/>
              <a:gd name="T11" fmla="*/ 52079022 h 291380"/>
              <a:gd name="T12" fmla="*/ 19374841 w 291035"/>
              <a:gd name="T13" fmla="*/ 46229133 h 291380"/>
              <a:gd name="T14" fmla="*/ 27920022 w 291035"/>
              <a:gd name="T15" fmla="*/ 41155155 h 291380"/>
              <a:gd name="T16" fmla="*/ 36328334 w 291035"/>
              <a:gd name="T17" fmla="*/ 62651843 h 291380"/>
              <a:gd name="T18" fmla="*/ 27920022 w 291035"/>
              <a:gd name="T19" fmla="*/ 41155155 h 291380"/>
              <a:gd name="T20" fmla="*/ 44795257 w 291035"/>
              <a:gd name="T21" fmla="*/ 44226020 h 291380"/>
              <a:gd name="T22" fmla="*/ 50606713 w 291035"/>
              <a:gd name="T23" fmla="*/ 41020532 h 291380"/>
              <a:gd name="T24" fmla="*/ 13641686 w 291035"/>
              <a:gd name="T25" fmla="*/ 41020532 h 291380"/>
              <a:gd name="T26" fmla="*/ 19374841 w 291035"/>
              <a:gd name="T27" fmla="*/ 44226020 h 291380"/>
              <a:gd name="T28" fmla="*/ 13641686 w 291035"/>
              <a:gd name="T29" fmla="*/ 41020532 h 291380"/>
              <a:gd name="T30" fmla="*/ 51549292 w 291035"/>
              <a:gd name="T31" fmla="*/ 39017267 h 291380"/>
              <a:gd name="T32" fmla="*/ 52491555 w 291035"/>
              <a:gd name="T33" fmla="*/ 52079022 h 291380"/>
              <a:gd name="T34" fmla="*/ 53748071 w 291035"/>
              <a:gd name="T35" fmla="*/ 53121208 h 291380"/>
              <a:gd name="T36" fmla="*/ 42596481 w 291035"/>
              <a:gd name="T37" fmla="*/ 54082639 h 291380"/>
              <a:gd name="T38" fmla="*/ 42596481 w 291035"/>
              <a:gd name="T39" fmla="*/ 52079022 h 291380"/>
              <a:gd name="T40" fmla="*/ 42910444 w 291035"/>
              <a:gd name="T41" fmla="*/ 39978668 h 291380"/>
              <a:gd name="T42" fmla="*/ 12699518 w 291035"/>
              <a:gd name="T43" fmla="*/ 39017267 h 291380"/>
              <a:gd name="T44" fmla="*/ 21338133 w 291035"/>
              <a:gd name="T45" fmla="*/ 39978668 h 291380"/>
              <a:gd name="T46" fmla="*/ 21652420 w 291035"/>
              <a:gd name="T47" fmla="*/ 52079022 h 291380"/>
              <a:gd name="T48" fmla="*/ 21652420 w 291035"/>
              <a:gd name="T49" fmla="*/ 54082639 h 291380"/>
              <a:gd name="T50" fmla="*/ 10421953 w 291035"/>
              <a:gd name="T51" fmla="*/ 53121208 h 291380"/>
              <a:gd name="T52" fmla="*/ 11678470 w 291035"/>
              <a:gd name="T53" fmla="*/ 52079022 h 291380"/>
              <a:gd name="T54" fmla="*/ 12699518 w 291035"/>
              <a:gd name="T55" fmla="*/ 39017267 h 291380"/>
              <a:gd name="T56" fmla="*/ 7138508 w 291035"/>
              <a:gd name="T57" fmla="*/ 62651843 h 291380"/>
              <a:gd name="T58" fmla="*/ 25937200 w 291035"/>
              <a:gd name="T59" fmla="*/ 41155155 h 291380"/>
              <a:gd name="T60" fmla="*/ 24667957 w 291035"/>
              <a:gd name="T61" fmla="*/ 40116287 h 291380"/>
              <a:gd name="T62" fmla="*/ 38628578 w 291035"/>
              <a:gd name="T63" fmla="*/ 39157213 h 291380"/>
              <a:gd name="T64" fmla="*/ 38628578 w 291035"/>
              <a:gd name="T65" fmla="*/ 41155155 h 291380"/>
              <a:gd name="T66" fmla="*/ 38311187 w 291035"/>
              <a:gd name="T67" fmla="*/ 62651843 h 291380"/>
              <a:gd name="T68" fmla="*/ 57030284 w 291035"/>
              <a:gd name="T69" fmla="*/ 31965371 h 291380"/>
              <a:gd name="T70" fmla="*/ 32299373 w 291035"/>
              <a:gd name="T71" fmla="*/ 13880993 h 291380"/>
              <a:gd name="T72" fmla="*/ 28056000 w 291035"/>
              <a:gd name="T73" fmla="*/ 23567844 h 291380"/>
              <a:gd name="T74" fmla="*/ 36542575 w 291035"/>
              <a:gd name="T75" fmla="*/ 18088934 h 291380"/>
              <a:gd name="T76" fmla="*/ 32299373 w 291035"/>
              <a:gd name="T77" fmla="*/ 11895534 h 291380"/>
              <a:gd name="T78" fmla="*/ 38544148 w 291035"/>
              <a:gd name="T79" fmla="*/ 23567844 h 291380"/>
              <a:gd name="T80" fmla="*/ 39745129 w 291035"/>
              <a:gd name="T81" fmla="*/ 24520788 h 291380"/>
              <a:gd name="T82" fmla="*/ 25734175 w 291035"/>
              <a:gd name="T83" fmla="*/ 25553062 h 291380"/>
              <a:gd name="T84" fmla="*/ 25734175 w 291035"/>
              <a:gd name="T85" fmla="*/ 23567844 h 291380"/>
              <a:gd name="T86" fmla="*/ 26054599 w 291035"/>
              <a:gd name="T87" fmla="*/ 18088934 h 291380"/>
              <a:gd name="T88" fmla="*/ 32124206 w 291035"/>
              <a:gd name="T89" fmla="*/ 2317548 h 291380"/>
              <a:gd name="T90" fmla="*/ 60758389 w 291035"/>
              <a:gd name="T91" fmla="*/ 30047236 h 291380"/>
              <a:gd name="T92" fmla="*/ 12691115 w 291035"/>
              <a:gd name="T93" fmla="*/ 1917856 h 291380"/>
              <a:gd name="T94" fmla="*/ 18560503 w 291035"/>
              <a:gd name="T95" fmla="*/ 12706479 h 291380"/>
              <a:gd name="T96" fmla="*/ 12691115 w 291035"/>
              <a:gd name="T97" fmla="*/ 1917856 h 291380"/>
              <a:gd name="T98" fmla="*/ 21495405 w 291035"/>
              <a:gd name="T99" fmla="*/ 0 h 291380"/>
              <a:gd name="T100" fmla="*/ 21495405 w 291035"/>
              <a:gd name="T101" fmla="*/ 1917856 h 291380"/>
              <a:gd name="T102" fmla="*/ 20464499 w 291035"/>
              <a:gd name="T103" fmla="*/ 10868317 h 291380"/>
              <a:gd name="T104" fmla="*/ 32759299 w 291035"/>
              <a:gd name="T105" fmla="*/ 240206 h 291380"/>
              <a:gd name="T106" fmla="*/ 64089860 w 291035"/>
              <a:gd name="T107" fmla="*/ 31405692 h 291380"/>
              <a:gd name="T108" fmla="*/ 59013408 w 291035"/>
              <a:gd name="T109" fmla="*/ 31965371 h 291380"/>
              <a:gd name="T110" fmla="*/ 63217463 w 291035"/>
              <a:gd name="T111" fmla="*/ 62651843 h 291380"/>
              <a:gd name="T112" fmla="*/ 63217463 w 291035"/>
              <a:gd name="T113" fmla="*/ 64649660 h 291380"/>
              <a:gd name="T114" fmla="*/ 0 w 291035"/>
              <a:gd name="T115" fmla="*/ 63690588 h 291380"/>
              <a:gd name="T116" fmla="*/ 5234991 w 291035"/>
              <a:gd name="T117" fmla="*/ 62651843 h 291380"/>
              <a:gd name="T118" fmla="*/ 1030642 w 291035"/>
              <a:gd name="T119" fmla="*/ 31965371 h 291380"/>
              <a:gd name="T120" fmla="*/ 316833 w 291035"/>
              <a:gd name="T121" fmla="*/ 30287062 h 291380"/>
              <a:gd name="T122" fmla="*/ 10787381 w 291035"/>
              <a:gd name="T123" fmla="*/ 1917856 h 291380"/>
              <a:gd name="T124" fmla="*/ 8804495 w 291035"/>
              <a:gd name="T125" fmla="*/ 959273 h 2913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1035" h="291380">
                <a:moveTo>
                  <a:pt x="158024" y="229827"/>
                </a:moveTo>
                <a:cubicBezTo>
                  <a:pt x="160955" y="229827"/>
                  <a:pt x="162787" y="232025"/>
                  <a:pt x="162787" y="234223"/>
                </a:cubicBezTo>
                <a:cubicBezTo>
                  <a:pt x="162787" y="236788"/>
                  <a:pt x="160955" y="238986"/>
                  <a:pt x="158024" y="238986"/>
                </a:cubicBezTo>
                <a:cubicBezTo>
                  <a:pt x="155826" y="238986"/>
                  <a:pt x="153628" y="236788"/>
                  <a:pt x="153628" y="234223"/>
                </a:cubicBezTo>
                <a:cubicBezTo>
                  <a:pt x="153628" y="232025"/>
                  <a:pt x="155826" y="229827"/>
                  <a:pt x="158024" y="229827"/>
                </a:cubicBezTo>
                <a:close/>
                <a:moveTo>
                  <a:pt x="203156" y="208358"/>
                </a:moveTo>
                <a:lnTo>
                  <a:pt x="203156" y="234724"/>
                </a:lnTo>
                <a:lnTo>
                  <a:pt x="229512" y="234724"/>
                </a:lnTo>
                <a:lnTo>
                  <a:pt x="229512" y="208358"/>
                </a:lnTo>
                <a:lnTo>
                  <a:pt x="203156" y="208358"/>
                </a:lnTo>
                <a:close/>
                <a:moveTo>
                  <a:pt x="61868" y="208358"/>
                </a:moveTo>
                <a:lnTo>
                  <a:pt x="61868" y="234724"/>
                </a:lnTo>
                <a:lnTo>
                  <a:pt x="87869" y="234724"/>
                </a:lnTo>
                <a:lnTo>
                  <a:pt x="87869" y="208358"/>
                </a:lnTo>
                <a:lnTo>
                  <a:pt x="61868" y="208358"/>
                </a:lnTo>
                <a:close/>
                <a:moveTo>
                  <a:pt x="126624" y="185489"/>
                </a:moveTo>
                <a:lnTo>
                  <a:pt x="126624" y="282376"/>
                </a:lnTo>
                <a:lnTo>
                  <a:pt x="164756" y="282376"/>
                </a:lnTo>
                <a:lnTo>
                  <a:pt x="164756" y="185489"/>
                </a:lnTo>
                <a:lnTo>
                  <a:pt x="126624" y="185489"/>
                </a:lnTo>
                <a:close/>
                <a:moveTo>
                  <a:pt x="203156" y="184882"/>
                </a:moveTo>
                <a:lnTo>
                  <a:pt x="203156" y="199329"/>
                </a:lnTo>
                <a:lnTo>
                  <a:pt x="229512" y="199329"/>
                </a:lnTo>
                <a:lnTo>
                  <a:pt x="229512" y="184882"/>
                </a:lnTo>
                <a:lnTo>
                  <a:pt x="203156" y="184882"/>
                </a:lnTo>
                <a:close/>
                <a:moveTo>
                  <a:pt x="61868" y="184882"/>
                </a:moveTo>
                <a:lnTo>
                  <a:pt x="61868" y="199329"/>
                </a:lnTo>
                <a:lnTo>
                  <a:pt x="87869" y="199329"/>
                </a:lnTo>
                <a:lnTo>
                  <a:pt x="87869" y="184882"/>
                </a:lnTo>
                <a:lnTo>
                  <a:pt x="61868" y="184882"/>
                </a:lnTo>
                <a:close/>
                <a:moveTo>
                  <a:pt x="198882" y="175852"/>
                </a:moveTo>
                <a:lnTo>
                  <a:pt x="233786" y="175852"/>
                </a:lnTo>
                <a:cubicBezTo>
                  <a:pt x="236279" y="175852"/>
                  <a:pt x="238060" y="177658"/>
                  <a:pt x="238060" y="180186"/>
                </a:cubicBezTo>
                <a:lnTo>
                  <a:pt x="238060" y="234724"/>
                </a:lnTo>
                <a:lnTo>
                  <a:pt x="239841" y="234724"/>
                </a:lnTo>
                <a:cubicBezTo>
                  <a:pt x="241978" y="234724"/>
                  <a:pt x="243759" y="236891"/>
                  <a:pt x="243759" y="239420"/>
                </a:cubicBezTo>
                <a:cubicBezTo>
                  <a:pt x="243759" y="241948"/>
                  <a:pt x="241978" y="243754"/>
                  <a:pt x="239841" y="243754"/>
                </a:cubicBezTo>
                <a:lnTo>
                  <a:pt x="193183" y="243754"/>
                </a:lnTo>
                <a:cubicBezTo>
                  <a:pt x="190690" y="243754"/>
                  <a:pt x="188553" y="241948"/>
                  <a:pt x="188553" y="239420"/>
                </a:cubicBezTo>
                <a:cubicBezTo>
                  <a:pt x="188553" y="236891"/>
                  <a:pt x="190690" y="234724"/>
                  <a:pt x="193183" y="234724"/>
                </a:cubicBezTo>
                <a:lnTo>
                  <a:pt x="194608" y="234724"/>
                </a:lnTo>
                <a:lnTo>
                  <a:pt x="194608" y="180186"/>
                </a:lnTo>
                <a:cubicBezTo>
                  <a:pt x="194608" y="177658"/>
                  <a:pt x="196389" y="175852"/>
                  <a:pt x="198882" y="175852"/>
                </a:cubicBezTo>
                <a:close/>
                <a:moveTo>
                  <a:pt x="57594" y="175852"/>
                </a:moveTo>
                <a:lnTo>
                  <a:pt x="92499" y="175852"/>
                </a:lnTo>
                <a:cubicBezTo>
                  <a:pt x="94992" y="175852"/>
                  <a:pt x="96773" y="177658"/>
                  <a:pt x="96773" y="180186"/>
                </a:cubicBezTo>
                <a:lnTo>
                  <a:pt x="96773" y="234724"/>
                </a:lnTo>
                <a:lnTo>
                  <a:pt x="98198" y="234724"/>
                </a:lnTo>
                <a:cubicBezTo>
                  <a:pt x="100691" y="234724"/>
                  <a:pt x="102472" y="236891"/>
                  <a:pt x="102472" y="239420"/>
                </a:cubicBezTo>
                <a:cubicBezTo>
                  <a:pt x="102472" y="241948"/>
                  <a:pt x="100691" y="243754"/>
                  <a:pt x="98198" y="243754"/>
                </a:cubicBezTo>
                <a:lnTo>
                  <a:pt x="51539" y="243754"/>
                </a:lnTo>
                <a:cubicBezTo>
                  <a:pt x="49402" y="243754"/>
                  <a:pt x="47265" y="241948"/>
                  <a:pt x="47265" y="239420"/>
                </a:cubicBezTo>
                <a:cubicBezTo>
                  <a:pt x="47265" y="236891"/>
                  <a:pt x="49402" y="234724"/>
                  <a:pt x="51539" y="234724"/>
                </a:cubicBezTo>
                <a:lnTo>
                  <a:pt x="52964" y="234724"/>
                </a:lnTo>
                <a:lnTo>
                  <a:pt x="52964" y="180186"/>
                </a:lnTo>
                <a:cubicBezTo>
                  <a:pt x="52964" y="177658"/>
                  <a:pt x="55101" y="175852"/>
                  <a:pt x="57594" y="175852"/>
                </a:cubicBezTo>
                <a:close/>
                <a:moveTo>
                  <a:pt x="32375" y="144069"/>
                </a:moveTo>
                <a:lnTo>
                  <a:pt x="32375" y="282376"/>
                </a:lnTo>
                <a:lnTo>
                  <a:pt x="117631" y="282376"/>
                </a:lnTo>
                <a:lnTo>
                  <a:pt x="117631" y="185489"/>
                </a:lnTo>
                <a:lnTo>
                  <a:pt x="116192" y="185489"/>
                </a:lnTo>
                <a:cubicBezTo>
                  <a:pt x="113674" y="185489"/>
                  <a:pt x="111875" y="183688"/>
                  <a:pt x="111875" y="180807"/>
                </a:cubicBezTo>
                <a:cubicBezTo>
                  <a:pt x="111875" y="178286"/>
                  <a:pt x="113674" y="176485"/>
                  <a:pt x="116192" y="176485"/>
                </a:cubicBezTo>
                <a:lnTo>
                  <a:pt x="175188" y="176485"/>
                </a:lnTo>
                <a:cubicBezTo>
                  <a:pt x="177346" y="176485"/>
                  <a:pt x="179145" y="178286"/>
                  <a:pt x="179145" y="180807"/>
                </a:cubicBezTo>
                <a:cubicBezTo>
                  <a:pt x="179145" y="183688"/>
                  <a:pt x="177346" y="185489"/>
                  <a:pt x="175188" y="185489"/>
                </a:cubicBezTo>
                <a:lnTo>
                  <a:pt x="173749" y="185489"/>
                </a:lnTo>
                <a:lnTo>
                  <a:pt x="173749" y="282376"/>
                </a:lnTo>
                <a:lnTo>
                  <a:pt x="258645" y="282376"/>
                </a:lnTo>
                <a:lnTo>
                  <a:pt x="258645" y="144069"/>
                </a:lnTo>
                <a:lnTo>
                  <a:pt x="32375" y="144069"/>
                </a:lnTo>
                <a:close/>
                <a:moveTo>
                  <a:pt x="146484" y="62562"/>
                </a:moveTo>
                <a:cubicBezTo>
                  <a:pt x="135954" y="62562"/>
                  <a:pt x="127240" y="70793"/>
                  <a:pt x="127240" y="81529"/>
                </a:cubicBezTo>
                <a:lnTo>
                  <a:pt x="127240" y="106222"/>
                </a:lnTo>
                <a:lnTo>
                  <a:pt x="165728" y="106222"/>
                </a:lnTo>
                <a:lnTo>
                  <a:pt x="165728" y="81529"/>
                </a:lnTo>
                <a:cubicBezTo>
                  <a:pt x="165728" y="70793"/>
                  <a:pt x="157014" y="62562"/>
                  <a:pt x="146484" y="62562"/>
                </a:cubicBezTo>
                <a:close/>
                <a:moveTo>
                  <a:pt x="146484" y="53615"/>
                </a:moveTo>
                <a:cubicBezTo>
                  <a:pt x="161734" y="53615"/>
                  <a:pt x="174806" y="66141"/>
                  <a:pt x="174806" y="81529"/>
                </a:cubicBezTo>
                <a:lnTo>
                  <a:pt x="174806" y="106222"/>
                </a:lnTo>
                <a:lnTo>
                  <a:pt x="176258" y="106222"/>
                </a:lnTo>
                <a:cubicBezTo>
                  <a:pt x="178437" y="106222"/>
                  <a:pt x="180252" y="108370"/>
                  <a:pt x="180252" y="110517"/>
                </a:cubicBezTo>
                <a:cubicBezTo>
                  <a:pt x="180252" y="113022"/>
                  <a:pt x="178437" y="115169"/>
                  <a:pt x="176258" y="115169"/>
                </a:cubicBezTo>
                <a:lnTo>
                  <a:pt x="116710" y="115169"/>
                </a:lnTo>
                <a:cubicBezTo>
                  <a:pt x="114169" y="115169"/>
                  <a:pt x="112353" y="113022"/>
                  <a:pt x="112353" y="110517"/>
                </a:cubicBezTo>
                <a:cubicBezTo>
                  <a:pt x="112353" y="108370"/>
                  <a:pt x="114169" y="106222"/>
                  <a:pt x="116710" y="106222"/>
                </a:cubicBezTo>
                <a:lnTo>
                  <a:pt x="118163" y="106222"/>
                </a:lnTo>
                <a:lnTo>
                  <a:pt x="118163" y="81529"/>
                </a:lnTo>
                <a:cubicBezTo>
                  <a:pt x="118163" y="66141"/>
                  <a:pt x="130871" y="53615"/>
                  <a:pt x="146484" y="53615"/>
                </a:cubicBezTo>
                <a:close/>
                <a:moveTo>
                  <a:pt x="145690" y="10445"/>
                </a:moveTo>
                <a:lnTo>
                  <a:pt x="15468" y="135425"/>
                </a:lnTo>
                <a:lnTo>
                  <a:pt x="275552" y="135425"/>
                </a:lnTo>
                <a:lnTo>
                  <a:pt x="145690" y="10445"/>
                </a:lnTo>
                <a:close/>
                <a:moveTo>
                  <a:pt x="57556" y="8644"/>
                </a:moveTo>
                <a:lnTo>
                  <a:pt x="57556" y="82840"/>
                </a:lnTo>
                <a:lnTo>
                  <a:pt x="84176" y="57268"/>
                </a:lnTo>
                <a:lnTo>
                  <a:pt x="84176" y="8644"/>
                </a:lnTo>
                <a:lnTo>
                  <a:pt x="57556" y="8644"/>
                </a:lnTo>
                <a:close/>
                <a:moveTo>
                  <a:pt x="44246" y="0"/>
                </a:moveTo>
                <a:lnTo>
                  <a:pt x="97486" y="0"/>
                </a:lnTo>
                <a:cubicBezTo>
                  <a:pt x="99645" y="0"/>
                  <a:pt x="101803" y="1801"/>
                  <a:pt x="101803" y="4322"/>
                </a:cubicBezTo>
                <a:cubicBezTo>
                  <a:pt x="101803" y="6843"/>
                  <a:pt x="99645" y="8644"/>
                  <a:pt x="97486" y="8644"/>
                </a:cubicBezTo>
                <a:lnTo>
                  <a:pt x="92810" y="8644"/>
                </a:lnTo>
                <a:lnTo>
                  <a:pt x="92810" y="48984"/>
                </a:lnTo>
                <a:lnTo>
                  <a:pt x="142453" y="1081"/>
                </a:lnTo>
                <a:cubicBezTo>
                  <a:pt x="144251" y="-360"/>
                  <a:pt x="147129" y="-360"/>
                  <a:pt x="148568" y="1081"/>
                </a:cubicBezTo>
                <a:lnTo>
                  <a:pt x="289941" y="136506"/>
                </a:lnTo>
                <a:cubicBezTo>
                  <a:pt x="291021" y="137946"/>
                  <a:pt x="291380" y="139747"/>
                  <a:pt x="290661" y="141548"/>
                </a:cubicBezTo>
                <a:cubicBezTo>
                  <a:pt x="289941" y="142989"/>
                  <a:pt x="288503" y="144069"/>
                  <a:pt x="286704" y="144069"/>
                </a:cubicBezTo>
                <a:lnTo>
                  <a:pt x="267638" y="144069"/>
                </a:lnTo>
                <a:lnTo>
                  <a:pt x="267638" y="282376"/>
                </a:lnTo>
                <a:lnTo>
                  <a:pt x="286704" y="282376"/>
                </a:lnTo>
                <a:cubicBezTo>
                  <a:pt x="289222" y="282376"/>
                  <a:pt x="291021" y="284537"/>
                  <a:pt x="291021" y="287058"/>
                </a:cubicBezTo>
                <a:cubicBezTo>
                  <a:pt x="291021" y="289219"/>
                  <a:pt x="289222" y="291380"/>
                  <a:pt x="286704" y="291380"/>
                </a:cubicBezTo>
                <a:lnTo>
                  <a:pt x="4676" y="291380"/>
                </a:lnTo>
                <a:cubicBezTo>
                  <a:pt x="2158" y="291380"/>
                  <a:pt x="0" y="289219"/>
                  <a:pt x="0" y="287058"/>
                </a:cubicBezTo>
                <a:cubicBezTo>
                  <a:pt x="0" y="284537"/>
                  <a:pt x="2158" y="282376"/>
                  <a:pt x="4676" y="282376"/>
                </a:cubicBezTo>
                <a:lnTo>
                  <a:pt x="23742" y="282376"/>
                </a:lnTo>
                <a:lnTo>
                  <a:pt x="23742" y="144069"/>
                </a:lnTo>
                <a:lnTo>
                  <a:pt x="4676" y="144069"/>
                </a:lnTo>
                <a:cubicBezTo>
                  <a:pt x="2877" y="144069"/>
                  <a:pt x="1079" y="142989"/>
                  <a:pt x="359" y="141548"/>
                </a:cubicBezTo>
                <a:cubicBezTo>
                  <a:pt x="-360" y="139747"/>
                  <a:pt x="0" y="137946"/>
                  <a:pt x="1439" y="136506"/>
                </a:cubicBezTo>
                <a:lnTo>
                  <a:pt x="48923" y="91124"/>
                </a:lnTo>
                <a:lnTo>
                  <a:pt x="48923" y="8644"/>
                </a:lnTo>
                <a:lnTo>
                  <a:pt x="44246" y="8644"/>
                </a:lnTo>
                <a:cubicBezTo>
                  <a:pt x="42088" y="8644"/>
                  <a:pt x="39930" y="6843"/>
                  <a:pt x="39930" y="4322"/>
                </a:cubicBezTo>
                <a:cubicBezTo>
                  <a:pt x="39930" y="1801"/>
                  <a:pt x="42088" y="0"/>
                  <a:pt x="44246" y="0"/>
                </a:cubicBezTo>
                <a:close/>
              </a:path>
            </a:pathLst>
          </a:custGeom>
          <a:solidFill>
            <a:schemeClr val="accent1"/>
          </a:solidFill>
          <a:ln>
            <a:noFill/>
          </a:ln>
          <a:effectLst/>
        </p:spPr>
        <p:txBody>
          <a:bodyPr anchor="ctr"/>
          <a:lstStyle/>
          <a:p>
            <a:pPr defTabSz="914217"/>
            <a:endParaRPr lang="en-US" dirty="0">
              <a:solidFill>
                <a:srgbClr val="7F7F7F"/>
              </a:solidFill>
              <a:latin typeface="Lato Light" panose="020F0502020204030203" pitchFamily="34" charset="0"/>
            </a:endParaRPr>
          </a:p>
        </p:txBody>
      </p:sp>
      <p:sp>
        <p:nvSpPr>
          <p:cNvPr id="31" name="Freeform 45">
            <a:extLst>
              <a:ext uri="{FF2B5EF4-FFF2-40B4-BE49-F238E27FC236}">
                <a16:creationId xmlns:a16="http://schemas.microsoft.com/office/drawing/2014/main" id="{8730B624-892A-40B4-B6B8-D0DB46BED879}"/>
              </a:ext>
            </a:extLst>
          </p:cNvPr>
          <p:cNvSpPr>
            <a:spLocks noChangeAspect="1" noChangeArrowheads="1"/>
          </p:cNvSpPr>
          <p:nvPr/>
        </p:nvSpPr>
        <p:spPr bwMode="auto">
          <a:xfrm>
            <a:off x="10439434" y="5633724"/>
            <a:ext cx="533400" cy="535003"/>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solidFill>
              <a:srgbClr val="00B050"/>
            </a:solidFill>
          </a:ln>
          <a:effectLst/>
        </p:spPr>
        <p:txBody>
          <a:bodyPr wrap="none" anchor="ctr"/>
          <a:lstStyle/>
          <a:p>
            <a:pPr defTabSz="914217"/>
            <a:endParaRPr lang="en-US" dirty="0">
              <a:solidFill>
                <a:srgbClr val="7F7F7F"/>
              </a:solidFill>
              <a:latin typeface="Lato Light" panose="020F0502020204030203" pitchFamily="34" charset="0"/>
            </a:endParaRPr>
          </a:p>
        </p:txBody>
      </p:sp>
      <p:sp>
        <p:nvSpPr>
          <p:cNvPr id="32" name="Freeform 933">
            <a:extLst>
              <a:ext uri="{FF2B5EF4-FFF2-40B4-BE49-F238E27FC236}">
                <a16:creationId xmlns:a16="http://schemas.microsoft.com/office/drawing/2014/main" id="{E88AF570-2316-4317-9912-0064702C0551}"/>
              </a:ext>
            </a:extLst>
          </p:cNvPr>
          <p:cNvSpPr>
            <a:spLocks noChangeAspect="1" noChangeArrowheads="1"/>
          </p:cNvSpPr>
          <p:nvPr/>
        </p:nvSpPr>
        <p:spPr bwMode="auto">
          <a:xfrm>
            <a:off x="7677484" y="5681340"/>
            <a:ext cx="538724" cy="503238"/>
          </a:xfrm>
          <a:custGeom>
            <a:avLst/>
            <a:gdLst>
              <a:gd name="T0" fmla="*/ 10084954 w 291412"/>
              <a:gd name="T1" fmla="*/ 45492634 h 272690"/>
              <a:gd name="T2" fmla="*/ 18604109 w 291412"/>
              <a:gd name="T3" fmla="*/ 47286187 h 272690"/>
              <a:gd name="T4" fmla="*/ 17011509 w 291412"/>
              <a:gd name="T5" fmla="*/ 52432592 h 272690"/>
              <a:gd name="T6" fmla="*/ 24655008 w 291412"/>
              <a:gd name="T7" fmla="*/ 50639051 h 272690"/>
              <a:gd name="T8" fmla="*/ 30865306 w 291412"/>
              <a:gd name="T9" fmla="*/ 57189479 h 272690"/>
              <a:gd name="T10" fmla="*/ 36518120 w 291412"/>
              <a:gd name="T11" fmla="*/ 51964853 h 272690"/>
              <a:gd name="T12" fmla="*/ 45196345 w 291412"/>
              <a:gd name="T13" fmla="*/ 54537932 h 272690"/>
              <a:gd name="T14" fmla="*/ 47186986 w 291412"/>
              <a:gd name="T15" fmla="*/ 48455792 h 272690"/>
              <a:gd name="T16" fmla="*/ 55706032 w 291412"/>
              <a:gd name="T17" fmla="*/ 45414427 h 272690"/>
              <a:gd name="T18" fmla="*/ 59845949 w 291412"/>
              <a:gd name="T19" fmla="*/ 41203582 h 272690"/>
              <a:gd name="T20" fmla="*/ 54670837 w 291412"/>
              <a:gd name="T21" fmla="*/ 47052109 h 272690"/>
              <a:gd name="T22" fmla="*/ 51088336 w 291412"/>
              <a:gd name="T23" fmla="*/ 52666648 h 272690"/>
              <a:gd name="T24" fmla="*/ 41294932 w 291412"/>
              <a:gd name="T25" fmla="*/ 52744406 h 272690"/>
              <a:gd name="T26" fmla="*/ 30865306 w 291412"/>
              <a:gd name="T27" fmla="*/ 59138586 h 272690"/>
              <a:gd name="T28" fmla="*/ 23221945 w 291412"/>
              <a:gd name="T29" fmla="*/ 55318191 h 272690"/>
              <a:gd name="T30" fmla="*/ 15260308 w 291412"/>
              <a:gd name="T31" fmla="*/ 50795034 h 272690"/>
              <a:gd name="T32" fmla="*/ 9527805 w 291412"/>
              <a:gd name="T33" fmla="*/ 47363776 h 272690"/>
              <a:gd name="T34" fmla="*/ 20902552 w 291412"/>
              <a:gd name="T35" fmla="*/ 36312252 h 272690"/>
              <a:gd name="T36" fmla="*/ 44757441 w 291412"/>
              <a:gd name="T37" fmla="*/ 36312252 h 272690"/>
              <a:gd name="T38" fmla="*/ 9638742 w 291412"/>
              <a:gd name="T39" fmla="*/ 33099928 h 272690"/>
              <a:gd name="T40" fmla="*/ 9638742 w 291412"/>
              <a:gd name="T41" fmla="*/ 26039728 h 272690"/>
              <a:gd name="T42" fmla="*/ 18043261 w 291412"/>
              <a:gd name="T43" fmla="*/ 29143062 h 272690"/>
              <a:gd name="T44" fmla="*/ 9073068 w 291412"/>
              <a:gd name="T45" fmla="*/ 35039317 h 272690"/>
              <a:gd name="T46" fmla="*/ 8184059 w 291412"/>
              <a:gd name="T47" fmla="*/ 24565518 h 272690"/>
              <a:gd name="T48" fmla="*/ 11568182 w 291412"/>
              <a:gd name="T49" fmla="*/ 38962426 h 272690"/>
              <a:gd name="T50" fmla="*/ 46033951 w 291412"/>
              <a:gd name="T51" fmla="*/ 34831082 h 272690"/>
              <a:gd name="T52" fmla="*/ 51777938 w 291412"/>
              <a:gd name="T53" fmla="*/ 34597452 h 272690"/>
              <a:gd name="T54" fmla="*/ 52655885 w 291412"/>
              <a:gd name="T55" fmla="*/ 24073988 h 272690"/>
              <a:gd name="T56" fmla="*/ 45236152 w 291412"/>
              <a:gd name="T57" fmla="*/ 24697619 h 272690"/>
              <a:gd name="T58" fmla="*/ 32790144 w 291412"/>
              <a:gd name="T59" fmla="*/ 14953572 h 272690"/>
              <a:gd name="T60" fmla="*/ 45475504 w 291412"/>
              <a:gd name="T61" fmla="*/ 21891310 h 272690"/>
              <a:gd name="T62" fmla="*/ 54012180 w 291412"/>
              <a:gd name="T63" fmla="*/ 18227647 h 272690"/>
              <a:gd name="T64" fmla="*/ 53214328 w 291412"/>
              <a:gd name="T65" fmla="*/ 26022589 h 272690"/>
              <a:gd name="T66" fmla="*/ 64383378 w 291412"/>
              <a:gd name="T67" fmla="*/ 33583948 h 272690"/>
              <a:gd name="T68" fmla="*/ 32790144 w 291412"/>
              <a:gd name="T69" fmla="*/ 46056081 h 272690"/>
              <a:gd name="T70" fmla="*/ 11568182 w 291412"/>
              <a:gd name="T71" fmla="*/ 18227647 h 272690"/>
              <a:gd name="T72" fmla="*/ 35244211 w 291412"/>
              <a:gd name="T73" fmla="*/ 0 h 272690"/>
              <a:gd name="T74" fmla="*/ 42887241 w 291412"/>
              <a:gd name="T75" fmla="*/ 3743152 h 272690"/>
              <a:gd name="T76" fmla="*/ 51088336 w 291412"/>
              <a:gd name="T77" fmla="*/ 6472255 h 272690"/>
              <a:gd name="T78" fmla="*/ 54670837 w 291412"/>
              <a:gd name="T79" fmla="*/ 12086946 h 272690"/>
              <a:gd name="T80" fmla="*/ 59845949 w 291412"/>
              <a:gd name="T81" fmla="*/ 17935004 h 272690"/>
              <a:gd name="T82" fmla="*/ 56024507 w 291412"/>
              <a:gd name="T83" fmla="*/ 13646193 h 272690"/>
              <a:gd name="T84" fmla="*/ 47425591 w 291412"/>
              <a:gd name="T85" fmla="*/ 11930930 h 272690"/>
              <a:gd name="T86" fmla="*/ 45196345 w 291412"/>
              <a:gd name="T87" fmla="*/ 4523147 h 272690"/>
              <a:gd name="T88" fmla="*/ 36518120 w 291412"/>
              <a:gd name="T89" fmla="*/ 7174160 h 272690"/>
              <a:gd name="T90" fmla="*/ 30865306 w 291412"/>
              <a:gd name="T91" fmla="*/ 1949612 h 272690"/>
              <a:gd name="T92" fmla="*/ 24655008 w 291412"/>
              <a:gd name="T93" fmla="*/ 8499776 h 272690"/>
              <a:gd name="T94" fmla="*/ 17011509 w 291412"/>
              <a:gd name="T95" fmla="*/ 6706268 h 272690"/>
              <a:gd name="T96" fmla="*/ 18604109 w 291412"/>
              <a:gd name="T97" fmla="*/ 11930930 h 272690"/>
              <a:gd name="T98" fmla="*/ 10084954 w 291412"/>
              <a:gd name="T99" fmla="*/ 13646193 h 272690"/>
              <a:gd name="T100" fmla="*/ 5865341 w 291412"/>
              <a:gd name="T101" fmla="*/ 16609484 h 272690"/>
              <a:gd name="T102" fmla="*/ 14065828 w 291412"/>
              <a:gd name="T103" fmla="*/ 13568377 h 272690"/>
              <a:gd name="T104" fmla="*/ 16135847 w 291412"/>
              <a:gd name="T105" fmla="*/ 5068522 h 272690"/>
              <a:gd name="T106" fmla="*/ 24734789 w 291412"/>
              <a:gd name="T107" fmla="*/ 6394152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accent2"/>
          </a:solidFill>
          <a:ln>
            <a:noFill/>
          </a:ln>
          <a:effectLst/>
        </p:spPr>
        <p:txBody>
          <a:bodyPr anchor="ctr"/>
          <a:lstStyle/>
          <a:p>
            <a:pPr defTabSz="914217"/>
            <a:endParaRPr lang="en-US" dirty="0">
              <a:solidFill>
                <a:srgbClr val="7F7F7F"/>
              </a:solidFill>
              <a:latin typeface="Lato Light" panose="020F0502020204030203" pitchFamily="34" charset="0"/>
            </a:endParaRPr>
          </a:p>
        </p:txBody>
      </p:sp>
      <p:sp>
        <p:nvSpPr>
          <p:cNvPr id="33" name="Freeform 995">
            <a:extLst>
              <a:ext uri="{FF2B5EF4-FFF2-40B4-BE49-F238E27FC236}">
                <a16:creationId xmlns:a16="http://schemas.microsoft.com/office/drawing/2014/main" id="{5E196387-2D44-4EDA-B185-96302C45E84F}"/>
              </a:ext>
            </a:extLst>
          </p:cNvPr>
          <p:cNvSpPr>
            <a:spLocks noChangeAspect="1" noChangeArrowheads="1"/>
          </p:cNvSpPr>
          <p:nvPr/>
        </p:nvSpPr>
        <p:spPr bwMode="auto">
          <a:xfrm>
            <a:off x="7918782" y="5735362"/>
            <a:ext cx="458995" cy="457621"/>
          </a:xfrm>
          <a:custGeom>
            <a:avLst/>
            <a:gdLst>
              <a:gd name="T0" fmla="*/ 18986675 w 291739"/>
              <a:gd name="T1" fmla="*/ 120365288 h 291741"/>
              <a:gd name="T2" fmla="*/ 25577986 w 291739"/>
              <a:gd name="T3" fmla="*/ 77721317 h 291741"/>
              <a:gd name="T4" fmla="*/ 32325355 w 291739"/>
              <a:gd name="T5" fmla="*/ 120365288 h 291741"/>
              <a:gd name="T6" fmla="*/ 14280441 w 291739"/>
              <a:gd name="T7" fmla="*/ 72982908 h 291741"/>
              <a:gd name="T8" fmla="*/ 98711419 w 291739"/>
              <a:gd name="T9" fmla="*/ 72217384 h 291741"/>
              <a:gd name="T10" fmla="*/ 79508500 w 291739"/>
              <a:gd name="T11" fmla="*/ 72217384 h 291741"/>
              <a:gd name="T12" fmla="*/ 27495286 w 291739"/>
              <a:gd name="T13" fmla="*/ 60108224 h 291741"/>
              <a:gd name="T14" fmla="*/ 23506752 w 291739"/>
              <a:gd name="T15" fmla="*/ 61219966 h 291741"/>
              <a:gd name="T16" fmla="*/ 25581024 w 291739"/>
              <a:gd name="T17" fmla="*/ 46570010 h 291741"/>
              <a:gd name="T18" fmla="*/ 25581024 w 291739"/>
              <a:gd name="T19" fmla="*/ 53165979 h 291741"/>
              <a:gd name="T20" fmla="*/ 25581024 w 291739"/>
              <a:gd name="T21" fmla="*/ 46570010 h 291741"/>
              <a:gd name="T22" fmla="*/ 27495286 w 291739"/>
              <a:gd name="T23" fmla="*/ 40480181 h 291741"/>
              <a:gd name="T24" fmla="*/ 23506752 w 291739"/>
              <a:gd name="T25" fmla="*/ 37654946 h 291741"/>
              <a:gd name="T26" fmla="*/ 106998153 w 291739"/>
              <a:gd name="T27" fmla="*/ 34751664 h 291741"/>
              <a:gd name="T28" fmla="*/ 103015808 w 291739"/>
              <a:gd name="T29" fmla="*/ 64833199 h 291741"/>
              <a:gd name="T30" fmla="*/ 73976774 w 291739"/>
              <a:gd name="T31" fmla="*/ 33071526 h 291741"/>
              <a:gd name="T32" fmla="*/ 73976774 w 291739"/>
              <a:gd name="T33" fmla="*/ 66665260 h 291741"/>
              <a:gd name="T34" fmla="*/ 73976774 w 291739"/>
              <a:gd name="T35" fmla="*/ 33071526 h 291741"/>
              <a:gd name="T36" fmla="*/ 98711419 w 291739"/>
              <a:gd name="T37" fmla="*/ 26841560 h 291741"/>
              <a:gd name="T38" fmla="*/ 79508500 w 291739"/>
              <a:gd name="T39" fmla="*/ 26841560 h 291741"/>
              <a:gd name="T40" fmla="*/ 125328394 w 291739"/>
              <a:gd name="T41" fmla="*/ 10123089 h 291741"/>
              <a:gd name="T42" fmla="*/ 122028430 w 291739"/>
              <a:gd name="T43" fmla="*/ 13941145 h 291741"/>
              <a:gd name="T44" fmla="*/ 127056242 w 291739"/>
              <a:gd name="T45" fmla="*/ 87234268 h 291741"/>
              <a:gd name="T46" fmla="*/ 114014778 w 291739"/>
              <a:gd name="T47" fmla="*/ 121590918 h 291741"/>
              <a:gd name="T48" fmla="*/ 110557914 w 291739"/>
              <a:gd name="T49" fmla="*/ 122812367 h 291741"/>
              <a:gd name="T50" fmla="*/ 91073292 w 291739"/>
              <a:gd name="T51" fmla="*/ 122201632 h 291741"/>
              <a:gd name="T52" fmla="*/ 87302354 w 291739"/>
              <a:gd name="T53" fmla="*/ 89219988 h 291741"/>
              <a:gd name="T54" fmla="*/ 65932154 w 291739"/>
              <a:gd name="T55" fmla="*/ 124033780 h 291741"/>
              <a:gd name="T56" fmla="*/ 75988194 w 291739"/>
              <a:gd name="T57" fmla="*/ 89219988 h 291741"/>
              <a:gd name="T58" fmla="*/ 53047224 w 291739"/>
              <a:gd name="T59" fmla="*/ 85401888 h 291741"/>
              <a:gd name="T60" fmla="*/ 58075778 w 291739"/>
              <a:gd name="T61" fmla="*/ 32875673 h 291741"/>
              <a:gd name="T62" fmla="*/ 118100289 w 291739"/>
              <a:gd name="T63" fmla="*/ 85401888 h 291741"/>
              <a:gd name="T64" fmla="*/ 74260367 w 291739"/>
              <a:gd name="T65" fmla="*/ 12108707 h 291741"/>
              <a:gd name="T66" fmla="*/ 43309895 w 291739"/>
              <a:gd name="T67" fmla="*/ 26060094 h 291741"/>
              <a:gd name="T68" fmla="*/ 25577986 w 291739"/>
              <a:gd name="T69" fmla="*/ 30797231 h 291741"/>
              <a:gd name="T70" fmla="*/ 3922606 w 291739"/>
              <a:gd name="T71" fmla="*/ 37980933 h 291741"/>
              <a:gd name="T72" fmla="*/ 10356432 w 291739"/>
              <a:gd name="T73" fmla="*/ 71607884 h 291741"/>
              <a:gd name="T74" fmla="*/ 14280441 w 291739"/>
              <a:gd name="T75" fmla="*/ 39662810 h 291741"/>
              <a:gd name="T76" fmla="*/ 36876044 w 291739"/>
              <a:gd name="T77" fmla="*/ 45929377 h 291741"/>
              <a:gd name="T78" fmla="*/ 65905899 w 291739"/>
              <a:gd name="T79" fmla="*/ 11691904 h 291741"/>
              <a:gd name="T80" fmla="*/ 62532707 w 291739"/>
              <a:gd name="T81" fmla="*/ 4700204 h 291741"/>
              <a:gd name="T82" fmla="*/ 67632032 w 291739"/>
              <a:gd name="T83" fmla="*/ 16582598 h 291741"/>
              <a:gd name="T84" fmla="*/ 40798651 w 291739"/>
              <a:gd name="T85" fmla="*/ 115933410 h 291741"/>
              <a:gd name="T86" fmla="*/ 18986675 w 291739"/>
              <a:gd name="T87" fmla="*/ 124033780 h 291741"/>
              <a:gd name="T88" fmla="*/ 7061061 w 291739"/>
              <a:gd name="T89" fmla="*/ 78638420 h 291741"/>
              <a:gd name="T90" fmla="*/ 12240106 w 291739"/>
              <a:gd name="T91" fmla="*/ 25754599 h 291741"/>
              <a:gd name="T92" fmla="*/ 57432603 w 291739"/>
              <a:gd name="T93" fmla="*/ 6647381 h 291741"/>
              <a:gd name="T94" fmla="*/ 18128834 w 291739"/>
              <a:gd name="T95" fmla="*/ 10797898 h 291741"/>
              <a:gd name="T96" fmla="*/ 25503177 w 291739"/>
              <a:gd name="T97" fmla="*/ 3802477 h 291741"/>
              <a:gd name="T98" fmla="*/ 25503177 w 291739"/>
              <a:gd name="T99" fmla="*/ 21444743 h 2917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1739" h="291741">
                <a:moveTo>
                  <a:pt x="32788" y="171664"/>
                </a:moveTo>
                <a:lnTo>
                  <a:pt x="32788" y="272687"/>
                </a:lnTo>
                <a:cubicBezTo>
                  <a:pt x="32788" y="278439"/>
                  <a:pt x="37472" y="283112"/>
                  <a:pt x="43597" y="283112"/>
                </a:cubicBezTo>
                <a:cubicBezTo>
                  <a:pt x="49723" y="283112"/>
                  <a:pt x="54046" y="278439"/>
                  <a:pt x="54046" y="272687"/>
                </a:cubicBezTo>
                <a:lnTo>
                  <a:pt x="54046" y="187123"/>
                </a:lnTo>
                <a:cubicBezTo>
                  <a:pt x="54046" y="184966"/>
                  <a:pt x="56208" y="182809"/>
                  <a:pt x="58730" y="182809"/>
                </a:cubicBezTo>
                <a:cubicBezTo>
                  <a:pt x="60892" y="182809"/>
                  <a:pt x="63054" y="184966"/>
                  <a:pt x="63054" y="187123"/>
                </a:cubicBezTo>
                <a:lnTo>
                  <a:pt x="63054" y="272687"/>
                </a:lnTo>
                <a:cubicBezTo>
                  <a:pt x="63054" y="278439"/>
                  <a:pt x="68098" y="283112"/>
                  <a:pt x="74224" y="283112"/>
                </a:cubicBezTo>
                <a:cubicBezTo>
                  <a:pt x="79989" y="283112"/>
                  <a:pt x="84673" y="278439"/>
                  <a:pt x="84673" y="272687"/>
                </a:cubicBezTo>
                <a:lnTo>
                  <a:pt x="84673" y="171664"/>
                </a:lnTo>
                <a:lnTo>
                  <a:pt x="32788" y="171664"/>
                </a:lnTo>
                <a:close/>
                <a:moveTo>
                  <a:pt x="186865" y="165100"/>
                </a:moveTo>
                <a:lnTo>
                  <a:pt x="222353" y="165100"/>
                </a:lnTo>
                <a:cubicBezTo>
                  <a:pt x="224504" y="165100"/>
                  <a:pt x="226655" y="167298"/>
                  <a:pt x="226655" y="169863"/>
                </a:cubicBezTo>
                <a:cubicBezTo>
                  <a:pt x="226655" y="172061"/>
                  <a:pt x="224504" y="174259"/>
                  <a:pt x="222353" y="174259"/>
                </a:cubicBezTo>
                <a:lnTo>
                  <a:pt x="186865" y="174259"/>
                </a:lnTo>
                <a:cubicBezTo>
                  <a:pt x="184356" y="174259"/>
                  <a:pt x="182563" y="172061"/>
                  <a:pt x="182563" y="169863"/>
                </a:cubicBezTo>
                <a:cubicBezTo>
                  <a:pt x="182563" y="167298"/>
                  <a:pt x="184356" y="165100"/>
                  <a:pt x="186865" y="165100"/>
                </a:cubicBezTo>
                <a:close/>
                <a:moveTo>
                  <a:pt x="58737" y="136525"/>
                </a:moveTo>
                <a:cubicBezTo>
                  <a:pt x="60935" y="136525"/>
                  <a:pt x="63133" y="138766"/>
                  <a:pt x="63133" y="141381"/>
                </a:cubicBezTo>
                <a:lnTo>
                  <a:pt x="63133" y="143996"/>
                </a:lnTo>
                <a:cubicBezTo>
                  <a:pt x="63133" y="146610"/>
                  <a:pt x="60935" y="148852"/>
                  <a:pt x="58737" y="148852"/>
                </a:cubicBezTo>
                <a:cubicBezTo>
                  <a:pt x="56173" y="148852"/>
                  <a:pt x="53975" y="146610"/>
                  <a:pt x="53975" y="143996"/>
                </a:cubicBezTo>
                <a:lnTo>
                  <a:pt x="53975" y="141381"/>
                </a:lnTo>
                <a:cubicBezTo>
                  <a:pt x="53975" y="138766"/>
                  <a:pt x="56173" y="136525"/>
                  <a:pt x="58737" y="136525"/>
                </a:cubicBezTo>
                <a:close/>
                <a:moveTo>
                  <a:pt x="58737" y="109538"/>
                </a:moveTo>
                <a:cubicBezTo>
                  <a:pt x="60935" y="109538"/>
                  <a:pt x="63133" y="111703"/>
                  <a:pt x="63133" y="114228"/>
                </a:cubicBezTo>
                <a:lnTo>
                  <a:pt x="63133" y="121084"/>
                </a:lnTo>
                <a:cubicBezTo>
                  <a:pt x="63133" y="123248"/>
                  <a:pt x="60935" y="125052"/>
                  <a:pt x="58737" y="125052"/>
                </a:cubicBezTo>
                <a:cubicBezTo>
                  <a:pt x="56173" y="125052"/>
                  <a:pt x="53975" y="123248"/>
                  <a:pt x="53975" y="121084"/>
                </a:cubicBezTo>
                <a:lnTo>
                  <a:pt x="53975" y="114228"/>
                </a:lnTo>
                <a:cubicBezTo>
                  <a:pt x="53975" y="111703"/>
                  <a:pt x="56173" y="109538"/>
                  <a:pt x="58737" y="109538"/>
                </a:cubicBezTo>
                <a:close/>
                <a:moveTo>
                  <a:pt x="58737" y="84138"/>
                </a:moveTo>
                <a:cubicBezTo>
                  <a:pt x="60935" y="84138"/>
                  <a:pt x="63133" y="86353"/>
                  <a:pt x="63133" y="88568"/>
                </a:cubicBezTo>
                <a:lnTo>
                  <a:pt x="63133" y="95214"/>
                </a:lnTo>
                <a:cubicBezTo>
                  <a:pt x="63133" y="97798"/>
                  <a:pt x="60935" y="99644"/>
                  <a:pt x="58737" y="99644"/>
                </a:cubicBezTo>
                <a:cubicBezTo>
                  <a:pt x="56173" y="99644"/>
                  <a:pt x="53975" y="97798"/>
                  <a:pt x="53975" y="95214"/>
                </a:cubicBezTo>
                <a:lnTo>
                  <a:pt x="53975" y="88568"/>
                </a:lnTo>
                <a:cubicBezTo>
                  <a:pt x="53975" y="86353"/>
                  <a:pt x="56173" y="84138"/>
                  <a:pt x="58737" y="84138"/>
                </a:cubicBezTo>
                <a:close/>
                <a:moveTo>
                  <a:pt x="240729" y="77788"/>
                </a:moveTo>
                <a:cubicBezTo>
                  <a:pt x="243396" y="77788"/>
                  <a:pt x="245682" y="79225"/>
                  <a:pt x="245682" y="81739"/>
                </a:cubicBezTo>
                <a:lnTo>
                  <a:pt x="245682" y="152494"/>
                </a:lnTo>
                <a:cubicBezTo>
                  <a:pt x="245682" y="155008"/>
                  <a:pt x="243396" y="156804"/>
                  <a:pt x="240729" y="156804"/>
                </a:cubicBezTo>
                <a:cubicBezTo>
                  <a:pt x="238824" y="156804"/>
                  <a:pt x="236538" y="155008"/>
                  <a:pt x="236538" y="152494"/>
                </a:cubicBezTo>
                <a:lnTo>
                  <a:pt x="236538" y="81739"/>
                </a:lnTo>
                <a:cubicBezTo>
                  <a:pt x="236538" y="79225"/>
                  <a:pt x="238824" y="77788"/>
                  <a:pt x="240729" y="77788"/>
                </a:cubicBezTo>
                <a:close/>
                <a:moveTo>
                  <a:pt x="169862" y="77788"/>
                </a:moveTo>
                <a:cubicBezTo>
                  <a:pt x="171694" y="77788"/>
                  <a:pt x="174258" y="79225"/>
                  <a:pt x="174258" y="81739"/>
                </a:cubicBezTo>
                <a:lnTo>
                  <a:pt x="174258" y="152494"/>
                </a:lnTo>
                <a:cubicBezTo>
                  <a:pt x="174258" y="155008"/>
                  <a:pt x="171694" y="156804"/>
                  <a:pt x="169862" y="156804"/>
                </a:cubicBezTo>
                <a:cubicBezTo>
                  <a:pt x="167298" y="156804"/>
                  <a:pt x="165100" y="155008"/>
                  <a:pt x="165100" y="152494"/>
                </a:cubicBezTo>
                <a:lnTo>
                  <a:pt x="165100" y="81739"/>
                </a:lnTo>
                <a:cubicBezTo>
                  <a:pt x="165100" y="79225"/>
                  <a:pt x="167298" y="77788"/>
                  <a:pt x="169862" y="77788"/>
                </a:cubicBezTo>
                <a:close/>
                <a:moveTo>
                  <a:pt x="186865" y="58738"/>
                </a:moveTo>
                <a:lnTo>
                  <a:pt x="222353" y="58738"/>
                </a:lnTo>
                <a:cubicBezTo>
                  <a:pt x="224504" y="58738"/>
                  <a:pt x="226655" y="60936"/>
                  <a:pt x="226655" y="63134"/>
                </a:cubicBezTo>
                <a:cubicBezTo>
                  <a:pt x="226655" y="65699"/>
                  <a:pt x="224504" y="67897"/>
                  <a:pt x="222353" y="67897"/>
                </a:cubicBezTo>
                <a:lnTo>
                  <a:pt x="186865" y="67897"/>
                </a:lnTo>
                <a:cubicBezTo>
                  <a:pt x="184356" y="67897"/>
                  <a:pt x="182563" y="65699"/>
                  <a:pt x="182563" y="63134"/>
                </a:cubicBezTo>
                <a:cubicBezTo>
                  <a:pt x="182563" y="60936"/>
                  <a:pt x="184356" y="58738"/>
                  <a:pt x="186865" y="58738"/>
                </a:cubicBezTo>
                <a:close/>
                <a:moveTo>
                  <a:pt x="174841" y="23813"/>
                </a:moveTo>
                <a:lnTo>
                  <a:pt x="287771" y="23813"/>
                </a:lnTo>
                <a:cubicBezTo>
                  <a:pt x="289575" y="23813"/>
                  <a:pt x="291739" y="25968"/>
                  <a:pt x="291739" y="28482"/>
                </a:cubicBezTo>
                <a:cubicBezTo>
                  <a:pt x="291739" y="30996"/>
                  <a:pt x="289575" y="32792"/>
                  <a:pt x="287771" y="32792"/>
                </a:cubicBezTo>
                <a:lnTo>
                  <a:pt x="280194" y="32792"/>
                </a:lnTo>
                <a:lnTo>
                  <a:pt x="280194" y="200875"/>
                </a:lnTo>
                <a:lnTo>
                  <a:pt x="287771" y="200875"/>
                </a:lnTo>
                <a:cubicBezTo>
                  <a:pt x="289575" y="200875"/>
                  <a:pt x="291739" y="202671"/>
                  <a:pt x="291739" y="205185"/>
                </a:cubicBezTo>
                <a:cubicBezTo>
                  <a:pt x="291739" y="207699"/>
                  <a:pt x="289575" y="209854"/>
                  <a:pt x="287771" y="209854"/>
                </a:cubicBezTo>
                <a:lnTo>
                  <a:pt x="234734" y="209854"/>
                </a:lnTo>
                <a:lnTo>
                  <a:pt x="261793" y="285995"/>
                </a:lnTo>
                <a:cubicBezTo>
                  <a:pt x="262876" y="288149"/>
                  <a:pt x="261433" y="291023"/>
                  <a:pt x="259268" y="291741"/>
                </a:cubicBezTo>
                <a:cubicBezTo>
                  <a:pt x="258546" y="291741"/>
                  <a:pt x="258185" y="291741"/>
                  <a:pt x="257825" y="291741"/>
                </a:cubicBezTo>
                <a:cubicBezTo>
                  <a:pt x="256381" y="291741"/>
                  <a:pt x="254578" y="291023"/>
                  <a:pt x="253856" y="288868"/>
                </a:cubicBezTo>
                <a:lnTo>
                  <a:pt x="225353" y="209854"/>
                </a:lnTo>
                <a:lnTo>
                  <a:pt x="209117" y="209854"/>
                </a:lnTo>
                <a:lnTo>
                  <a:pt x="209117" y="287431"/>
                </a:lnTo>
                <a:cubicBezTo>
                  <a:pt x="209117" y="290304"/>
                  <a:pt x="206953" y="291741"/>
                  <a:pt x="204427" y="291741"/>
                </a:cubicBezTo>
                <a:cubicBezTo>
                  <a:pt x="202262" y="291741"/>
                  <a:pt x="200458" y="290304"/>
                  <a:pt x="200458" y="287431"/>
                </a:cubicBezTo>
                <a:lnTo>
                  <a:pt x="200458" y="209854"/>
                </a:lnTo>
                <a:lnTo>
                  <a:pt x="184222" y="209854"/>
                </a:lnTo>
                <a:lnTo>
                  <a:pt x="155719" y="288868"/>
                </a:lnTo>
                <a:cubicBezTo>
                  <a:pt x="154997" y="291023"/>
                  <a:pt x="153194" y="291741"/>
                  <a:pt x="151390" y="291741"/>
                </a:cubicBezTo>
                <a:cubicBezTo>
                  <a:pt x="151029" y="291741"/>
                  <a:pt x="150668" y="291741"/>
                  <a:pt x="149586" y="291741"/>
                </a:cubicBezTo>
                <a:cubicBezTo>
                  <a:pt x="147782" y="291023"/>
                  <a:pt x="146338" y="288149"/>
                  <a:pt x="147060" y="285995"/>
                </a:cubicBezTo>
                <a:lnTo>
                  <a:pt x="174480" y="209854"/>
                </a:lnTo>
                <a:lnTo>
                  <a:pt x="121804" y="209854"/>
                </a:lnTo>
                <a:cubicBezTo>
                  <a:pt x="119640" y="209854"/>
                  <a:pt x="117475" y="207699"/>
                  <a:pt x="117475" y="205185"/>
                </a:cubicBezTo>
                <a:cubicBezTo>
                  <a:pt x="117475" y="202671"/>
                  <a:pt x="119640" y="200875"/>
                  <a:pt x="121804" y="200875"/>
                </a:cubicBezTo>
                <a:lnTo>
                  <a:pt x="129381" y="200875"/>
                </a:lnTo>
                <a:lnTo>
                  <a:pt x="129381" y="81278"/>
                </a:lnTo>
                <a:cubicBezTo>
                  <a:pt x="129381" y="78763"/>
                  <a:pt x="131185" y="77327"/>
                  <a:pt x="133350" y="77327"/>
                </a:cubicBezTo>
                <a:cubicBezTo>
                  <a:pt x="135875" y="77327"/>
                  <a:pt x="138401" y="78763"/>
                  <a:pt x="138401" y="81278"/>
                </a:cubicBezTo>
                <a:lnTo>
                  <a:pt x="138401" y="200875"/>
                </a:lnTo>
                <a:lnTo>
                  <a:pt x="271174" y="200875"/>
                </a:lnTo>
                <a:lnTo>
                  <a:pt x="271174" y="32792"/>
                </a:lnTo>
                <a:lnTo>
                  <a:pt x="174841" y="32792"/>
                </a:lnTo>
                <a:cubicBezTo>
                  <a:pt x="172676" y="32792"/>
                  <a:pt x="170512" y="30996"/>
                  <a:pt x="170512" y="28482"/>
                </a:cubicBezTo>
                <a:cubicBezTo>
                  <a:pt x="170512" y="25968"/>
                  <a:pt x="172676" y="23813"/>
                  <a:pt x="174841" y="23813"/>
                </a:cubicBezTo>
                <a:close/>
                <a:moveTo>
                  <a:pt x="138359" y="22108"/>
                </a:moveTo>
                <a:lnTo>
                  <a:pt x="99445" y="61295"/>
                </a:lnTo>
                <a:cubicBezTo>
                  <a:pt x="93680" y="66687"/>
                  <a:pt x="86834" y="69563"/>
                  <a:pt x="78547" y="69563"/>
                </a:cubicBezTo>
                <a:lnTo>
                  <a:pt x="62694" y="69563"/>
                </a:lnTo>
                <a:cubicBezTo>
                  <a:pt x="62333" y="71361"/>
                  <a:pt x="60532" y="72439"/>
                  <a:pt x="58730" y="72439"/>
                </a:cubicBezTo>
                <a:cubicBezTo>
                  <a:pt x="56568" y="72439"/>
                  <a:pt x="54767" y="71361"/>
                  <a:pt x="54407" y="69563"/>
                </a:cubicBezTo>
                <a:lnTo>
                  <a:pt x="28104" y="69563"/>
                </a:lnTo>
                <a:cubicBezTo>
                  <a:pt x="17295" y="69563"/>
                  <a:pt x="9008" y="78192"/>
                  <a:pt x="9008" y="89336"/>
                </a:cubicBezTo>
                <a:lnTo>
                  <a:pt x="9008" y="168429"/>
                </a:lnTo>
                <a:cubicBezTo>
                  <a:pt x="9008" y="172743"/>
                  <a:pt x="12250" y="176338"/>
                  <a:pt x="16214" y="176338"/>
                </a:cubicBezTo>
                <a:cubicBezTo>
                  <a:pt x="20537" y="176338"/>
                  <a:pt x="23780" y="172743"/>
                  <a:pt x="23780" y="168429"/>
                </a:cubicBezTo>
                <a:lnTo>
                  <a:pt x="23780" y="93291"/>
                </a:lnTo>
                <a:cubicBezTo>
                  <a:pt x="23780" y="90774"/>
                  <a:pt x="25582" y="88617"/>
                  <a:pt x="28104" y="88617"/>
                </a:cubicBezTo>
                <a:cubicBezTo>
                  <a:pt x="30626" y="88617"/>
                  <a:pt x="32788" y="90774"/>
                  <a:pt x="32788" y="93291"/>
                </a:cubicBezTo>
                <a:lnTo>
                  <a:pt x="32788" y="162676"/>
                </a:lnTo>
                <a:lnTo>
                  <a:pt x="84673" y="162676"/>
                </a:lnTo>
                <a:lnTo>
                  <a:pt x="84673" y="108031"/>
                </a:lnTo>
                <a:cubicBezTo>
                  <a:pt x="84673" y="100841"/>
                  <a:pt x="87195" y="94729"/>
                  <a:pt x="91879" y="90055"/>
                </a:cubicBezTo>
                <a:lnTo>
                  <a:pt x="149168" y="32534"/>
                </a:lnTo>
                <a:cubicBezTo>
                  <a:pt x="150249" y="31455"/>
                  <a:pt x="151330" y="29298"/>
                  <a:pt x="151330" y="27500"/>
                </a:cubicBezTo>
                <a:cubicBezTo>
                  <a:pt x="151330" y="25343"/>
                  <a:pt x="150249" y="23186"/>
                  <a:pt x="149168" y="22108"/>
                </a:cubicBezTo>
                <a:cubicBezTo>
                  <a:pt x="146286" y="19232"/>
                  <a:pt x="141241" y="19232"/>
                  <a:pt x="138359" y="22108"/>
                </a:cubicBezTo>
                <a:close/>
                <a:moveTo>
                  <a:pt x="143583" y="11053"/>
                </a:moveTo>
                <a:cubicBezTo>
                  <a:pt x="147907" y="11053"/>
                  <a:pt x="152231" y="12581"/>
                  <a:pt x="155293" y="15637"/>
                </a:cubicBezTo>
                <a:cubicBezTo>
                  <a:pt x="158536" y="18872"/>
                  <a:pt x="159977" y="22827"/>
                  <a:pt x="159977" y="27500"/>
                </a:cubicBezTo>
                <a:cubicBezTo>
                  <a:pt x="159977" y="31815"/>
                  <a:pt x="158536" y="35769"/>
                  <a:pt x="155293" y="39005"/>
                </a:cubicBezTo>
                <a:lnTo>
                  <a:pt x="98004" y="96167"/>
                </a:lnTo>
                <a:cubicBezTo>
                  <a:pt x="95482" y="99403"/>
                  <a:pt x="93680" y="103357"/>
                  <a:pt x="93680" y="108031"/>
                </a:cubicBezTo>
                <a:lnTo>
                  <a:pt x="93680" y="272687"/>
                </a:lnTo>
                <a:cubicBezTo>
                  <a:pt x="93680" y="283112"/>
                  <a:pt x="84673" y="291741"/>
                  <a:pt x="74224" y="291741"/>
                </a:cubicBezTo>
                <a:cubicBezTo>
                  <a:pt x="67738" y="291741"/>
                  <a:pt x="62333" y="288865"/>
                  <a:pt x="58730" y="284910"/>
                </a:cubicBezTo>
                <a:cubicBezTo>
                  <a:pt x="54767" y="288865"/>
                  <a:pt x="49723" y="291741"/>
                  <a:pt x="43597" y="291741"/>
                </a:cubicBezTo>
                <a:cubicBezTo>
                  <a:pt x="32788" y="291741"/>
                  <a:pt x="23780" y="283112"/>
                  <a:pt x="23780" y="272687"/>
                </a:cubicBezTo>
                <a:lnTo>
                  <a:pt x="23780" y="183169"/>
                </a:lnTo>
                <a:cubicBezTo>
                  <a:pt x="21618" y="184247"/>
                  <a:pt x="19096" y="184966"/>
                  <a:pt x="16214" y="184966"/>
                </a:cubicBezTo>
                <a:cubicBezTo>
                  <a:pt x="7206" y="184966"/>
                  <a:pt x="0" y="177416"/>
                  <a:pt x="0" y="168429"/>
                </a:cubicBezTo>
                <a:lnTo>
                  <a:pt x="0" y="89336"/>
                </a:lnTo>
                <a:cubicBezTo>
                  <a:pt x="0" y="73158"/>
                  <a:pt x="12611" y="60576"/>
                  <a:pt x="28104" y="60576"/>
                </a:cubicBezTo>
                <a:lnTo>
                  <a:pt x="78547" y="60576"/>
                </a:lnTo>
                <a:cubicBezTo>
                  <a:pt x="84312" y="60576"/>
                  <a:pt x="89357" y="58778"/>
                  <a:pt x="92960" y="54464"/>
                </a:cubicBezTo>
                <a:lnTo>
                  <a:pt x="131873" y="15637"/>
                </a:lnTo>
                <a:cubicBezTo>
                  <a:pt x="134936" y="12581"/>
                  <a:pt x="139260" y="11053"/>
                  <a:pt x="143583" y="11053"/>
                </a:cubicBezTo>
                <a:close/>
                <a:moveTo>
                  <a:pt x="58558" y="8944"/>
                </a:moveTo>
                <a:cubicBezTo>
                  <a:pt x="49551" y="8944"/>
                  <a:pt x="41624" y="16098"/>
                  <a:pt x="41624" y="25400"/>
                </a:cubicBezTo>
                <a:cubicBezTo>
                  <a:pt x="41624" y="34344"/>
                  <a:pt x="49551" y="41498"/>
                  <a:pt x="58558" y="41498"/>
                </a:cubicBezTo>
                <a:cubicBezTo>
                  <a:pt x="67565" y="41498"/>
                  <a:pt x="74770" y="34344"/>
                  <a:pt x="74770" y="25400"/>
                </a:cubicBezTo>
                <a:cubicBezTo>
                  <a:pt x="74770" y="16098"/>
                  <a:pt x="67565" y="8944"/>
                  <a:pt x="58558" y="8944"/>
                </a:cubicBezTo>
                <a:close/>
                <a:moveTo>
                  <a:pt x="58558" y="0"/>
                </a:moveTo>
                <a:cubicBezTo>
                  <a:pt x="72609" y="0"/>
                  <a:pt x="83777" y="11090"/>
                  <a:pt x="83777" y="25400"/>
                </a:cubicBezTo>
                <a:cubicBezTo>
                  <a:pt x="83777" y="39352"/>
                  <a:pt x="72609" y="50442"/>
                  <a:pt x="58558" y="50442"/>
                </a:cubicBezTo>
                <a:cubicBezTo>
                  <a:pt x="44507" y="50442"/>
                  <a:pt x="33338" y="39352"/>
                  <a:pt x="33338" y="25400"/>
                </a:cubicBezTo>
                <a:cubicBezTo>
                  <a:pt x="33338" y="11090"/>
                  <a:pt x="44507" y="0"/>
                  <a:pt x="58558" y="0"/>
                </a:cubicBezTo>
                <a:close/>
              </a:path>
            </a:pathLst>
          </a:custGeom>
          <a:solidFill>
            <a:schemeClr val="bg1"/>
          </a:solidFill>
          <a:ln>
            <a:noFill/>
          </a:ln>
          <a:effectLst/>
        </p:spPr>
        <p:txBody>
          <a:bodyPr anchor="ctr"/>
          <a:lstStyle/>
          <a:p>
            <a:pPr defTabSz="914217"/>
            <a:endParaRPr lang="en-US" dirty="0">
              <a:solidFill>
                <a:srgbClr val="7F7F7F"/>
              </a:solidFill>
              <a:latin typeface="Lato Light" panose="020F0502020204030203" pitchFamily="34" charset="0"/>
            </a:endParaRPr>
          </a:p>
        </p:txBody>
      </p:sp>
      <p:sp>
        <p:nvSpPr>
          <p:cNvPr id="34" name="Freeform 1015">
            <a:extLst>
              <a:ext uri="{FF2B5EF4-FFF2-40B4-BE49-F238E27FC236}">
                <a16:creationId xmlns:a16="http://schemas.microsoft.com/office/drawing/2014/main" id="{B4408519-ED37-4285-885D-F9F9AE82B098}"/>
              </a:ext>
            </a:extLst>
          </p:cNvPr>
          <p:cNvSpPr>
            <a:spLocks noChangeAspect="1" noChangeArrowheads="1"/>
          </p:cNvSpPr>
          <p:nvPr/>
        </p:nvSpPr>
        <p:spPr bwMode="auto">
          <a:xfrm>
            <a:off x="5604411" y="1564042"/>
            <a:ext cx="533400" cy="533400"/>
          </a:xfrm>
          <a:custGeom>
            <a:avLst/>
            <a:gdLst>
              <a:gd name="T0" fmla="*/ 92894350 w 293329"/>
              <a:gd name="T1" fmla="*/ 118433575 h 293332"/>
              <a:gd name="T2" fmla="*/ 35298861 w 293329"/>
              <a:gd name="T3" fmla="*/ 116334538 h 293332"/>
              <a:gd name="T4" fmla="*/ 103802883 w 293329"/>
              <a:gd name="T5" fmla="*/ 106852417 h 293332"/>
              <a:gd name="T6" fmla="*/ 102233054 w 293329"/>
              <a:gd name="T7" fmla="*/ 124229474 h 293332"/>
              <a:gd name="T8" fmla="*/ 122478131 w 293329"/>
              <a:gd name="T9" fmla="*/ 109490450 h 293332"/>
              <a:gd name="T10" fmla="*/ 128127419 w 293329"/>
              <a:gd name="T11" fmla="*/ 114299877 h 293332"/>
              <a:gd name="T12" fmla="*/ 100350671 w 293329"/>
              <a:gd name="T13" fmla="*/ 128107914 h 293332"/>
              <a:gd name="T14" fmla="*/ 100978028 w 293329"/>
              <a:gd name="T15" fmla="*/ 107008291 h 293332"/>
              <a:gd name="T16" fmla="*/ 5491820 w 293329"/>
              <a:gd name="T17" fmla="*/ 109490450 h 293332"/>
              <a:gd name="T18" fmla="*/ 25894837 w 293329"/>
              <a:gd name="T19" fmla="*/ 124229474 h 293332"/>
              <a:gd name="T20" fmla="*/ 24324031 w 293329"/>
              <a:gd name="T21" fmla="*/ 106852417 h 293332"/>
              <a:gd name="T22" fmla="*/ 29660244 w 293329"/>
              <a:gd name="T23" fmla="*/ 126246529 h 293332"/>
              <a:gd name="T24" fmla="*/ 0 w 293329"/>
              <a:gd name="T25" fmla="*/ 126246529 h 293332"/>
              <a:gd name="T26" fmla="*/ 5335544 w 293329"/>
              <a:gd name="T27" fmla="*/ 106852417 h 293332"/>
              <a:gd name="T28" fmla="*/ 112874612 w 293329"/>
              <a:gd name="T29" fmla="*/ 103457917 h 293332"/>
              <a:gd name="T30" fmla="*/ 14407902 w 293329"/>
              <a:gd name="T31" fmla="*/ 94675905 h 293332"/>
              <a:gd name="T32" fmla="*/ 18876886 w 293329"/>
              <a:gd name="T33" fmla="*/ 98989521 h 293332"/>
              <a:gd name="T34" fmla="*/ 121195977 w 293329"/>
              <a:gd name="T35" fmla="*/ 98989521 h 293332"/>
              <a:gd name="T36" fmla="*/ 112874612 w 293329"/>
              <a:gd name="T37" fmla="*/ 90824297 h 293332"/>
              <a:gd name="T38" fmla="*/ 14407902 w 293329"/>
              <a:gd name="T39" fmla="*/ 107309241 h 293332"/>
              <a:gd name="T40" fmla="*/ 61680683 w 293329"/>
              <a:gd name="T41" fmla="*/ 80424522 h 293332"/>
              <a:gd name="T42" fmla="*/ 79779208 w 293329"/>
              <a:gd name="T43" fmla="*/ 84424761 h 293332"/>
              <a:gd name="T44" fmla="*/ 61680683 w 293329"/>
              <a:gd name="T45" fmla="*/ 80424522 h 293332"/>
              <a:gd name="T46" fmla="*/ 81667314 w 293329"/>
              <a:gd name="T47" fmla="*/ 69171412 h 293332"/>
              <a:gd name="T48" fmla="*/ 59634523 w 293329"/>
              <a:gd name="T49" fmla="*/ 69171412 h 293332"/>
              <a:gd name="T50" fmla="*/ 52829407 w 293329"/>
              <a:gd name="T51" fmla="*/ 101294408 h 293332"/>
              <a:gd name="T52" fmla="*/ 52829407 w 293329"/>
              <a:gd name="T53" fmla="*/ 53319210 h 293332"/>
              <a:gd name="T54" fmla="*/ 45709624 w 293329"/>
              <a:gd name="T55" fmla="*/ 101294408 h 293332"/>
              <a:gd name="T56" fmla="*/ 45709624 w 293329"/>
              <a:gd name="T57" fmla="*/ 53319210 h 293332"/>
              <a:gd name="T58" fmla="*/ 122310456 w 293329"/>
              <a:gd name="T59" fmla="*/ 43861374 h 293332"/>
              <a:gd name="T60" fmla="*/ 118789962 w 293329"/>
              <a:gd name="T61" fmla="*/ 88430527 h 293332"/>
              <a:gd name="T62" fmla="*/ 119750064 w 293329"/>
              <a:gd name="T63" fmla="*/ 42605218 h 293332"/>
              <a:gd name="T64" fmla="*/ 10610067 w 293329"/>
              <a:gd name="T65" fmla="*/ 84675299 h 293332"/>
              <a:gd name="T66" fmla="*/ 6887197 w 293329"/>
              <a:gd name="T67" fmla="*/ 86095637 h 293332"/>
              <a:gd name="T68" fmla="*/ 45709624 w 293329"/>
              <a:gd name="T69" fmla="*/ 37747513 h 293332"/>
              <a:gd name="T70" fmla="*/ 84157075 w 293329"/>
              <a:gd name="T71" fmla="*/ 49544269 h 293332"/>
              <a:gd name="T72" fmla="*/ 45709624 w 293329"/>
              <a:gd name="T73" fmla="*/ 33971757 h 293332"/>
              <a:gd name="T74" fmla="*/ 90010986 w 293329"/>
              <a:gd name="T75" fmla="*/ 37747513 h 293332"/>
              <a:gd name="T76" fmla="*/ 90010986 w 293329"/>
              <a:gd name="T77" fmla="*/ 49544269 h 293332"/>
              <a:gd name="T78" fmla="*/ 90010986 w 293329"/>
              <a:gd name="T79" fmla="*/ 105226700 h 293332"/>
              <a:gd name="T80" fmla="*/ 36058154 w 293329"/>
              <a:gd name="T81" fmla="*/ 43567238 h 293332"/>
              <a:gd name="T82" fmla="*/ 103959598 w 293329"/>
              <a:gd name="T83" fmla="*/ 18690306 h 293332"/>
              <a:gd name="T84" fmla="*/ 124204060 w 293329"/>
              <a:gd name="T85" fmla="*/ 33532597 h 293332"/>
              <a:gd name="T86" fmla="*/ 122791511 w 293329"/>
              <a:gd name="T87" fmla="*/ 16033920 h 293332"/>
              <a:gd name="T88" fmla="*/ 128127419 w 293329"/>
              <a:gd name="T89" fmla="*/ 35407376 h 293332"/>
              <a:gd name="T90" fmla="*/ 98466986 w 293329"/>
              <a:gd name="T91" fmla="*/ 35407376 h 293332"/>
              <a:gd name="T92" fmla="*/ 103802883 w 293329"/>
              <a:gd name="T93" fmla="*/ 16033920 h 293332"/>
              <a:gd name="T94" fmla="*/ 3767028 w 293329"/>
              <a:gd name="T95" fmla="*/ 23532915 h 293332"/>
              <a:gd name="T96" fmla="*/ 25894837 w 293329"/>
              <a:gd name="T97" fmla="*/ 23532915 h 293332"/>
              <a:gd name="T98" fmla="*/ 26993363 w 293329"/>
              <a:gd name="T99" fmla="*/ 16190190 h 293332"/>
              <a:gd name="T100" fmla="*/ 27777184 w 293329"/>
              <a:gd name="T101" fmla="*/ 37282705 h 293332"/>
              <a:gd name="T102" fmla="*/ 0 w 293329"/>
              <a:gd name="T103" fmla="*/ 23532915 h 293332"/>
              <a:gd name="T104" fmla="*/ 112874612 w 293329"/>
              <a:gd name="T105" fmla="*/ 3696763 h 293332"/>
              <a:gd name="T106" fmla="*/ 117343831 w 293329"/>
              <a:gd name="T107" fmla="*/ 8166289 h 293332"/>
              <a:gd name="T108" fmla="*/ 9939250 w 293329"/>
              <a:gd name="T109" fmla="*/ 8166289 h 293332"/>
              <a:gd name="T110" fmla="*/ 14407902 w 293329"/>
              <a:gd name="T111" fmla="*/ 3696763 h 293332"/>
              <a:gd name="T112" fmla="*/ 96452400 w 293329"/>
              <a:gd name="T113" fmla="*/ 14524121 h 293332"/>
              <a:gd name="T114" fmla="*/ 32709116 w 293329"/>
              <a:gd name="T115" fmla="*/ 15472233 h 293332"/>
              <a:gd name="T116" fmla="*/ 63638755 w 293329"/>
              <a:gd name="T117" fmla="*/ 2959750 h 293332"/>
              <a:gd name="T118" fmla="*/ 112874612 w 293329"/>
              <a:gd name="T119" fmla="*/ 16485959 h 293332"/>
              <a:gd name="T120" fmla="*/ 14407902 w 293329"/>
              <a:gd name="T121" fmla="*/ 0 h 293332"/>
              <a:gd name="T122" fmla="*/ 6241744 w 293329"/>
              <a:gd name="T123" fmla="*/ 8166289 h 293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3329" h="293332">
                <a:moveTo>
                  <a:pt x="208355" y="263416"/>
                </a:moveTo>
                <a:cubicBezTo>
                  <a:pt x="210511" y="261937"/>
                  <a:pt x="213385" y="262677"/>
                  <a:pt x="214822" y="264895"/>
                </a:cubicBezTo>
                <a:cubicBezTo>
                  <a:pt x="215541" y="267483"/>
                  <a:pt x="214822" y="270071"/>
                  <a:pt x="212667" y="271180"/>
                </a:cubicBezTo>
                <a:cubicBezTo>
                  <a:pt x="192188" y="282640"/>
                  <a:pt x="169194" y="288556"/>
                  <a:pt x="146201" y="288556"/>
                </a:cubicBezTo>
                <a:cubicBezTo>
                  <a:pt x="124284" y="288556"/>
                  <a:pt x="102728" y="283010"/>
                  <a:pt x="82608" y="272659"/>
                </a:cubicBezTo>
                <a:cubicBezTo>
                  <a:pt x="80093" y="271549"/>
                  <a:pt x="79375" y="268592"/>
                  <a:pt x="80812" y="266374"/>
                </a:cubicBezTo>
                <a:cubicBezTo>
                  <a:pt x="81530" y="264155"/>
                  <a:pt x="84405" y="263416"/>
                  <a:pt x="86560" y="264525"/>
                </a:cubicBezTo>
                <a:cubicBezTo>
                  <a:pt x="125003" y="284859"/>
                  <a:pt x="170631" y="284119"/>
                  <a:pt x="208355" y="263416"/>
                </a:cubicBezTo>
                <a:close/>
                <a:moveTo>
                  <a:pt x="237641" y="244663"/>
                </a:moveTo>
                <a:cubicBezTo>
                  <a:pt x="239437" y="246084"/>
                  <a:pt x="239796" y="248926"/>
                  <a:pt x="238000" y="250703"/>
                </a:cubicBezTo>
                <a:cubicBezTo>
                  <a:pt x="235485" y="253900"/>
                  <a:pt x="234048" y="257808"/>
                  <a:pt x="234048" y="261715"/>
                </a:cubicBezTo>
                <a:lnTo>
                  <a:pt x="234048" y="284451"/>
                </a:lnTo>
                <a:lnTo>
                  <a:pt x="284347" y="284451"/>
                </a:lnTo>
                <a:lnTo>
                  <a:pt x="284347" y="261715"/>
                </a:lnTo>
                <a:cubicBezTo>
                  <a:pt x="284347" y="257808"/>
                  <a:pt x="283269" y="253900"/>
                  <a:pt x="280395" y="250703"/>
                </a:cubicBezTo>
                <a:cubicBezTo>
                  <a:pt x="278958" y="248926"/>
                  <a:pt x="278958" y="246084"/>
                  <a:pt x="281113" y="244663"/>
                </a:cubicBezTo>
                <a:cubicBezTo>
                  <a:pt x="282910" y="242887"/>
                  <a:pt x="285784" y="243242"/>
                  <a:pt x="287221" y="245019"/>
                </a:cubicBezTo>
                <a:cubicBezTo>
                  <a:pt x="291173" y="249992"/>
                  <a:pt x="293329" y="255676"/>
                  <a:pt x="293329" y="261715"/>
                </a:cubicBezTo>
                <a:lnTo>
                  <a:pt x="293329" y="289069"/>
                </a:lnTo>
                <a:cubicBezTo>
                  <a:pt x="293329" y="291201"/>
                  <a:pt x="291533" y="293332"/>
                  <a:pt x="288658" y="293332"/>
                </a:cubicBezTo>
                <a:lnTo>
                  <a:pt x="229737" y="293332"/>
                </a:lnTo>
                <a:cubicBezTo>
                  <a:pt x="227222" y="293332"/>
                  <a:pt x="225425" y="291201"/>
                  <a:pt x="225425" y="289069"/>
                </a:cubicBezTo>
                <a:lnTo>
                  <a:pt x="225425" y="261715"/>
                </a:lnTo>
                <a:cubicBezTo>
                  <a:pt x="225425" y="255676"/>
                  <a:pt x="227222" y="249992"/>
                  <a:pt x="231174" y="245019"/>
                </a:cubicBezTo>
                <a:cubicBezTo>
                  <a:pt x="232611" y="243242"/>
                  <a:pt x="235844" y="242887"/>
                  <a:pt x="237641" y="244663"/>
                </a:cubicBezTo>
                <a:close/>
                <a:moveTo>
                  <a:pt x="12215" y="244663"/>
                </a:moveTo>
                <a:cubicBezTo>
                  <a:pt x="14012" y="246084"/>
                  <a:pt x="14371" y="248926"/>
                  <a:pt x="12575" y="250703"/>
                </a:cubicBezTo>
                <a:cubicBezTo>
                  <a:pt x="10419" y="253900"/>
                  <a:pt x="8622" y="257808"/>
                  <a:pt x="8622" y="261715"/>
                </a:cubicBezTo>
                <a:lnTo>
                  <a:pt x="8622" y="284451"/>
                </a:lnTo>
                <a:lnTo>
                  <a:pt x="59281" y="284451"/>
                </a:lnTo>
                <a:lnTo>
                  <a:pt x="59281" y="261715"/>
                </a:lnTo>
                <a:cubicBezTo>
                  <a:pt x="59281" y="257808"/>
                  <a:pt x="57844" y="253900"/>
                  <a:pt x="54969" y="250703"/>
                </a:cubicBezTo>
                <a:cubicBezTo>
                  <a:pt x="53532" y="248926"/>
                  <a:pt x="53892" y="246084"/>
                  <a:pt x="55688" y="244663"/>
                </a:cubicBezTo>
                <a:cubicBezTo>
                  <a:pt x="57844" y="242887"/>
                  <a:pt x="60359" y="243242"/>
                  <a:pt x="61796" y="245019"/>
                </a:cubicBezTo>
                <a:cubicBezTo>
                  <a:pt x="65748" y="249992"/>
                  <a:pt x="67903" y="255676"/>
                  <a:pt x="67903" y="261715"/>
                </a:cubicBezTo>
                <a:lnTo>
                  <a:pt x="67903" y="289069"/>
                </a:lnTo>
                <a:cubicBezTo>
                  <a:pt x="67903" y="291201"/>
                  <a:pt x="65748" y="293332"/>
                  <a:pt x="63592" y="293332"/>
                </a:cubicBezTo>
                <a:lnTo>
                  <a:pt x="4311" y="293332"/>
                </a:lnTo>
                <a:cubicBezTo>
                  <a:pt x="1796" y="293332"/>
                  <a:pt x="0" y="291201"/>
                  <a:pt x="0" y="289069"/>
                </a:cubicBezTo>
                <a:lnTo>
                  <a:pt x="0" y="261715"/>
                </a:lnTo>
                <a:cubicBezTo>
                  <a:pt x="0" y="255676"/>
                  <a:pt x="1796" y="249992"/>
                  <a:pt x="6107" y="245019"/>
                </a:cubicBezTo>
                <a:cubicBezTo>
                  <a:pt x="7545" y="243242"/>
                  <a:pt x="10419" y="242887"/>
                  <a:pt x="12215" y="244663"/>
                </a:cubicBezTo>
                <a:close/>
                <a:moveTo>
                  <a:pt x="258410" y="216782"/>
                </a:moveTo>
                <a:cubicBezTo>
                  <a:pt x="252766" y="216782"/>
                  <a:pt x="248180" y="221368"/>
                  <a:pt x="248180" y="226659"/>
                </a:cubicBezTo>
                <a:cubicBezTo>
                  <a:pt x="248180" y="232304"/>
                  <a:pt x="252766" y="236890"/>
                  <a:pt x="258410" y="236890"/>
                </a:cubicBezTo>
                <a:cubicBezTo>
                  <a:pt x="264055" y="236890"/>
                  <a:pt x="268641" y="232304"/>
                  <a:pt x="268641" y="226659"/>
                </a:cubicBezTo>
                <a:cubicBezTo>
                  <a:pt x="268641" y="221368"/>
                  <a:pt x="264055" y="216782"/>
                  <a:pt x="258410" y="216782"/>
                </a:cubicBezTo>
                <a:close/>
                <a:moveTo>
                  <a:pt x="32985" y="216782"/>
                </a:moveTo>
                <a:cubicBezTo>
                  <a:pt x="27341" y="216782"/>
                  <a:pt x="22754" y="221368"/>
                  <a:pt x="22754" y="226659"/>
                </a:cubicBezTo>
                <a:cubicBezTo>
                  <a:pt x="22754" y="232304"/>
                  <a:pt x="27341" y="236890"/>
                  <a:pt x="32985" y="236890"/>
                </a:cubicBezTo>
                <a:cubicBezTo>
                  <a:pt x="38629" y="236890"/>
                  <a:pt x="43216" y="232304"/>
                  <a:pt x="43216" y="226659"/>
                </a:cubicBezTo>
                <a:cubicBezTo>
                  <a:pt x="43216" y="221368"/>
                  <a:pt x="38629" y="216782"/>
                  <a:pt x="32985" y="216782"/>
                </a:cubicBezTo>
                <a:close/>
                <a:moveTo>
                  <a:pt x="258410" y="207962"/>
                </a:moveTo>
                <a:cubicBezTo>
                  <a:pt x="268994" y="207962"/>
                  <a:pt x="277460" y="216429"/>
                  <a:pt x="277460" y="226659"/>
                </a:cubicBezTo>
                <a:cubicBezTo>
                  <a:pt x="277460" y="237243"/>
                  <a:pt x="268994" y="245709"/>
                  <a:pt x="258410" y="245709"/>
                </a:cubicBezTo>
                <a:cubicBezTo>
                  <a:pt x="248180" y="245709"/>
                  <a:pt x="239713" y="237243"/>
                  <a:pt x="239713" y="226659"/>
                </a:cubicBezTo>
                <a:cubicBezTo>
                  <a:pt x="239713" y="216429"/>
                  <a:pt x="248180" y="207962"/>
                  <a:pt x="258410" y="207962"/>
                </a:cubicBezTo>
                <a:close/>
                <a:moveTo>
                  <a:pt x="32985" y="207962"/>
                </a:moveTo>
                <a:cubicBezTo>
                  <a:pt x="43568" y="207962"/>
                  <a:pt x="52035" y="216429"/>
                  <a:pt x="52035" y="226659"/>
                </a:cubicBezTo>
                <a:cubicBezTo>
                  <a:pt x="52035" y="237243"/>
                  <a:pt x="43568" y="245709"/>
                  <a:pt x="32985" y="245709"/>
                </a:cubicBezTo>
                <a:cubicBezTo>
                  <a:pt x="22754" y="245709"/>
                  <a:pt x="14288" y="237243"/>
                  <a:pt x="14288" y="226659"/>
                </a:cubicBezTo>
                <a:cubicBezTo>
                  <a:pt x="14288" y="216429"/>
                  <a:pt x="22754" y="207962"/>
                  <a:pt x="32985" y="207962"/>
                </a:cubicBezTo>
                <a:close/>
                <a:moveTo>
                  <a:pt x="141209" y="184150"/>
                </a:moveTo>
                <a:lnTo>
                  <a:pt x="182642" y="184150"/>
                </a:lnTo>
                <a:cubicBezTo>
                  <a:pt x="185164" y="184150"/>
                  <a:pt x="186965" y="186348"/>
                  <a:pt x="186965" y="188913"/>
                </a:cubicBezTo>
                <a:cubicBezTo>
                  <a:pt x="186965" y="191477"/>
                  <a:pt x="185164" y="193309"/>
                  <a:pt x="182642" y="193309"/>
                </a:cubicBezTo>
                <a:lnTo>
                  <a:pt x="141209" y="193309"/>
                </a:lnTo>
                <a:cubicBezTo>
                  <a:pt x="138687" y="193309"/>
                  <a:pt x="136525" y="191477"/>
                  <a:pt x="136525" y="188913"/>
                </a:cubicBezTo>
                <a:cubicBezTo>
                  <a:pt x="136525" y="186348"/>
                  <a:pt x="138687" y="184150"/>
                  <a:pt x="141209" y="184150"/>
                </a:cubicBezTo>
                <a:close/>
                <a:moveTo>
                  <a:pt x="141209" y="153987"/>
                </a:moveTo>
                <a:lnTo>
                  <a:pt x="182642" y="153987"/>
                </a:lnTo>
                <a:cubicBezTo>
                  <a:pt x="185164" y="153987"/>
                  <a:pt x="186965" y="155818"/>
                  <a:pt x="186965" y="158383"/>
                </a:cubicBezTo>
                <a:cubicBezTo>
                  <a:pt x="186965" y="160947"/>
                  <a:pt x="185164" y="163145"/>
                  <a:pt x="182642" y="163145"/>
                </a:cubicBezTo>
                <a:lnTo>
                  <a:pt x="141209" y="163145"/>
                </a:lnTo>
                <a:cubicBezTo>
                  <a:pt x="138687" y="163145"/>
                  <a:pt x="136525" y="160947"/>
                  <a:pt x="136525" y="158383"/>
                </a:cubicBezTo>
                <a:cubicBezTo>
                  <a:pt x="136525" y="155818"/>
                  <a:pt x="138687" y="153987"/>
                  <a:pt x="141209" y="153987"/>
                </a:cubicBezTo>
                <a:close/>
                <a:moveTo>
                  <a:pt x="120945" y="122087"/>
                </a:moveTo>
                <a:lnTo>
                  <a:pt x="120945" y="231936"/>
                </a:lnTo>
                <a:lnTo>
                  <a:pt x="201721" y="231936"/>
                </a:lnTo>
                <a:lnTo>
                  <a:pt x="201721" y="122087"/>
                </a:lnTo>
                <a:lnTo>
                  <a:pt x="120945" y="122087"/>
                </a:lnTo>
                <a:close/>
                <a:moveTo>
                  <a:pt x="91243" y="117765"/>
                </a:moveTo>
                <a:lnTo>
                  <a:pt x="91243" y="218610"/>
                </a:lnTo>
                <a:cubicBezTo>
                  <a:pt x="91243" y="225813"/>
                  <a:pt x="97401" y="231936"/>
                  <a:pt x="104645" y="231936"/>
                </a:cubicBezTo>
                <a:lnTo>
                  <a:pt x="112252" y="231936"/>
                </a:lnTo>
                <a:lnTo>
                  <a:pt x="112252" y="122087"/>
                </a:lnTo>
                <a:lnTo>
                  <a:pt x="104645" y="122087"/>
                </a:lnTo>
                <a:cubicBezTo>
                  <a:pt x="99574" y="122087"/>
                  <a:pt x="94865" y="120286"/>
                  <a:pt x="91243" y="117765"/>
                </a:cubicBezTo>
                <a:close/>
                <a:moveTo>
                  <a:pt x="274150" y="97555"/>
                </a:moveTo>
                <a:cubicBezTo>
                  <a:pt x="276714" y="96837"/>
                  <a:pt x="279278" y="98274"/>
                  <a:pt x="280011" y="100430"/>
                </a:cubicBezTo>
                <a:cubicBezTo>
                  <a:pt x="291734" y="132770"/>
                  <a:pt x="291001" y="168344"/>
                  <a:pt x="277813" y="199966"/>
                </a:cubicBezTo>
                <a:cubicBezTo>
                  <a:pt x="277080" y="201763"/>
                  <a:pt x="275249" y="202841"/>
                  <a:pt x="273783" y="202841"/>
                </a:cubicBezTo>
                <a:cubicBezTo>
                  <a:pt x="273051" y="202841"/>
                  <a:pt x="272684" y="202841"/>
                  <a:pt x="271952" y="202482"/>
                </a:cubicBezTo>
                <a:cubicBezTo>
                  <a:pt x="269387" y="201404"/>
                  <a:pt x="268288" y="198888"/>
                  <a:pt x="269387" y="196732"/>
                </a:cubicBezTo>
                <a:cubicBezTo>
                  <a:pt x="281843" y="166907"/>
                  <a:pt x="282209" y="133848"/>
                  <a:pt x="271585" y="103305"/>
                </a:cubicBezTo>
                <a:cubicBezTo>
                  <a:pt x="270853" y="101149"/>
                  <a:pt x="271952" y="98633"/>
                  <a:pt x="274150" y="97555"/>
                </a:cubicBezTo>
                <a:close/>
                <a:moveTo>
                  <a:pt x="20584" y="95972"/>
                </a:moveTo>
                <a:cubicBezTo>
                  <a:pt x="22807" y="96695"/>
                  <a:pt x="24289" y="99224"/>
                  <a:pt x="23177" y="101753"/>
                </a:cubicBezTo>
                <a:cubicBezTo>
                  <a:pt x="12435" y="131379"/>
                  <a:pt x="12806" y="164257"/>
                  <a:pt x="24289" y="193883"/>
                </a:cubicBezTo>
                <a:cubicBezTo>
                  <a:pt x="25029" y="196051"/>
                  <a:pt x="23918" y="198580"/>
                  <a:pt x="21696" y="199664"/>
                </a:cubicBezTo>
                <a:cubicBezTo>
                  <a:pt x="20955" y="199664"/>
                  <a:pt x="20584" y="199664"/>
                  <a:pt x="19844" y="199664"/>
                </a:cubicBezTo>
                <a:cubicBezTo>
                  <a:pt x="17991" y="199664"/>
                  <a:pt x="16510" y="198580"/>
                  <a:pt x="15769" y="197135"/>
                </a:cubicBezTo>
                <a:cubicBezTo>
                  <a:pt x="3545" y="165341"/>
                  <a:pt x="3175" y="130656"/>
                  <a:pt x="14658" y="98863"/>
                </a:cubicBezTo>
                <a:cubicBezTo>
                  <a:pt x="15399" y="96334"/>
                  <a:pt x="17991" y="95250"/>
                  <a:pt x="20584" y="95972"/>
                </a:cubicBezTo>
                <a:close/>
                <a:moveTo>
                  <a:pt x="104645" y="86431"/>
                </a:moveTo>
                <a:cubicBezTo>
                  <a:pt x="97401" y="86431"/>
                  <a:pt x="91243" y="92553"/>
                  <a:pt x="91243" y="99757"/>
                </a:cubicBezTo>
                <a:cubicBezTo>
                  <a:pt x="91243" y="107320"/>
                  <a:pt x="97401" y="113443"/>
                  <a:pt x="104645" y="113443"/>
                </a:cubicBezTo>
                <a:lnTo>
                  <a:pt x="192665" y="113443"/>
                </a:lnTo>
                <a:cubicBezTo>
                  <a:pt x="189405" y="104799"/>
                  <a:pt x="189405" y="95435"/>
                  <a:pt x="192665" y="86431"/>
                </a:cubicBezTo>
                <a:lnTo>
                  <a:pt x="104645" y="86431"/>
                </a:lnTo>
                <a:close/>
                <a:moveTo>
                  <a:pt x="104645" y="77787"/>
                </a:moveTo>
                <a:lnTo>
                  <a:pt x="206067" y="77787"/>
                </a:lnTo>
                <a:cubicBezTo>
                  <a:pt x="208603" y="77787"/>
                  <a:pt x="210776" y="79948"/>
                  <a:pt x="210776" y="82109"/>
                </a:cubicBezTo>
                <a:cubicBezTo>
                  <a:pt x="210776" y="84630"/>
                  <a:pt x="208603" y="86431"/>
                  <a:pt x="206067" y="86431"/>
                </a:cubicBezTo>
                <a:lnTo>
                  <a:pt x="202807" y="86431"/>
                </a:lnTo>
                <a:cubicBezTo>
                  <a:pt x="198098" y="95074"/>
                  <a:pt x="198098" y="104799"/>
                  <a:pt x="202807" y="113443"/>
                </a:cubicBezTo>
                <a:lnTo>
                  <a:pt x="206067" y="113443"/>
                </a:lnTo>
                <a:cubicBezTo>
                  <a:pt x="208603" y="113443"/>
                  <a:pt x="210776" y="115243"/>
                  <a:pt x="210776" y="117765"/>
                </a:cubicBezTo>
                <a:lnTo>
                  <a:pt x="210776" y="236258"/>
                </a:lnTo>
                <a:cubicBezTo>
                  <a:pt x="210776" y="238779"/>
                  <a:pt x="208603" y="240940"/>
                  <a:pt x="206067" y="240940"/>
                </a:cubicBezTo>
                <a:lnTo>
                  <a:pt x="104645" y="240940"/>
                </a:lnTo>
                <a:cubicBezTo>
                  <a:pt x="92330" y="240940"/>
                  <a:pt x="82550" y="230856"/>
                  <a:pt x="82550" y="218610"/>
                </a:cubicBezTo>
                <a:lnTo>
                  <a:pt x="82550" y="99757"/>
                </a:lnTo>
                <a:cubicBezTo>
                  <a:pt x="82550" y="87511"/>
                  <a:pt x="92330" y="77787"/>
                  <a:pt x="104645" y="77787"/>
                </a:cubicBezTo>
                <a:close/>
                <a:moveTo>
                  <a:pt x="237641" y="36713"/>
                </a:moveTo>
                <a:cubicBezTo>
                  <a:pt x="239437" y="37787"/>
                  <a:pt x="239796" y="40649"/>
                  <a:pt x="238000" y="42795"/>
                </a:cubicBezTo>
                <a:cubicBezTo>
                  <a:pt x="235485" y="45657"/>
                  <a:pt x="234048" y="49950"/>
                  <a:pt x="234048" y="53885"/>
                </a:cubicBezTo>
                <a:lnTo>
                  <a:pt x="234048" y="76781"/>
                </a:lnTo>
                <a:lnTo>
                  <a:pt x="284347" y="76781"/>
                </a:lnTo>
                <a:lnTo>
                  <a:pt x="284347" y="53885"/>
                </a:lnTo>
                <a:cubicBezTo>
                  <a:pt x="284347" y="49950"/>
                  <a:pt x="282910" y="45657"/>
                  <a:pt x="280395" y="42795"/>
                </a:cubicBezTo>
                <a:cubicBezTo>
                  <a:pt x="278958" y="40649"/>
                  <a:pt x="278958" y="37787"/>
                  <a:pt x="281113" y="36713"/>
                </a:cubicBezTo>
                <a:cubicBezTo>
                  <a:pt x="282910" y="34925"/>
                  <a:pt x="285784" y="35282"/>
                  <a:pt x="287221" y="37071"/>
                </a:cubicBezTo>
                <a:cubicBezTo>
                  <a:pt x="291173" y="41722"/>
                  <a:pt x="293329" y="47804"/>
                  <a:pt x="293329" y="53885"/>
                </a:cubicBezTo>
                <a:lnTo>
                  <a:pt x="293329" y="81074"/>
                </a:lnTo>
                <a:cubicBezTo>
                  <a:pt x="293329" y="83578"/>
                  <a:pt x="291533" y="85367"/>
                  <a:pt x="288658" y="85367"/>
                </a:cubicBezTo>
                <a:lnTo>
                  <a:pt x="229737" y="85367"/>
                </a:lnTo>
                <a:cubicBezTo>
                  <a:pt x="227222" y="85367"/>
                  <a:pt x="225425" y="83578"/>
                  <a:pt x="225425" y="81074"/>
                </a:cubicBezTo>
                <a:lnTo>
                  <a:pt x="225425" y="53885"/>
                </a:lnTo>
                <a:cubicBezTo>
                  <a:pt x="225425" y="47804"/>
                  <a:pt x="227222" y="41722"/>
                  <a:pt x="231174" y="37071"/>
                </a:cubicBezTo>
                <a:cubicBezTo>
                  <a:pt x="232970" y="35282"/>
                  <a:pt x="235844" y="34925"/>
                  <a:pt x="237641" y="36713"/>
                </a:cubicBezTo>
                <a:close/>
                <a:moveTo>
                  <a:pt x="12215" y="36713"/>
                </a:moveTo>
                <a:cubicBezTo>
                  <a:pt x="14012" y="37787"/>
                  <a:pt x="14371" y="40649"/>
                  <a:pt x="12575" y="42795"/>
                </a:cubicBezTo>
                <a:cubicBezTo>
                  <a:pt x="10419" y="45657"/>
                  <a:pt x="8622" y="49950"/>
                  <a:pt x="8622" y="53885"/>
                </a:cubicBezTo>
                <a:lnTo>
                  <a:pt x="8622" y="76781"/>
                </a:lnTo>
                <a:lnTo>
                  <a:pt x="59281" y="76781"/>
                </a:lnTo>
                <a:lnTo>
                  <a:pt x="59281" y="53885"/>
                </a:lnTo>
                <a:cubicBezTo>
                  <a:pt x="59281" y="49950"/>
                  <a:pt x="57844" y="45657"/>
                  <a:pt x="54969" y="42795"/>
                </a:cubicBezTo>
                <a:cubicBezTo>
                  <a:pt x="53532" y="40649"/>
                  <a:pt x="53892" y="37787"/>
                  <a:pt x="55688" y="36713"/>
                </a:cubicBezTo>
                <a:cubicBezTo>
                  <a:pt x="57844" y="34925"/>
                  <a:pt x="60359" y="35282"/>
                  <a:pt x="61796" y="37071"/>
                </a:cubicBezTo>
                <a:cubicBezTo>
                  <a:pt x="65748" y="41722"/>
                  <a:pt x="67903" y="47804"/>
                  <a:pt x="67903" y="53885"/>
                </a:cubicBezTo>
                <a:lnTo>
                  <a:pt x="67903" y="81074"/>
                </a:lnTo>
                <a:cubicBezTo>
                  <a:pt x="67903" y="83578"/>
                  <a:pt x="65748" y="85367"/>
                  <a:pt x="63592" y="85367"/>
                </a:cubicBezTo>
                <a:lnTo>
                  <a:pt x="4311" y="85367"/>
                </a:lnTo>
                <a:cubicBezTo>
                  <a:pt x="1796" y="85367"/>
                  <a:pt x="0" y="83578"/>
                  <a:pt x="0" y="81074"/>
                </a:cubicBezTo>
                <a:lnTo>
                  <a:pt x="0" y="53885"/>
                </a:lnTo>
                <a:cubicBezTo>
                  <a:pt x="0" y="47804"/>
                  <a:pt x="1796" y="41722"/>
                  <a:pt x="6107" y="37071"/>
                </a:cubicBezTo>
                <a:cubicBezTo>
                  <a:pt x="7545" y="35282"/>
                  <a:pt x="10419" y="34925"/>
                  <a:pt x="12215" y="36713"/>
                </a:cubicBezTo>
                <a:close/>
                <a:moveTo>
                  <a:pt x="258410" y="8466"/>
                </a:moveTo>
                <a:cubicBezTo>
                  <a:pt x="252766" y="8466"/>
                  <a:pt x="248180" y="13405"/>
                  <a:pt x="248180" y="18697"/>
                </a:cubicBezTo>
                <a:cubicBezTo>
                  <a:pt x="248180" y="24341"/>
                  <a:pt x="252766" y="28928"/>
                  <a:pt x="258410" y="28928"/>
                </a:cubicBezTo>
                <a:cubicBezTo>
                  <a:pt x="264055" y="28928"/>
                  <a:pt x="268641" y="24341"/>
                  <a:pt x="268641" y="18697"/>
                </a:cubicBezTo>
                <a:cubicBezTo>
                  <a:pt x="268641" y="13405"/>
                  <a:pt x="264055" y="8466"/>
                  <a:pt x="258410" y="8466"/>
                </a:cubicBezTo>
                <a:close/>
                <a:moveTo>
                  <a:pt x="32985" y="8466"/>
                </a:moveTo>
                <a:cubicBezTo>
                  <a:pt x="27341" y="8466"/>
                  <a:pt x="22754" y="13405"/>
                  <a:pt x="22754" y="18697"/>
                </a:cubicBezTo>
                <a:cubicBezTo>
                  <a:pt x="22754" y="24341"/>
                  <a:pt x="27341" y="28928"/>
                  <a:pt x="32985" y="28928"/>
                </a:cubicBezTo>
                <a:cubicBezTo>
                  <a:pt x="38629" y="28928"/>
                  <a:pt x="43216" y="24341"/>
                  <a:pt x="43216" y="18697"/>
                </a:cubicBezTo>
                <a:cubicBezTo>
                  <a:pt x="43216" y="13405"/>
                  <a:pt x="38629" y="8466"/>
                  <a:pt x="32985" y="8466"/>
                </a:cubicBezTo>
                <a:close/>
                <a:moveTo>
                  <a:pt x="145691" y="6778"/>
                </a:moveTo>
                <a:cubicBezTo>
                  <a:pt x="171211" y="6778"/>
                  <a:pt x="196731" y="13556"/>
                  <a:pt x="219015" y="27113"/>
                </a:cubicBezTo>
                <a:cubicBezTo>
                  <a:pt x="221531" y="28559"/>
                  <a:pt x="221891" y="31089"/>
                  <a:pt x="220813" y="33258"/>
                </a:cubicBezTo>
                <a:cubicBezTo>
                  <a:pt x="219015" y="35427"/>
                  <a:pt x="216499" y="36150"/>
                  <a:pt x="214702" y="34704"/>
                </a:cubicBezTo>
                <a:cubicBezTo>
                  <a:pt x="172648" y="9037"/>
                  <a:pt x="118733" y="9037"/>
                  <a:pt x="77038" y="34704"/>
                </a:cubicBezTo>
                <a:cubicBezTo>
                  <a:pt x="76320" y="35427"/>
                  <a:pt x="75601" y="35427"/>
                  <a:pt x="74882" y="35427"/>
                </a:cubicBezTo>
                <a:cubicBezTo>
                  <a:pt x="73444" y="35427"/>
                  <a:pt x="72006" y="34704"/>
                  <a:pt x="70928" y="33258"/>
                </a:cubicBezTo>
                <a:cubicBezTo>
                  <a:pt x="69850" y="31089"/>
                  <a:pt x="70209" y="28559"/>
                  <a:pt x="72366" y="27113"/>
                </a:cubicBezTo>
                <a:cubicBezTo>
                  <a:pt x="94651" y="13556"/>
                  <a:pt x="120171" y="6778"/>
                  <a:pt x="145691" y="6778"/>
                </a:cubicBezTo>
                <a:close/>
                <a:moveTo>
                  <a:pt x="258410" y="0"/>
                </a:moveTo>
                <a:cubicBezTo>
                  <a:pt x="268994" y="0"/>
                  <a:pt x="277460" y="8466"/>
                  <a:pt x="277460" y="18697"/>
                </a:cubicBezTo>
                <a:cubicBezTo>
                  <a:pt x="277460" y="29280"/>
                  <a:pt x="268994" y="37747"/>
                  <a:pt x="258410" y="37747"/>
                </a:cubicBezTo>
                <a:cubicBezTo>
                  <a:pt x="248180" y="37747"/>
                  <a:pt x="239713" y="29280"/>
                  <a:pt x="239713" y="18697"/>
                </a:cubicBezTo>
                <a:cubicBezTo>
                  <a:pt x="239713" y="8466"/>
                  <a:pt x="248180" y="0"/>
                  <a:pt x="258410" y="0"/>
                </a:cubicBezTo>
                <a:close/>
                <a:moveTo>
                  <a:pt x="32985" y="0"/>
                </a:moveTo>
                <a:cubicBezTo>
                  <a:pt x="43568" y="0"/>
                  <a:pt x="52035" y="8466"/>
                  <a:pt x="52035" y="18697"/>
                </a:cubicBezTo>
                <a:cubicBezTo>
                  <a:pt x="52035" y="29280"/>
                  <a:pt x="43568" y="37747"/>
                  <a:pt x="32985" y="37747"/>
                </a:cubicBezTo>
                <a:cubicBezTo>
                  <a:pt x="22754" y="37747"/>
                  <a:pt x="14288" y="29280"/>
                  <a:pt x="14288" y="18697"/>
                </a:cubicBezTo>
                <a:cubicBezTo>
                  <a:pt x="14288" y="8466"/>
                  <a:pt x="22754" y="0"/>
                  <a:pt x="32985" y="0"/>
                </a:cubicBezTo>
                <a:close/>
              </a:path>
            </a:pathLst>
          </a:custGeom>
          <a:solidFill>
            <a:schemeClr val="bg1"/>
          </a:solidFill>
          <a:ln>
            <a:solidFill>
              <a:srgbClr val="FFFF00"/>
            </a:solidFill>
          </a:ln>
          <a:effectLst/>
        </p:spPr>
        <p:txBody>
          <a:bodyPr anchor="ctr"/>
          <a:lstStyle/>
          <a:p>
            <a:pPr defTabSz="914217"/>
            <a:endParaRPr lang="en-US" dirty="0">
              <a:solidFill>
                <a:srgbClr val="7F7F7F"/>
              </a:solidFill>
              <a:latin typeface="Lato Light" panose="020F0502020204030203" pitchFamily="34" charset="0"/>
            </a:endParaRPr>
          </a:p>
        </p:txBody>
      </p:sp>
      <p:sp>
        <p:nvSpPr>
          <p:cNvPr id="8" name="TextBox 7">
            <a:extLst>
              <a:ext uri="{FF2B5EF4-FFF2-40B4-BE49-F238E27FC236}">
                <a16:creationId xmlns:a16="http://schemas.microsoft.com/office/drawing/2014/main" id="{0E49032A-C8FD-495B-A18A-AD25E1B60471}"/>
              </a:ext>
            </a:extLst>
          </p:cNvPr>
          <p:cNvSpPr txBox="1"/>
          <p:nvPr/>
        </p:nvSpPr>
        <p:spPr>
          <a:xfrm>
            <a:off x="2932121" y="6413512"/>
            <a:ext cx="6490447" cy="276999"/>
          </a:xfrm>
          <a:prstGeom prst="rect">
            <a:avLst/>
          </a:prstGeom>
          <a:noFill/>
          <a:ln>
            <a:noFill/>
          </a:ln>
        </p:spPr>
        <p:txBody>
          <a:bodyPr wrap="square" rtlCol="0">
            <a:spAutoFit/>
          </a:bodyPr>
          <a:lstStyle/>
          <a:p>
            <a:pPr algn="ctr"/>
            <a:r>
              <a:rPr lang="en-IE" sz="1200" b="1" dirty="0">
                <a:solidFill>
                  <a:srgbClr val="FF0000"/>
                </a:solidFill>
              </a:rPr>
              <a:t>CULTURAL ISSUES ARE A CHALLENGE &amp; NEED TO BE CONSIDERED!!</a:t>
            </a:r>
          </a:p>
        </p:txBody>
      </p:sp>
      <p:sp>
        <p:nvSpPr>
          <p:cNvPr id="11" name="TextBox 10">
            <a:extLst>
              <a:ext uri="{FF2B5EF4-FFF2-40B4-BE49-F238E27FC236}">
                <a16:creationId xmlns:a16="http://schemas.microsoft.com/office/drawing/2014/main" id="{62EC3E24-6D46-411C-969F-26D9F5618AF1}"/>
              </a:ext>
            </a:extLst>
          </p:cNvPr>
          <p:cNvSpPr txBox="1"/>
          <p:nvPr/>
        </p:nvSpPr>
        <p:spPr>
          <a:xfrm>
            <a:off x="4171614" y="1690166"/>
            <a:ext cx="1506759" cy="338554"/>
          </a:xfrm>
          <a:prstGeom prst="rect">
            <a:avLst/>
          </a:prstGeom>
          <a:noFill/>
        </p:spPr>
        <p:txBody>
          <a:bodyPr wrap="none" rtlCol="0" anchor="ctr" anchorCtr="0">
            <a:spAutoFit/>
          </a:bodyPr>
          <a:lstStyle/>
          <a:p>
            <a:pPr algn="ctr" defTabSz="914217"/>
            <a:r>
              <a:rPr lang="en-US" sz="1600" b="1" dirty="0">
                <a:solidFill>
                  <a:srgbClr val="000000"/>
                </a:solidFill>
                <a:latin typeface="Poppins" pitchFamily="2" charset="77"/>
                <a:ea typeface="League Spartan" charset="0"/>
                <a:cs typeface="Poppins" pitchFamily="2" charset="77"/>
              </a:rPr>
              <a:t>HR ASSESMENT</a:t>
            </a:r>
          </a:p>
        </p:txBody>
      </p:sp>
      <p:sp>
        <p:nvSpPr>
          <p:cNvPr id="12" name="Arrow: Right 11">
            <a:extLst>
              <a:ext uri="{FF2B5EF4-FFF2-40B4-BE49-F238E27FC236}">
                <a16:creationId xmlns:a16="http://schemas.microsoft.com/office/drawing/2014/main" id="{9FECE04B-126E-48F0-9644-C69E631BB867}"/>
              </a:ext>
            </a:extLst>
          </p:cNvPr>
          <p:cNvSpPr/>
          <p:nvPr/>
        </p:nvSpPr>
        <p:spPr>
          <a:xfrm>
            <a:off x="3048520" y="6305142"/>
            <a:ext cx="6257648" cy="476484"/>
          </a:xfrm>
          <a:prstGeom prs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Freeform 933">
            <a:extLst>
              <a:ext uri="{FF2B5EF4-FFF2-40B4-BE49-F238E27FC236}">
                <a16:creationId xmlns:a16="http://schemas.microsoft.com/office/drawing/2014/main" id="{1B97F754-8B70-419D-94BA-4A4CBD26D7A0}"/>
              </a:ext>
            </a:extLst>
          </p:cNvPr>
          <p:cNvSpPr>
            <a:spLocks noChangeAspect="1" noChangeArrowheads="1"/>
          </p:cNvSpPr>
          <p:nvPr/>
        </p:nvSpPr>
        <p:spPr bwMode="auto">
          <a:xfrm>
            <a:off x="4924993" y="5697804"/>
            <a:ext cx="496091" cy="463414"/>
          </a:xfrm>
          <a:custGeom>
            <a:avLst/>
            <a:gdLst>
              <a:gd name="T0" fmla="*/ 10084954 w 291412"/>
              <a:gd name="T1" fmla="*/ 45492634 h 272690"/>
              <a:gd name="T2" fmla="*/ 18604109 w 291412"/>
              <a:gd name="T3" fmla="*/ 47286187 h 272690"/>
              <a:gd name="T4" fmla="*/ 17011509 w 291412"/>
              <a:gd name="T5" fmla="*/ 52432592 h 272690"/>
              <a:gd name="T6" fmla="*/ 24655008 w 291412"/>
              <a:gd name="T7" fmla="*/ 50639051 h 272690"/>
              <a:gd name="T8" fmla="*/ 30865306 w 291412"/>
              <a:gd name="T9" fmla="*/ 57189479 h 272690"/>
              <a:gd name="T10" fmla="*/ 36518120 w 291412"/>
              <a:gd name="T11" fmla="*/ 51964853 h 272690"/>
              <a:gd name="T12" fmla="*/ 45196345 w 291412"/>
              <a:gd name="T13" fmla="*/ 54537932 h 272690"/>
              <a:gd name="T14" fmla="*/ 47186986 w 291412"/>
              <a:gd name="T15" fmla="*/ 48455792 h 272690"/>
              <a:gd name="T16" fmla="*/ 55706032 w 291412"/>
              <a:gd name="T17" fmla="*/ 45414427 h 272690"/>
              <a:gd name="T18" fmla="*/ 59845949 w 291412"/>
              <a:gd name="T19" fmla="*/ 41203582 h 272690"/>
              <a:gd name="T20" fmla="*/ 54670837 w 291412"/>
              <a:gd name="T21" fmla="*/ 47052109 h 272690"/>
              <a:gd name="T22" fmla="*/ 51088336 w 291412"/>
              <a:gd name="T23" fmla="*/ 52666648 h 272690"/>
              <a:gd name="T24" fmla="*/ 41294932 w 291412"/>
              <a:gd name="T25" fmla="*/ 52744406 h 272690"/>
              <a:gd name="T26" fmla="*/ 30865306 w 291412"/>
              <a:gd name="T27" fmla="*/ 59138586 h 272690"/>
              <a:gd name="T28" fmla="*/ 23221945 w 291412"/>
              <a:gd name="T29" fmla="*/ 55318191 h 272690"/>
              <a:gd name="T30" fmla="*/ 15260308 w 291412"/>
              <a:gd name="T31" fmla="*/ 50795034 h 272690"/>
              <a:gd name="T32" fmla="*/ 9527805 w 291412"/>
              <a:gd name="T33" fmla="*/ 47363776 h 272690"/>
              <a:gd name="T34" fmla="*/ 20902552 w 291412"/>
              <a:gd name="T35" fmla="*/ 36312252 h 272690"/>
              <a:gd name="T36" fmla="*/ 44757441 w 291412"/>
              <a:gd name="T37" fmla="*/ 36312252 h 272690"/>
              <a:gd name="T38" fmla="*/ 9638742 w 291412"/>
              <a:gd name="T39" fmla="*/ 33099928 h 272690"/>
              <a:gd name="T40" fmla="*/ 9638742 w 291412"/>
              <a:gd name="T41" fmla="*/ 26039728 h 272690"/>
              <a:gd name="T42" fmla="*/ 18043261 w 291412"/>
              <a:gd name="T43" fmla="*/ 29143062 h 272690"/>
              <a:gd name="T44" fmla="*/ 9073068 w 291412"/>
              <a:gd name="T45" fmla="*/ 35039317 h 272690"/>
              <a:gd name="T46" fmla="*/ 8184059 w 291412"/>
              <a:gd name="T47" fmla="*/ 24565518 h 272690"/>
              <a:gd name="T48" fmla="*/ 11568182 w 291412"/>
              <a:gd name="T49" fmla="*/ 38962426 h 272690"/>
              <a:gd name="T50" fmla="*/ 46033951 w 291412"/>
              <a:gd name="T51" fmla="*/ 34831082 h 272690"/>
              <a:gd name="T52" fmla="*/ 51777938 w 291412"/>
              <a:gd name="T53" fmla="*/ 34597452 h 272690"/>
              <a:gd name="T54" fmla="*/ 52655885 w 291412"/>
              <a:gd name="T55" fmla="*/ 24073988 h 272690"/>
              <a:gd name="T56" fmla="*/ 45236152 w 291412"/>
              <a:gd name="T57" fmla="*/ 24697619 h 272690"/>
              <a:gd name="T58" fmla="*/ 32790144 w 291412"/>
              <a:gd name="T59" fmla="*/ 14953572 h 272690"/>
              <a:gd name="T60" fmla="*/ 45475504 w 291412"/>
              <a:gd name="T61" fmla="*/ 21891310 h 272690"/>
              <a:gd name="T62" fmla="*/ 54012180 w 291412"/>
              <a:gd name="T63" fmla="*/ 18227647 h 272690"/>
              <a:gd name="T64" fmla="*/ 53214328 w 291412"/>
              <a:gd name="T65" fmla="*/ 26022589 h 272690"/>
              <a:gd name="T66" fmla="*/ 64383378 w 291412"/>
              <a:gd name="T67" fmla="*/ 33583948 h 272690"/>
              <a:gd name="T68" fmla="*/ 32790144 w 291412"/>
              <a:gd name="T69" fmla="*/ 46056081 h 272690"/>
              <a:gd name="T70" fmla="*/ 11568182 w 291412"/>
              <a:gd name="T71" fmla="*/ 18227647 h 272690"/>
              <a:gd name="T72" fmla="*/ 35244211 w 291412"/>
              <a:gd name="T73" fmla="*/ 0 h 272690"/>
              <a:gd name="T74" fmla="*/ 42887241 w 291412"/>
              <a:gd name="T75" fmla="*/ 3743152 h 272690"/>
              <a:gd name="T76" fmla="*/ 51088336 w 291412"/>
              <a:gd name="T77" fmla="*/ 6472255 h 272690"/>
              <a:gd name="T78" fmla="*/ 54670837 w 291412"/>
              <a:gd name="T79" fmla="*/ 12086946 h 272690"/>
              <a:gd name="T80" fmla="*/ 59845949 w 291412"/>
              <a:gd name="T81" fmla="*/ 17935004 h 272690"/>
              <a:gd name="T82" fmla="*/ 56024507 w 291412"/>
              <a:gd name="T83" fmla="*/ 13646193 h 272690"/>
              <a:gd name="T84" fmla="*/ 47425591 w 291412"/>
              <a:gd name="T85" fmla="*/ 11930930 h 272690"/>
              <a:gd name="T86" fmla="*/ 45196345 w 291412"/>
              <a:gd name="T87" fmla="*/ 4523147 h 272690"/>
              <a:gd name="T88" fmla="*/ 36518120 w 291412"/>
              <a:gd name="T89" fmla="*/ 7174160 h 272690"/>
              <a:gd name="T90" fmla="*/ 30865306 w 291412"/>
              <a:gd name="T91" fmla="*/ 1949612 h 272690"/>
              <a:gd name="T92" fmla="*/ 24655008 w 291412"/>
              <a:gd name="T93" fmla="*/ 8499776 h 272690"/>
              <a:gd name="T94" fmla="*/ 17011509 w 291412"/>
              <a:gd name="T95" fmla="*/ 6706268 h 272690"/>
              <a:gd name="T96" fmla="*/ 18604109 w 291412"/>
              <a:gd name="T97" fmla="*/ 11930930 h 272690"/>
              <a:gd name="T98" fmla="*/ 10084954 w 291412"/>
              <a:gd name="T99" fmla="*/ 13646193 h 272690"/>
              <a:gd name="T100" fmla="*/ 5865341 w 291412"/>
              <a:gd name="T101" fmla="*/ 16609484 h 272690"/>
              <a:gd name="T102" fmla="*/ 14065828 w 291412"/>
              <a:gd name="T103" fmla="*/ 13568377 h 272690"/>
              <a:gd name="T104" fmla="*/ 16135847 w 291412"/>
              <a:gd name="T105" fmla="*/ 5068522 h 272690"/>
              <a:gd name="T106" fmla="*/ 24734789 w 291412"/>
              <a:gd name="T107" fmla="*/ 6394152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bg1"/>
          </a:solidFill>
          <a:ln>
            <a:noFill/>
          </a:ln>
          <a:effectLst/>
        </p:spPr>
        <p:txBody>
          <a:bodyPr anchor="ctr"/>
          <a:lstStyle/>
          <a:p>
            <a:endParaRPr lang="en-US" sz="900" dirty="0">
              <a:solidFill>
                <a:schemeClr val="tx2"/>
              </a:solidFill>
              <a:latin typeface="Lato Light" panose="020F0502020204030203" pitchFamily="34" charset="0"/>
            </a:endParaRPr>
          </a:p>
        </p:txBody>
      </p:sp>
      <p:pic>
        <p:nvPicPr>
          <p:cNvPr id="10" name="Audio 9">
            <a:hlinkClick r:id="" action="ppaction://media"/>
            <a:extLst>
              <a:ext uri="{FF2B5EF4-FFF2-40B4-BE49-F238E27FC236}">
                <a16:creationId xmlns:a16="http://schemas.microsoft.com/office/drawing/2014/main" id="{470A3797-5528-49E4-8C2A-D48732CBDC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26626" name="Picture 1">
            <a:extLst>
              <a:ext uri="{FF2B5EF4-FFF2-40B4-BE49-F238E27FC236}">
                <a16:creationId xmlns:a16="http://schemas.microsoft.com/office/drawing/2014/main" id="{F2749C5A-1E9A-473F-B0CA-2DA787D05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2642642"/>
      </p:ext>
    </p:extLst>
  </p:cSld>
  <p:clrMapOvr>
    <a:masterClrMapping/>
  </p:clrMapOvr>
  <mc:AlternateContent xmlns:mc="http://schemas.openxmlformats.org/markup-compatibility/2006" xmlns:p14="http://schemas.microsoft.com/office/powerpoint/2010/main">
    <mc:Choice Requires="p14">
      <p:transition spd="slow" p14:dur="2000" advTm="91012"/>
    </mc:Choice>
    <mc:Fallback xmlns="">
      <p:transition spd="slow" advTm="9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4" grpId="0"/>
      <p:bldP spid="20" grpId="0"/>
      <p:bldP spid="22" grpId="0"/>
      <p:bldP spid="24" grpId="0"/>
      <p:bldP spid="26" grpId="0"/>
      <p:bldP spid="28"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D8D02-B9ED-4A4B-8F2C-4B7D74D0C34C}"/>
              </a:ext>
            </a:extLst>
          </p:cNvPr>
          <p:cNvSpPr txBox="1"/>
          <p:nvPr/>
        </p:nvSpPr>
        <p:spPr>
          <a:xfrm>
            <a:off x="0" y="232269"/>
            <a:ext cx="12041204" cy="584775"/>
          </a:xfrm>
          <a:prstGeom prst="rect">
            <a:avLst/>
          </a:prstGeom>
          <a:noFill/>
        </p:spPr>
        <p:txBody>
          <a:bodyPr wrap="square" rtlCol="0">
            <a:spAutoFit/>
          </a:bodyPr>
          <a:lstStyle/>
          <a:p>
            <a:pPr algn="ctr" defTabSz="914217"/>
            <a:r>
              <a:rPr lang="en-IE" sz="3200" b="1" dirty="0">
                <a:solidFill>
                  <a:srgbClr val="002060"/>
                </a:solidFill>
                <a:latin typeface="Lato"/>
              </a:rPr>
              <a:t>The Regulatory landscape</a:t>
            </a:r>
            <a:r>
              <a:rPr lang="en-IE" sz="3200" b="1" i="0" u="none" strike="noStrike" baseline="0" dirty="0">
                <a:solidFill>
                  <a:srgbClr val="002060"/>
                </a:solidFill>
                <a:latin typeface="Lato"/>
              </a:rPr>
              <a:t> for </a:t>
            </a:r>
            <a:r>
              <a:rPr lang="en-IE" sz="3200" b="1" dirty="0">
                <a:solidFill>
                  <a:srgbClr val="002060"/>
                </a:solidFill>
                <a:latin typeface="Lato"/>
              </a:rPr>
              <a:t>I</a:t>
            </a:r>
            <a:r>
              <a:rPr lang="en-IE" sz="3200" b="1" i="0" u="none" strike="noStrike" baseline="0" dirty="0">
                <a:solidFill>
                  <a:srgbClr val="002060"/>
                </a:solidFill>
                <a:latin typeface="Lato"/>
              </a:rPr>
              <a:t>ntermediation</a:t>
            </a:r>
            <a:r>
              <a:rPr lang="en-IE" sz="3200" b="0" i="0" u="none" strike="noStrike" baseline="0" dirty="0">
                <a:solidFill>
                  <a:srgbClr val="002060"/>
                </a:solidFill>
                <a:latin typeface="Lato"/>
              </a:rPr>
              <a:t> </a:t>
            </a:r>
            <a:endParaRPr lang="en-US" sz="3000" b="1" dirty="0">
              <a:solidFill>
                <a:srgbClr val="002060"/>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E33E2126-005F-4D45-81BF-51F1607E4C2B}"/>
              </a:ext>
            </a:extLst>
          </p:cNvPr>
          <p:cNvSpPr txBox="1"/>
          <p:nvPr/>
        </p:nvSpPr>
        <p:spPr>
          <a:xfrm>
            <a:off x="182880" y="1116531"/>
            <a:ext cx="11617693" cy="5509200"/>
          </a:xfrm>
          <a:prstGeom prst="rect">
            <a:avLst/>
          </a:prstGeom>
          <a:noFill/>
        </p:spPr>
        <p:txBody>
          <a:bodyPr wrap="square" rtlCol="0">
            <a:spAutoFit/>
          </a:bodyPr>
          <a:lstStyle/>
          <a:p>
            <a:pPr algn="l"/>
            <a:r>
              <a:rPr lang="en-GB" sz="1600" b="1" i="0" u="none" strike="noStrike" baseline="0" dirty="0">
                <a:solidFill>
                  <a:srgbClr val="002060"/>
                </a:solidFill>
                <a:latin typeface="Lato" panose="020F0502020204030203"/>
              </a:rPr>
              <a:t>Minimum Competency Code 2017 (MCC)/ Appropriately Qualified Staff </a:t>
            </a: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As per the MCC 2017 Code and CBOI Minimum Competency Regulations, MCC applies to CUs when acting as retail intermediaries. </a:t>
            </a:r>
            <a:endParaRPr lang="en-IE" sz="1600" b="0" i="0" u="none" strike="noStrike" baseline="0" dirty="0">
              <a:solidFill>
                <a:srgbClr val="002060"/>
              </a:solidFill>
              <a:latin typeface="Lato" panose="020F0502020204030203"/>
            </a:endParaRP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Person(s) carrying out Pre-Approval Controlled Functions or Controlled Function roles within firms authorised under the IIA or IMR, must meet minimum MCR as set out in the MCC </a:t>
            </a:r>
          </a:p>
          <a:p>
            <a:pPr algn="l"/>
            <a:endParaRPr lang="en-IE" sz="1600" b="0" i="0" u="none" strike="noStrike" baseline="0" dirty="0">
              <a:solidFill>
                <a:srgbClr val="002060"/>
              </a:solidFill>
            </a:endParaRPr>
          </a:p>
          <a:p>
            <a:r>
              <a:rPr lang="en-GB" sz="1600" b="1" i="0" u="none" strike="noStrike" baseline="0" dirty="0">
                <a:solidFill>
                  <a:srgbClr val="002060"/>
                </a:solidFill>
                <a:latin typeface="Lato" panose="020F0502020204030203"/>
              </a:rPr>
              <a:t>Fitness and Probity Standards </a:t>
            </a: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CPD generally require a CU to nominate a ‘person(s) responsible for insurance mediation’ within the CU, although not an F&amp;P role. </a:t>
            </a:r>
          </a:p>
          <a:p>
            <a:pPr algn="l"/>
            <a:endParaRPr lang="en-IE" sz="1600" b="0" i="0" u="none" strike="noStrike" baseline="0" dirty="0">
              <a:solidFill>
                <a:srgbClr val="000000"/>
              </a:solidFill>
            </a:endParaRPr>
          </a:p>
          <a:p>
            <a:r>
              <a:rPr lang="en-IE" sz="1600" b="1" i="0" u="none" strike="noStrike" baseline="0" dirty="0">
                <a:solidFill>
                  <a:srgbClr val="002060"/>
                </a:solidFill>
                <a:latin typeface="Lato" panose="020F0502020204030203"/>
              </a:rPr>
              <a:t>Professional Indemnity Insurance (PII)</a:t>
            </a: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Professional Indemnity Insurance (PII) is required for all entities registered under the IDD.</a:t>
            </a:r>
          </a:p>
          <a:p>
            <a:pPr marL="742950" lvl="1" indent="-285750">
              <a:buFont typeface="Arial" panose="020B0604020202020204" pitchFamily="34" charset="0"/>
              <a:buChar char="•"/>
            </a:pPr>
            <a:r>
              <a:rPr lang="en-GB" sz="1600" dirty="0">
                <a:solidFill>
                  <a:srgbClr val="002060"/>
                </a:solidFill>
                <a:latin typeface="Lato" panose="020F0502020204030203"/>
              </a:rPr>
              <a:t>R</a:t>
            </a:r>
            <a:r>
              <a:rPr lang="en-GB" sz="1600" b="0" i="0" u="none" strike="noStrike" baseline="0" dirty="0">
                <a:solidFill>
                  <a:srgbClr val="002060"/>
                </a:solidFill>
                <a:latin typeface="Lato" panose="020F0502020204030203"/>
              </a:rPr>
              <a:t>equired in respect of each regulated activity, i.e. Insurance distribution &amp; also for investment business activity. </a:t>
            </a:r>
          </a:p>
          <a:p>
            <a:pPr lvl="1"/>
            <a:endParaRPr lang="en-IE" sz="1600" b="1" i="0" u="none" strike="noStrike" baseline="0" dirty="0">
              <a:solidFill>
                <a:srgbClr val="002060"/>
              </a:solidFill>
              <a:latin typeface="Lato" panose="020F0502020204030203"/>
            </a:endParaRPr>
          </a:p>
          <a:p>
            <a:r>
              <a:rPr lang="en-IE" sz="1600" b="1" u="none" strike="noStrike" baseline="0" dirty="0">
                <a:solidFill>
                  <a:srgbClr val="002060"/>
                </a:solidFill>
                <a:latin typeface="Lato" panose="020F0502020204030203"/>
              </a:rPr>
              <a:t>The Consumer Protection Code </a:t>
            </a:r>
            <a:endParaRPr lang="en-IE" sz="1800" b="0" i="0" u="none" strike="noStrike" baseline="0" dirty="0">
              <a:solidFill>
                <a:srgbClr val="000000"/>
              </a:solidFill>
              <a:latin typeface="Lato" panose="020F0502020204030203"/>
            </a:endParaRP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The CPC is applicable to CUs when acting as insurance intermediaries under the IDD. </a:t>
            </a:r>
          </a:p>
          <a:p>
            <a:pPr lvl="1"/>
            <a:endParaRPr lang="en-GB" sz="1600" b="1" u="none" strike="noStrike" baseline="0" dirty="0">
              <a:solidFill>
                <a:srgbClr val="002060"/>
              </a:solidFill>
              <a:latin typeface="Lato" panose="020F0502020204030203"/>
            </a:endParaRPr>
          </a:p>
          <a:p>
            <a:r>
              <a:rPr lang="en-IE" sz="1600" b="1" i="0" u="none" strike="noStrike" baseline="0" dirty="0">
                <a:solidFill>
                  <a:srgbClr val="002060"/>
                </a:solidFill>
                <a:latin typeface="Lato" panose="020F0502020204030203"/>
              </a:rPr>
              <a:t>Conflict of interest </a:t>
            </a:r>
          </a:p>
          <a:p>
            <a:pPr marL="742950" lvl="1" indent="-285750">
              <a:buFont typeface="Arial" panose="020B0604020202020204" pitchFamily="34" charset="0"/>
              <a:buChar char="•"/>
            </a:pPr>
            <a:r>
              <a:rPr lang="en-GB" sz="1600" b="0" i="0" u="none" strike="noStrike" baseline="0" dirty="0">
                <a:solidFill>
                  <a:srgbClr val="002060"/>
                </a:solidFill>
                <a:latin typeface="Lato" panose="020F0502020204030203"/>
              </a:rPr>
              <a:t>Credit union acting as a retail intermediaries must not incentivise or remunerate the performance of their employees in a manner that would conflict with their duty to act in the best interests of members.</a:t>
            </a:r>
          </a:p>
          <a:p>
            <a:pPr marL="742950" lvl="1" indent="-285750">
              <a:buFont typeface="Arial" panose="020B0604020202020204" pitchFamily="34" charset="0"/>
              <a:buChar char="•"/>
            </a:pPr>
            <a:endParaRPr lang="en-GB" sz="1600" b="0" i="0" u="none" strike="noStrike" baseline="0" dirty="0">
              <a:solidFill>
                <a:srgbClr val="000000"/>
              </a:solidFill>
              <a:latin typeface="Lato" panose="020F0502020204030203"/>
            </a:endParaRPr>
          </a:p>
          <a:p>
            <a:r>
              <a:rPr lang="en-GB" sz="1600" b="1" dirty="0">
                <a:solidFill>
                  <a:srgbClr val="002060"/>
                </a:solidFill>
                <a:latin typeface="Lato" panose="020F0502020204030203"/>
              </a:rPr>
              <a:t>Others also apply – Statutory Reporting, Investment Intermediary</a:t>
            </a:r>
            <a:r>
              <a:rPr lang="en-GB" sz="1600" b="0" i="0" u="none" strike="noStrike" baseline="0" dirty="0">
                <a:solidFill>
                  <a:srgbClr val="000000"/>
                </a:solidFill>
                <a:latin typeface="Lato" panose="020F0502020204030203"/>
              </a:rPr>
              <a:t> </a:t>
            </a:r>
            <a:r>
              <a:rPr lang="en-GB" sz="1600" b="1" i="0" u="none" strike="noStrike" baseline="0" dirty="0">
                <a:solidFill>
                  <a:srgbClr val="002060"/>
                </a:solidFill>
                <a:latin typeface="Lato" panose="020F0502020204030203"/>
              </a:rPr>
              <a:t>Regulation, Industry Funding levy……</a:t>
            </a:r>
          </a:p>
        </p:txBody>
      </p:sp>
      <p:sp>
        <p:nvSpPr>
          <p:cNvPr id="6" name="TextBox 5">
            <a:extLst>
              <a:ext uri="{FF2B5EF4-FFF2-40B4-BE49-F238E27FC236}">
                <a16:creationId xmlns:a16="http://schemas.microsoft.com/office/drawing/2014/main" id="{7291C58C-DD63-4E77-88F9-74C5BE6B5D7E}"/>
              </a:ext>
            </a:extLst>
          </p:cNvPr>
          <p:cNvSpPr txBox="1"/>
          <p:nvPr/>
        </p:nvSpPr>
        <p:spPr>
          <a:xfrm>
            <a:off x="4904969" y="787593"/>
            <a:ext cx="2382062"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ITEMS FOR CONSIDERATION</a:t>
            </a:r>
          </a:p>
        </p:txBody>
      </p:sp>
      <p:pic>
        <p:nvPicPr>
          <p:cNvPr id="5" name="Audio 4">
            <a:hlinkClick r:id="" action="ppaction://media"/>
            <a:extLst>
              <a:ext uri="{FF2B5EF4-FFF2-40B4-BE49-F238E27FC236}">
                <a16:creationId xmlns:a16="http://schemas.microsoft.com/office/drawing/2014/main" id="{DA6E0ED7-7DB1-4780-AB03-97301A78C1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27650" name="Picture 1">
            <a:extLst>
              <a:ext uri="{FF2B5EF4-FFF2-40B4-BE49-F238E27FC236}">
                <a16:creationId xmlns:a16="http://schemas.microsoft.com/office/drawing/2014/main" id="{FCB3DC4F-61CD-4059-B1EF-729D05575C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92427"/>
      </p:ext>
    </p:extLst>
  </p:cSld>
  <p:clrMapOvr>
    <a:masterClrMapping/>
  </p:clrMapOvr>
  <mc:AlternateContent xmlns:mc="http://schemas.openxmlformats.org/markup-compatibility/2006" xmlns:p14="http://schemas.microsoft.com/office/powerpoint/2010/main">
    <mc:Choice Requires="p14">
      <p:transition spd="slow" p14:dur="2000" advTm="31755"/>
    </mc:Choice>
    <mc:Fallback xmlns="">
      <p:transition spd="slow" advTm="3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6EEC6B-C255-4EDE-A048-F0179AA8B5C1}"/>
              </a:ext>
            </a:extLst>
          </p:cNvPr>
          <p:cNvSpPr txBox="1"/>
          <p:nvPr/>
        </p:nvSpPr>
        <p:spPr>
          <a:xfrm>
            <a:off x="1198145" y="167326"/>
            <a:ext cx="10346828" cy="553998"/>
          </a:xfrm>
          <a:prstGeom prst="rect">
            <a:avLst/>
          </a:prstGeom>
          <a:noFill/>
        </p:spPr>
        <p:txBody>
          <a:bodyPr wrap="square" rtlCol="0">
            <a:spAutoFit/>
          </a:bodyPr>
          <a:lstStyle/>
          <a:p>
            <a:pPr algn="ctr"/>
            <a:r>
              <a:rPr lang="en-US" sz="3000" b="1" dirty="0">
                <a:solidFill>
                  <a:schemeClr val="tx2"/>
                </a:solidFill>
                <a:latin typeface="Poppins" pitchFamily="2" charset="77"/>
                <a:cs typeface="Poppins" pitchFamily="2" charset="77"/>
              </a:rPr>
              <a:t>MANAGING THE MEMBER EXPERIENCE</a:t>
            </a:r>
          </a:p>
        </p:txBody>
      </p:sp>
      <p:sp>
        <p:nvSpPr>
          <p:cNvPr id="2" name="TextBox 1">
            <a:extLst>
              <a:ext uri="{FF2B5EF4-FFF2-40B4-BE49-F238E27FC236}">
                <a16:creationId xmlns:a16="http://schemas.microsoft.com/office/drawing/2014/main" id="{EF5CA198-EAFD-480F-B1A5-11D929E88E73}"/>
              </a:ext>
            </a:extLst>
          </p:cNvPr>
          <p:cNvSpPr txBox="1"/>
          <p:nvPr/>
        </p:nvSpPr>
        <p:spPr>
          <a:xfrm>
            <a:off x="12713" y="673196"/>
            <a:ext cx="7331072" cy="6063198"/>
          </a:xfrm>
          <a:prstGeom prst="rect">
            <a:avLst/>
          </a:prstGeom>
          <a:noFill/>
        </p:spPr>
        <p:txBody>
          <a:bodyPr wrap="square" rtlCol="0">
            <a:spAutoFit/>
          </a:bodyPr>
          <a:lstStyle/>
          <a:p>
            <a:pPr algn="ctr"/>
            <a:r>
              <a:rPr lang="en-IE" sz="2200" b="1" dirty="0">
                <a:latin typeface="Lato"/>
              </a:rPr>
              <a:t>KEY CONSIDERATIONS? </a:t>
            </a:r>
          </a:p>
          <a:p>
            <a:pPr algn="ctr"/>
            <a:endParaRPr lang="en-IE" sz="1400" dirty="0">
              <a:latin typeface="Lato"/>
            </a:endParaRPr>
          </a:p>
          <a:p>
            <a:pPr marL="342900" indent="-342900" algn="l">
              <a:buFont typeface="Wingdings" panose="05000000000000000000" pitchFamily="2" charset="2"/>
              <a:buChar char="§"/>
            </a:pPr>
            <a:r>
              <a:rPr lang="en-GB" sz="1600" b="1" dirty="0">
                <a:solidFill>
                  <a:schemeClr val="accent3">
                    <a:lumMod val="75000"/>
                  </a:schemeClr>
                </a:solidFill>
                <a:latin typeface="Lato"/>
              </a:rPr>
              <a:t>Ownership of Data has to be a given – CU owns the member data &amp; this is a crucial principle that requires clarity &amp; management.</a:t>
            </a:r>
          </a:p>
          <a:p>
            <a:pPr algn="l"/>
            <a:endParaRPr lang="en-GB" sz="1600" b="1" dirty="0">
              <a:solidFill>
                <a:schemeClr val="accent3">
                  <a:lumMod val="75000"/>
                </a:schemeClr>
              </a:solidFill>
              <a:latin typeface="Lato"/>
            </a:endParaRPr>
          </a:p>
          <a:p>
            <a:pPr marL="342900" indent="-342900" algn="l">
              <a:buFont typeface="Wingdings" panose="05000000000000000000" pitchFamily="2" charset="2"/>
              <a:buChar char="§"/>
            </a:pPr>
            <a:r>
              <a:rPr lang="en-GB" sz="1600" b="1" dirty="0">
                <a:solidFill>
                  <a:schemeClr val="accent3">
                    <a:lumMod val="75000"/>
                  </a:schemeClr>
                </a:solidFill>
                <a:latin typeface="Lato"/>
              </a:rPr>
              <a:t>It is all about a </a:t>
            </a:r>
            <a:r>
              <a:rPr lang="en-GB" sz="1600" b="1" i="1" u="sng" dirty="0">
                <a:solidFill>
                  <a:schemeClr val="accent3">
                    <a:lumMod val="75000"/>
                  </a:schemeClr>
                </a:solidFill>
                <a:latin typeface="Lato"/>
              </a:rPr>
              <a:t>Member Journey </a:t>
            </a:r>
            <a:r>
              <a:rPr lang="en-GB" sz="1600" b="1" dirty="0">
                <a:solidFill>
                  <a:schemeClr val="accent3">
                    <a:lumMod val="75000"/>
                  </a:schemeClr>
                </a:solidFill>
                <a:latin typeface="Lato"/>
              </a:rPr>
              <a:t>– this requires end to end expertise and management; if the journey breaks down, where does the member go &amp; what is the impact of the relationship?</a:t>
            </a:r>
          </a:p>
          <a:p>
            <a:pPr algn="l"/>
            <a:endParaRPr lang="en-GB" sz="1600" b="1" dirty="0">
              <a:solidFill>
                <a:schemeClr val="accent3">
                  <a:lumMod val="75000"/>
                </a:schemeClr>
              </a:solidFill>
              <a:latin typeface="Lato"/>
            </a:endParaRPr>
          </a:p>
          <a:p>
            <a:pPr marL="342900" indent="-342900" algn="l">
              <a:buFont typeface="Wingdings" panose="05000000000000000000" pitchFamily="2" charset="2"/>
              <a:buChar char="§"/>
            </a:pPr>
            <a:r>
              <a:rPr lang="en-GB" sz="1600" b="1" dirty="0">
                <a:solidFill>
                  <a:schemeClr val="accent3">
                    <a:lumMod val="75000"/>
                  </a:schemeClr>
                </a:solidFill>
                <a:latin typeface="Lato"/>
              </a:rPr>
              <a:t>How to ensure consistency of Member Experience </a:t>
            </a:r>
          </a:p>
          <a:p>
            <a:pPr marL="800100" lvl="1" indent="-342900">
              <a:buFont typeface="Wingdings" panose="05000000000000000000" pitchFamily="2" charset="2"/>
              <a:buChar char="§"/>
            </a:pPr>
            <a:r>
              <a:rPr lang="en-GB" sz="1600" b="1" dirty="0">
                <a:solidFill>
                  <a:schemeClr val="accent3">
                    <a:lumMod val="75000"/>
                  </a:schemeClr>
                </a:solidFill>
                <a:latin typeface="Lato"/>
              </a:rPr>
              <a:t>Omni Channel </a:t>
            </a:r>
            <a:r>
              <a:rPr lang="en-GB" sz="1600" dirty="0">
                <a:solidFill>
                  <a:schemeClr val="accent3">
                    <a:lumMod val="75000"/>
                  </a:schemeClr>
                </a:solidFill>
                <a:latin typeface="Lato"/>
              </a:rPr>
              <a:t>– branch, phone, online, mobile</a:t>
            </a:r>
          </a:p>
          <a:p>
            <a:pPr marL="800100" lvl="1" indent="-342900">
              <a:buFont typeface="Wingdings" panose="05000000000000000000" pitchFamily="2" charset="2"/>
              <a:buChar char="§"/>
            </a:pPr>
            <a:r>
              <a:rPr lang="en-GB" sz="1600" b="1" dirty="0">
                <a:solidFill>
                  <a:schemeClr val="accent3">
                    <a:lumMod val="75000"/>
                  </a:schemeClr>
                </a:solidFill>
                <a:latin typeface="Lato"/>
              </a:rPr>
              <a:t>Service levels &amp; Service quality</a:t>
            </a:r>
            <a:r>
              <a:rPr lang="en-GB" sz="1600" dirty="0">
                <a:solidFill>
                  <a:schemeClr val="accent3">
                    <a:lumMod val="75000"/>
                  </a:schemeClr>
                </a:solidFill>
                <a:latin typeface="Lato"/>
              </a:rPr>
              <a:t>– interlinked but different sides of the same coin - need to be consistent in all channels</a:t>
            </a:r>
          </a:p>
          <a:p>
            <a:pPr lvl="1"/>
            <a:endParaRPr lang="en-GB" sz="1600" b="1" dirty="0">
              <a:solidFill>
                <a:schemeClr val="accent3">
                  <a:lumMod val="75000"/>
                </a:schemeClr>
              </a:solidFill>
              <a:latin typeface="Lato"/>
            </a:endParaRPr>
          </a:p>
          <a:p>
            <a:pPr marL="342900" indent="-342900">
              <a:buFont typeface="Wingdings" panose="05000000000000000000" pitchFamily="2" charset="2"/>
              <a:buChar char="§"/>
            </a:pPr>
            <a:r>
              <a:rPr lang="en-GB" sz="1600" b="1" dirty="0">
                <a:solidFill>
                  <a:schemeClr val="accent3">
                    <a:lumMod val="75000"/>
                  </a:schemeClr>
                </a:solidFill>
                <a:latin typeface="Lato"/>
              </a:rPr>
              <a:t>Member queries &amp; problems</a:t>
            </a:r>
          </a:p>
          <a:p>
            <a:pPr marL="800100" lvl="1" indent="-342900">
              <a:buFont typeface="Wingdings" panose="05000000000000000000" pitchFamily="2" charset="2"/>
              <a:buChar char="§"/>
            </a:pPr>
            <a:r>
              <a:rPr lang="en-GB" sz="1600" b="1" dirty="0">
                <a:solidFill>
                  <a:schemeClr val="accent3">
                    <a:lumMod val="75000"/>
                  </a:schemeClr>
                </a:solidFill>
                <a:latin typeface="Lato"/>
              </a:rPr>
              <a:t>Where do I go when I have a problem?</a:t>
            </a:r>
          </a:p>
          <a:p>
            <a:pPr marL="800100" lvl="1" indent="-342900">
              <a:buFont typeface="Wingdings" panose="05000000000000000000" pitchFamily="2" charset="2"/>
              <a:buChar char="§"/>
            </a:pPr>
            <a:r>
              <a:rPr lang="en-GB" sz="1600" b="1" dirty="0">
                <a:solidFill>
                  <a:schemeClr val="accent3">
                    <a:lumMod val="75000"/>
                  </a:schemeClr>
                </a:solidFill>
                <a:latin typeface="Lato"/>
              </a:rPr>
              <a:t>If it is into the credit union, then we have a problem!</a:t>
            </a:r>
          </a:p>
          <a:p>
            <a:pPr marL="1257300" lvl="2" indent="-342900">
              <a:buFont typeface="Wingdings" panose="05000000000000000000" pitchFamily="2" charset="2"/>
              <a:buChar char="§"/>
            </a:pPr>
            <a:r>
              <a:rPr lang="en-GB" sz="1600" dirty="0">
                <a:solidFill>
                  <a:schemeClr val="accent3">
                    <a:lumMod val="75000"/>
                  </a:schemeClr>
                </a:solidFill>
                <a:latin typeface="Lato"/>
              </a:rPr>
              <a:t>Staff knowledge &amp; capability is an issue</a:t>
            </a:r>
          </a:p>
          <a:p>
            <a:pPr marL="1257300" lvl="2" indent="-342900">
              <a:buFont typeface="Wingdings" panose="05000000000000000000" pitchFamily="2" charset="2"/>
              <a:buChar char="§"/>
            </a:pPr>
            <a:r>
              <a:rPr lang="en-GB" sz="1600" dirty="0">
                <a:solidFill>
                  <a:schemeClr val="accent3">
                    <a:lumMod val="75000"/>
                  </a:schemeClr>
                </a:solidFill>
                <a:latin typeface="Lato"/>
              </a:rPr>
              <a:t>Queues?</a:t>
            </a:r>
          </a:p>
          <a:p>
            <a:pPr marL="800100" lvl="1" indent="-342900">
              <a:buFont typeface="Wingdings" panose="05000000000000000000" pitchFamily="2" charset="2"/>
              <a:buChar char="§"/>
            </a:pPr>
            <a:endParaRPr lang="en-GB" sz="1600" b="1" dirty="0">
              <a:solidFill>
                <a:schemeClr val="accent3">
                  <a:lumMod val="75000"/>
                </a:schemeClr>
              </a:solidFill>
              <a:latin typeface="Lato"/>
            </a:endParaRPr>
          </a:p>
          <a:p>
            <a:pPr marL="342900" indent="-342900">
              <a:buFont typeface="Wingdings" panose="05000000000000000000" pitchFamily="2" charset="2"/>
              <a:buChar char="§"/>
            </a:pPr>
            <a:r>
              <a:rPr lang="en-GB" sz="1600" b="1" dirty="0">
                <a:solidFill>
                  <a:schemeClr val="accent3">
                    <a:lumMod val="75000"/>
                  </a:schemeClr>
                </a:solidFill>
                <a:latin typeface="Lato"/>
              </a:rPr>
              <a:t>End to End Sales Model – sales combined with service to fulfil member needs fairly, ethically and at a price that makes sense to all!</a:t>
            </a:r>
          </a:p>
          <a:p>
            <a:pPr marL="342900" indent="-342900">
              <a:buFont typeface="Wingdings" panose="05000000000000000000" pitchFamily="2" charset="2"/>
              <a:buChar char="§"/>
            </a:pPr>
            <a:endParaRPr lang="en-GB" sz="1600" b="1" dirty="0">
              <a:solidFill>
                <a:schemeClr val="accent3">
                  <a:lumMod val="75000"/>
                </a:schemeClr>
              </a:solidFill>
              <a:latin typeface="Lato"/>
            </a:endParaRPr>
          </a:p>
          <a:p>
            <a:pPr marL="342900" indent="-342900">
              <a:buFont typeface="Wingdings" panose="05000000000000000000" pitchFamily="2" charset="2"/>
              <a:buChar char="§"/>
            </a:pPr>
            <a:r>
              <a:rPr lang="en-GB" sz="1600" b="1" dirty="0">
                <a:solidFill>
                  <a:schemeClr val="accent3">
                    <a:lumMod val="75000"/>
                  </a:schemeClr>
                </a:solidFill>
                <a:latin typeface="Lato"/>
              </a:rPr>
              <a:t>Get it right &amp; you get very satisfied members recurring income streams</a:t>
            </a:r>
          </a:p>
        </p:txBody>
      </p:sp>
      <p:pic>
        <p:nvPicPr>
          <p:cNvPr id="5" name="Picture 4">
            <a:extLst>
              <a:ext uri="{FF2B5EF4-FFF2-40B4-BE49-F238E27FC236}">
                <a16:creationId xmlns:a16="http://schemas.microsoft.com/office/drawing/2014/main" id="{5CDFC8F0-D3BC-4AFC-920F-13BCE584BA57}"/>
              </a:ext>
            </a:extLst>
          </p:cNvPr>
          <p:cNvPicPr>
            <a:picLocks noChangeAspect="1"/>
          </p:cNvPicPr>
          <p:nvPr/>
        </p:nvPicPr>
        <p:blipFill>
          <a:blip r:embed="rId6"/>
          <a:stretch>
            <a:fillRect/>
          </a:stretch>
        </p:blipFill>
        <p:spPr>
          <a:xfrm>
            <a:off x="7323814" y="896618"/>
            <a:ext cx="4698083" cy="5064763"/>
          </a:xfrm>
          <a:prstGeom prst="rect">
            <a:avLst/>
          </a:prstGeom>
        </p:spPr>
      </p:pic>
      <p:sp>
        <p:nvSpPr>
          <p:cNvPr id="4" name="TextBox 3">
            <a:extLst>
              <a:ext uri="{FF2B5EF4-FFF2-40B4-BE49-F238E27FC236}">
                <a16:creationId xmlns:a16="http://schemas.microsoft.com/office/drawing/2014/main" id="{66082E3A-8E4B-418A-97B8-07451E595002}"/>
              </a:ext>
            </a:extLst>
          </p:cNvPr>
          <p:cNvSpPr txBox="1"/>
          <p:nvPr/>
        </p:nvSpPr>
        <p:spPr>
          <a:xfrm>
            <a:off x="7303843" y="6030923"/>
            <a:ext cx="4698083" cy="584775"/>
          </a:xfrm>
          <a:prstGeom prst="rect">
            <a:avLst/>
          </a:prstGeom>
          <a:noFill/>
        </p:spPr>
        <p:txBody>
          <a:bodyPr wrap="square" rtlCol="0">
            <a:spAutoFit/>
          </a:bodyPr>
          <a:lstStyle/>
          <a:p>
            <a:pPr algn="ctr"/>
            <a:r>
              <a:rPr lang="en-IE" sz="1600" b="1" dirty="0">
                <a:solidFill>
                  <a:srgbClr val="FF0000"/>
                </a:solidFill>
              </a:rPr>
              <a:t>OUR U.S.P. IS OUR REPUTATION &amp; LOYALTY – THIS HAS TO BE AT THE HEART OF ALL WE DO</a:t>
            </a:r>
          </a:p>
        </p:txBody>
      </p:sp>
      <p:sp>
        <p:nvSpPr>
          <p:cNvPr id="7" name="Rectangle 6">
            <a:extLst>
              <a:ext uri="{FF2B5EF4-FFF2-40B4-BE49-F238E27FC236}">
                <a16:creationId xmlns:a16="http://schemas.microsoft.com/office/drawing/2014/main" id="{0B98C508-FA35-457F-954B-15B518A9086C}"/>
              </a:ext>
            </a:extLst>
          </p:cNvPr>
          <p:cNvSpPr/>
          <p:nvPr/>
        </p:nvSpPr>
        <p:spPr>
          <a:xfrm>
            <a:off x="5800059" y="6713534"/>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6" name="Audio 5">
            <a:hlinkClick r:id="" action="ppaction://media"/>
            <a:extLst>
              <a:ext uri="{FF2B5EF4-FFF2-40B4-BE49-F238E27FC236}">
                <a16:creationId xmlns:a16="http://schemas.microsoft.com/office/drawing/2014/main" id="{3E5346CA-8FC2-4417-B6B6-EE195E3AA2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pic>
        <p:nvPicPr>
          <p:cNvPr id="28674" name="Picture 1">
            <a:extLst>
              <a:ext uri="{FF2B5EF4-FFF2-40B4-BE49-F238E27FC236}">
                <a16:creationId xmlns:a16="http://schemas.microsoft.com/office/drawing/2014/main" id="{B2A7E26E-63CE-415C-A76F-CBC47629A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89544413"/>
      </p:ext>
    </p:extLst>
  </p:cSld>
  <p:clrMapOvr>
    <a:masterClrMapping/>
  </p:clrMapOvr>
  <mc:AlternateContent xmlns:mc="http://schemas.openxmlformats.org/markup-compatibility/2006" xmlns:p14="http://schemas.microsoft.com/office/powerpoint/2010/main">
    <mc:Choice Requires="p14">
      <p:transition spd="slow" p14:dur="2000" advTm="112223"/>
    </mc:Choice>
    <mc:Fallback xmlns="">
      <p:transition spd="slow" advTm="1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8DEBC-EFE7-0845-AF27-72799EDBF098}"/>
              </a:ext>
            </a:extLst>
          </p:cNvPr>
          <p:cNvSpPr txBox="1"/>
          <p:nvPr/>
        </p:nvSpPr>
        <p:spPr>
          <a:xfrm>
            <a:off x="713655" y="131658"/>
            <a:ext cx="9616770" cy="553998"/>
          </a:xfrm>
          <a:prstGeom prst="rect">
            <a:avLst/>
          </a:prstGeom>
          <a:noFill/>
        </p:spPr>
        <p:txBody>
          <a:bodyPr wrap="square" rtlCol="0">
            <a:spAutoFit/>
          </a:bodyPr>
          <a:lstStyle/>
          <a:p>
            <a:r>
              <a:rPr lang="en-US" sz="3000" b="1" dirty="0">
                <a:solidFill>
                  <a:schemeClr val="tx2"/>
                </a:solidFill>
                <a:latin typeface="Poppins" pitchFamily="2" charset="77"/>
                <a:cs typeface="Poppins" pitchFamily="2" charset="77"/>
              </a:rPr>
              <a:t>SELECTING THE RIGHT PARTNER FOR YOUR CREDIT UNION</a:t>
            </a:r>
          </a:p>
        </p:txBody>
      </p:sp>
      <p:sp>
        <p:nvSpPr>
          <p:cNvPr id="3" name="TextBox 2">
            <a:extLst>
              <a:ext uri="{FF2B5EF4-FFF2-40B4-BE49-F238E27FC236}">
                <a16:creationId xmlns:a16="http://schemas.microsoft.com/office/drawing/2014/main" id="{856FBEF0-FF8B-4447-9A25-490F57850E3E}"/>
              </a:ext>
            </a:extLst>
          </p:cNvPr>
          <p:cNvSpPr txBox="1"/>
          <p:nvPr/>
        </p:nvSpPr>
        <p:spPr>
          <a:xfrm>
            <a:off x="3978025" y="571645"/>
            <a:ext cx="2975495" cy="338554"/>
          </a:xfrm>
          <a:prstGeom prst="rect">
            <a:avLst/>
          </a:prstGeom>
          <a:noFill/>
        </p:spPr>
        <p:txBody>
          <a:bodyPr wrap="none" rtlCol="0">
            <a:spAutoFit/>
          </a:bodyPr>
          <a:lstStyle/>
          <a:p>
            <a:pPr algn="ctr"/>
            <a:r>
              <a:rPr lang="en-US" sz="1600" b="1" u="sng" spc="150" dirty="0">
                <a:solidFill>
                  <a:schemeClr val="bg1">
                    <a:lumMod val="65000"/>
                  </a:schemeClr>
                </a:solidFill>
                <a:latin typeface="Poppins Light" pitchFamily="2" charset="77"/>
                <a:cs typeface="Poppins Light" pitchFamily="2" charset="77"/>
              </a:rPr>
              <a:t>DUE DILIGENCE IS CRITICAL</a:t>
            </a:r>
          </a:p>
        </p:txBody>
      </p:sp>
      <p:sp>
        <p:nvSpPr>
          <p:cNvPr id="4" name="Rounded Rectangle 3">
            <a:extLst>
              <a:ext uri="{FF2B5EF4-FFF2-40B4-BE49-F238E27FC236}">
                <a16:creationId xmlns:a16="http://schemas.microsoft.com/office/drawing/2014/main" id="{017396B3-522A-D24F-9D8D-08FEE61E92EA}"/>
              </a:ext>
            </a:extLst>
          </p:cNvPr>
          <p:cNvSpPr/>
          <p:nvPr/>
        </p:nvSpPr>
        <p:spPr>
          <a:xfrm>
            <a:off x="482809" y="1355076"/>
            <a:ext cx="2108229" cy="82296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5" name="Rounded Rectangle 4">
            <a:extLst>
              <a:ext uri="{FF2B5EF4-FFF2-40B4-BE49-F238E27FC236}">
                <a16:creationId xmlns:a16="http://schemas.microsoft.com/office/drawing/2014/main" id="{11D8D546-E5E8-1940-AA10-5FDC3AFE78AE}"/>
              </a:ext>
            </a:extLst>
          </p:cNvPr>
          <p:cNvSpPr/>
          <p:nvPr/>
        </p:nvSpPr>
        <p:spPr>
          <a:xfrm>
            <a:off x="2675112" y="1355076"/>
            <a:ext cx="1365385" cy="822960"/>
          </a:xfrm>
          <a:prstGeom prst="roundRect">
            <a:avLst>
              <a:gd name="adj" fmla="val 93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 name="Rounded Rectangle 5">
            <a:extLst>
              <a:ext uri="{FF2B5EF4-FFF2-40B4-BE49-F238E27FC236}">
                <a16:creationId xmlns:a16="http://schemas.microsoft.com/office/drawing/2014/main" id="{8660CCB2-52FA-A74C-9292-8339F0FCE02F}"/>
              </a:ext>
            </a:extLst>
          </p:cNvPr>
          <p:cNvSpPr/>
          <p:nvPr/>
        </p:nvSpPr>
        <p:spPr>
          <a:xfrm>
            <a:off x="4191258" y="1355076"/>
            <a:ext cx="1320298" cy="82296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7" name="Rounded Rectangle 6">
            <a:extLst>
              <a:ext uri="{FF2B5EF4-FFF2-40B4-BE49-F238E27FC236}">
                <a16:creationId xmlns:a16="http://schemas.microsoft.com/office/drawing/2014/main" id="{114BF54D-DF59-E546-94EA-502915398C9C}"/>
              </a:ext>
            </a:extLst>
          </p:cNvPr>
          <p:cNvSpPr/>
          <p:nvPr/>
        </p:nvSpPr>
        <p:spPr>
          <a:xfrm>
            <a:off x="5625879" y="1357112"/>
            <a:ext cx="1320299" cy="822960"/>
          </a:xfrm>
          <a:prstGeom prst="roundRect">
            <a:avLst>
              <a:gd name="adj" fmla="val 93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 name="Rounded Rectangle 8">
            <a:extLst>
              <a:ext uri="{FF2B5EF4-FFF2-40B4-BE49-F238E27FC236}">
                <a16:creationId xmlns:a16="http://schemas.microsoft.com/office/drawing/2014/main" id="{F13C77BB-F4B9-8F46-A755-D91BABA1AD4C}"/>
              </a:ext>
            </a:extLst>
          </p:cNvPr>
          <p:cNvSpPr/>
          <p:nvPr/>
        </p:nvSpPr>
        <p:spPr>
          <a:xfrm>
            <a:off x="463074" y="2263163"/>
            <a:ext cx="2127964"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Rounded Rectangle 9">
            <a:extLst>
              <a:ext uri="{FF2B5EF4-FFF2-40B4-BE49-F238E27FC236}">
                <a16:creationId xmlns:a16="http://schemas.microsoft.com/office/drawing/2014/main" id="{B7D7062E-2295-3D42-8017-D441269F2D4D}"/>
              </a:ext>
            </a:extLst>
          </p:cNvPr>
          <p:cNvSpPr/>
          <p:nvPr/>
        </p:nvSpPr>
        <p:spPr>
          <a:xfrm>
            <a:off x="482809" y="2946881"/>
            <a:ext cx="210822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 name="Rounded Rectangle 10">
            <a:extLst>
              <a:ext uri="{FF2B5EF4-FFF2-40B4-BE49-F238E27FC236}">
                <a16:creationId xmlns:a16="http://schemas.microsoft.com/office/drawing/2014/main" id="{912D131E-A7CA-AC4E-ADBD-EA80CC7A2BA0}"/>
              </a:ext>
            </a:extLst>
          </p:cNvPr>
          <p:cNvSpPr/>
          <p:nvPr/>
        </p:nvSpPr>
        <p:spPr>
          <a:xfrm>
            <a:off x="480586" y="3649221"/>
            <a:ext cx="2108229"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Rounded Rectangle 11">
            <a:extLst>
              <a:ext uri="{FF2B5EF4-FFF2-40B4-BE49-F238E27FC236}">
                <a16:creationId xmlns:a16="http://schemas.microsoft.com/office/drawing/2014/main" id="{6E602302-1EA4-CB43-8760-E11BF3641098}"/>
              </a:ext>
            </a:extLst>
          </p:cNvPr>
          <p:cNvSpPr/>
          <p:nvPr/>
        </p:nvSpPr>
        <p:spPr>
          <a:xfrm>
            <a:off x="480586" y="4345749"/>
            <a:ext cx="210822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 name="Rounded Rectangle 12">
            <a:extLst>
              <a:ext uri="{FF2B5EF4-FFF2-40B4-BE49-F238E27FC236}">
                <a16:creationId xmlns:a16="http://schemas.microsoft.com/office/drawing/2014/main" id="{30894CB0-FA7B-9146-B2C1-7209FFB55F6A}"/>
              </a:ext>
            </a:extLst>
          </p:cNvPr>
          <p:cNvSpPr/>
          <p:nvPr/>
        </p:nvSpPr>
        <p:spPr>
          <a:xfrm>
            <a:off x="480586" y="5072523"/>
            <a:ext cx="2108229"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MANUFACTURE &amp; SUPPLY CUS WITH COMPLIANT PRODUCTS </a:t>
            </a:r>
          </a:p>
        </p:txBody>
      </p:sp>
      <p:sp>
        <p:nvSpPr>
          <p:cNvPr id="14" name="Rounded Rectangle 13">
            <a:extLst>
              <a:ext uri="{FF2B5EF4-FFF2-40B4-BE49-F238E27FC236}">
                <a16:creationId xmlns:a16="http://schemas.microsoft.com/office/drawing/2014/main" id="{F990AD62-78ED-734A-9911-489258BC2F39}"/>
              </a:ext>
            </a:extLst>
          </p:cNvPr>
          <p:cNvSpPr/>
          <p:nvPr/>
        </p:nvSpPr>
        <p:spPr>
          <a:xfrm>
            <a:off x="480586" y="5769084"/>
            <a:ext cx="210822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 name="Rounded Rectangle 14">
            <a:extLst>
              <a:ext uri="{FF2B5EF4-FFF2-40B4-BE49-F238E27FC236}">
                <a16:creationId xmlns:a16="http://schemas.microsoft.com/office/drawing/2014/main" id="{D21232D6-DE4B-3947-AFD3-2B08F49BEAFF}"/>
              </a:ext>
            </a:extLst>
          </p:cNvPr>
          <p:cNvSpPr/>
          <p:nvPr/>
        </p:nvSpPr>
        <p:spPr>
          <a:xfrm>
            <a:off x="2689513" y="2263140"/>
            <a:ext cx="136538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6" name="Rounded Rectangle 15">
            <a:extLst>
              <a:ext uri="{FF2B5EF4-FFF2-40B4-BE49-F238E27FC236}">
                <a16:creationId xmlns:a16="http://schemas.microsoft.com/office/drawing/2014/main" id="{3D00B010-90B9-DD44-A48C-B3F12D6B928A}"/>
              </a:ext>
            </a:extLst>
          </p:cNvPr>
          <p:cNvSpPr/>
          <p:nvPr/>
        </p:nvSpPr>
        <p:spPr>
          <a:xfrm>
            <a:off x="2685912" y="2946881"/>
            <a:ext cx="136538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7" name="Rounded Rectangle 16">
            <a:extLst>
              <a:ext uri="{FF2B5EF4-FFF2-40B4-BE49-F238E27FC236}">
                <a16:creationId xmlns:a16="http://schemas.microsoft.com/office/drawing/2014/main" id="{971D057F-85D4-B844-9020-81AEC888C7D2}"/>
              </a:ext>
            </a:extLst>
          </p:cNvPr>
          <p:cNvSpPr/>
          <p:nvPr/>
        </p:nvSpPr>
        <p:spPr>
          <a:xfrm>
            <a:off x="2681736" y="3647171"/>
            <a:ext cx="1352138"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8" name="Rounded Rectangle 17">
            <a:extLst>
              <a:ext uri="{FF2B5EF4-FFF2-40B4-BE49-F238E27FC236}">
                <a16:creationId xmlns:a16="http://schemas.microsoft.com/office/drawing/2014/main" id="{6DA00FD0-A3BD-B444-A9B2-AA38D54C33D9}"/>
              </a:ext>
            </a:extLst>
          </p:cNvPr>
          <p:cNvSpPr/>
          <p:nvPr/>
        </p:nvSpPr>
        <p:spPr>
          <a:xfrm>
            <a:off x="2685911" y="4362921"/>
            <a:ext cx="136538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Rounded Rectangle 18">
            <a:extLst>
              <a:ext uri="{FF2B5EF4-FFF2-40B4-BE49-F238E27FC236}">
                <a16:creationId xmlns:a16="http://schemas.microsoft.com/office/drawing/2014/main" id="{7419E6FE-117E-604C-9682-40C9BACD0543}"/>
              </a:ext>
            </a:extLst>
          </p:cNvPr>
          <p:cNvSpPr/>
          <p:nvPr/>
        </p:nvSpPr>
        <p:spPr>
          <a:xfrm>
            <a:off x="2689513" y="5056222"/>
            <a:ext cx="136538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0" name="Rounded Rectangle 19">
            <a:extLst>
              <a:ext uri="{FF2B5EF4-FFF2-40B4-BE49-F238E27FC236}">
                <a16:creationId xmlns:a16="http://schemas.microsoft.com/office/drawing/2014/main" id="{6AC802F6-F693-DA43-BF5C-72579D919C93}"/>
              </a:ext>
            </a:extLst>
          </p:cNvPr>
          <p:cNvSpPr/>
          <p:nvPr/>
        </p:nvSpPr>
        <p:spPr>
          <a:xfrm>
            <a:off x="2680655" y="5769084"/>
            <a:ext cx="136538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1" name="Rounded Rectangle 20">
            <a:extLst>
              <a:ext uri="{FF2B5EF4-FFF2-40B4-BE49-F238E27FC236}">
                <a16:creationId xmlns:a16="http://schemas.microsoft.com/office/drawing/2014/main" id="{272D56CC-8A43-D948-A347-20E02A9E0B0B}"/>
              </a:ext>
            </a:extLst>
          </p:cNvPr>
          <p:cNvSpPr/>
          <p:nvPr/>
        </p:nvSpPr>
        <p:spPr>
          <a:xfrm>
            <a:off x="4191260" y="2253112"/>
            <a:ext cx="133078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Rounded Rectangle 21">
            <a:extLst>
              <a:ext uri="{FF2B5EF4-FFF2-40B4-BE49-F238E27FC236}">
                <a16:creationId xmlns:a16="http://schemas.microsoft.com/office/drawing/2014/main" id="{0814596B-8E35-464B-B86E-99B684FE6E96}"/>
              </a:ext>
            </a:extLst>
          </p:cNvPr>
          <p:cNvSpPr/>
          <p:nvPr/>
        </p:nvSpPr>
        <p:spPr>
          <a:xfrm>
            <a:off x="4201742" y="2958834"/>
            <a:ext cx="1309816"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3" name="Rounded Rectangle 22">
            <a:extLst>
              <a:ext uri="{FF2B5EF4-FFF2-40B4-BE49-F238E27FC236}">
                <a16:creationId xmlns:a16="http://schemas.microsoft.com/office/drawing/2014/main" id="{07FACC4E-6926-0B4B-A9A1-9EEF668C80CE}"/>
              </a:ext>
            </a:extLst>
          </p:cNvPr>
          <p:cNvSpPr/>
          <p:nvPr/>
        </p:nvSpPr>
        <p:spPr>
          <a:xfrm>
            <a:off x="4191260" y="3655658"/>
            <a:ext cx="133078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4" name="Rounded Rectangle 23">
            <a:extLst>
              <a:ext uri="{FF2B5EF4-FFF2-40B4-BE49-F238E27FC236}">
                <a16:creationId xmlns:a16="http://schemas.microsoft.com/office/drawing/2014/main" id="{000CBE38-1409-384E-9E12-CB94CC3E3637}"/>
              </a:ext>
            </a:extLst>
          </p:cNvPr>
          <p:cNvSpPr/>
          <p:nvPr/>
        </p:nvSpPr>
        <p:spPr>
          <a:xfrm>
            <a:off x="4186959" y="4345749"/>
            <a:ext cx="1320298"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5" name="Rounded Rectangle 24">
            <a:extLst>
              <a:ext uri="{FF2B5EF4-FFF2-40B4-BE49-F238E27FC236}">
                <a16:creationId xmlns:a16="http://schemas.microsoft.com/office/drawing/2014/main" id="{04E1A905-467D-3448-8BCB-88E26AEFFECD}"/>
              </a:ext>
            </a:extLst>
          </p:cNvPr>
          <p:cNvSpPr/>
          <p:nvPr/>
        </p:nvSpPr>
        <p:spPr>
          <a:xfrm>
            <a:off x="4186959" y="5056222"/>
            <a:ext cx="1320298"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6" name="Rounded Rectangle 25">
            <a:extLst>
              <a:ext uri="{FF2B5EF4-FFF2-40B4-BE49-F238E27FC236}">
                <a16:creationId xmlns:a16="http://schemas.microsoft.com/office/drawing/2014/main" id="{66730554-5EFE-9941-ABFE-9F760E69571E}"/>
              </a:ext>
            </a:extLst>
          </p:cNvPr>
          <p:cNvSpPr/>
          <p:nvPr/>
        </p:nvSpPr>
        <p:spPr>
          <a:xfrm>
            <a:off x="4183897" y="5766695"/>
            <a:ext cx="132029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7" name="Rounded Rectangle 26">
            <a:extLst>
              <a:ext uri="{FF2B5EF4-FFF2-40B4-BE49-F238E27FC236}">
                <a16:creationId xmlns:a16="http://schemas.microsoft.com/office/drawing/2014/main" id="{3CE16CA3-2E00-EA48-AFAF-E19333D54223}"/>
              </a:ext>
            </a:extLst>
          </p:cNvPr>
          <p:cNvSpPr/>
          <p:nvPr/>
        </p:nvSpPr>
        <p:spPr>
          <a:xfrm>
            <a:off x="5633221" y="2263140"/>
            <a:ext cx="1320299"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8" name="Rounded Rectangle 27">
            <a:extLst>
              <a:ext uri="{FF2B5EF4-FFF2-40B4-BE49-F238E27FC236}">
                <a16:creationId xmlns:a16="http://schemas.microsoft.com/office/drawing/2014/main" id="{56379AB0-D11A-A74C-9BC1-65836CD877AE}"/>
              </a:ext>
            </a:extLst>
          </p:cNvPr>
          <p:cNvSpPr/>
          <p:nvPr/>
        </p:nvSpPr>
        <p:spPr>
          <a:xfrm>
            <a:off x="5625880" y="2940021"/>
            <a:ext cx="132029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9" name="Rounded Rectangle 28">
            <a:extLst>
              <a:ext uri="{FF2B5EF4-FFF2-40B4-BE49-F238E27FC236}">
                <a16:creationId xmlns:a16="http://schemas.microsoft.com/office/drawing/2014/main" id="{08B74CB5-A269-3441-983D-68A2ACFDC964}"/>
              </a:ext>
            </a:extLst>
          </p:cNvPr>
          <p:cNvSpPr/>
          <p:nvPr/>
        </p:nvSpPr>
        <p:spPr>
          <a:xfrm>
            <a:off x="5631716" y="3653735"/>
            <a:ext cx="13203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0" name="Rounded Rectangle 29">
            <a:extLst>
              <a:ext uri="{FF2B5EF4-FFF2-40B4-BE49-F238E27FC236}">
                <a16:creationId xmlns:a16="http://schemas.microsoft.com/office/drawing/2014/main" id="{5F81F303-D1A3-A54E-AC14-ECCCEA9D5F72}"/>
              </a:ext>
            </a:extLst>
          </p:cNvPr>
          <p:cNvSpPr/>
          <p:nvPr/>
        </p:nvSpPr>
        <p:spPr>
          <a:xfrm>
            <a:off x="5631714" y="4345749"/>
            <a:ext cx="1320299"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1" name="Rounded Rectangle 30">
            <a:extLst>
              <a:ext uri="{FF2B5EF4-FFF2-40B4-BE49-F238E27FC236}">
                <a16:creationId xmlns:a16="http://schemas.microsoft.com/office/drawing/2014/main" id="{D07A3BB1-170D-C040-AAB9-86D79B9CE6FF}"/>
              </a:ext>
            </a:extLst>
          </p:cNvPr>
          <p:cNvSpPr/>
          <p:nvPr/>
        </p:nvSpPr>
        <p:spPr>
          <a:xfrm>
            <a:off x="5639318" y="5072523"/>
            <a:ext cx="131269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2" name="Rounded Rectangle 31">
            <a:extLst>
              <a:ext uri="{FF2B5EF4-FFF2-40B4-BE49-F238E27FC236}">
                <a16:creationId xmlns:a16="http://schemas.microsoft.com/office/drawing/2014/main" id="{005682F9-55EB-7E47-AAC2-5C34E60B4606}"/>
              </a:ext>
            </a:extLst>
          </p:cNvPr>
          <p:cNvSpPr/>
          <p:nvPr/>
        </p:nvSpPr>
        <p:spPr>
          <a:xfrm>
            <a:off x="5631714" y="5764537"/>
            <a:ext cx="1320300"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3" name="TextBox 32">
            <a:extLst>
              <a:ext uri="{FF2B5EF4-FFF2-40B4-BE49-F238E27FC236}">
                <a16:creationId xmlns:a16="http://schemas.microsoft.com/office/drawing/2014/main" id="{F2D36B84-0463-2E43-8226-7B1EA3E60E20}"/>
              </a:ext>
            </a:extLst>
          </p:cNvPr>
          <p:cNvSpPr txBox="1"/>
          <p:nvPr/>
        </p:nvSpPr>
        <p:spPr>
          <a:xfrm>
            <a:off x="441849" y="1465165"/>
            <a:ext cx="2190151" cy="584775"/>
          </a:xfrm>
          <a:prstGeom prst="rect">
            <a:avLst/>
          </a:prstGeom>
          <a:noFill/>
        </p:spPr>
        <p:txBody>
          <a:bodyPr wrap="none" rtlCol="0" anchor="ctr" anchorCtr="0">
            <a:spAutoFit/>
          </a:bodyPr>
          <a:lstStyle/>
          <a:p>
            <a:pPr algn="ctr"/>
            <a:r>
              <a:rPr lang="en-US" sz="1600" b="1" u="sng" dirty="0">
                <a:solidFill>
                  <a:schemeClr val="bg1"/>
                </a:solidFill>
                <a:latin typeface="Poppins" pitchFamily="2" charset="77"/>
                <a:ea typeface="League Spartan" charset="0"/>
                <a:cs typeface="Poppins" pitchFamily="2" charset="77"/>
              </a:rPr>
              <a:t>GENERIC CRITERIA FOR </a:t>
            </a:r>
          </a:p>
          <a:p>
            <a:pPr algn="ctr"/>
            <a:r>
              <a:rPr lang="en-US" sz="1600" b="1" u="sng" dirty="0">
                <a:solidFill>
                  <a:schemeClr val="bg1"/>
                </a:solidFill>
                <a:latin typeface="Poppins" pitchFamily="2" charset="77"/>
                <a:ea typeface="League Spartan" charset="0"/>
                <a:cs typeface="Poppins" pitchFamily="2" charset="77"/>
              </a:rPr>
              <a:t>PARTNER ASSESSMENT</a:t>
            </a:r>
            <a:endParaRPr lang="en-US" sz="1600" b="1" u="sng" dirty="0">
              <a:solidFill>
                <a:srgbClr val="0070C0"/>
              </a:solidFill>
              <a:latin typeface="Poppins" pitchFamily="2" charset="77"/>
              <a:ea typeface="League Spartan" charset="0"/>
              <a:cs typeface="Poppins" pitchFamily="2" charset="77"/>
            </a:endParaRPr>
          </a:p>
        </p:txBody>
      </p:sp>
      <p:sp>
        <p:nvSpPr>
          <p:cNvPr id="34" name="TextBox 33">
            <a:extLst>
              <a:ext uri="{FF2B5EF4-FFF2-40B4-BE49-F238E27FC236}">
                <a16:creationId xmlns:a16="http://schemas.microsoft.com/office/drawing/2014/main" id="{824A3F85-12DA-A747-96A9-B60003C22F57}"/>
              </a:ext>
            </a:extLst>
          </p:cNvPr>
          <p:cNvSpPr txBox="1"/>
          <p:nvPr/>
        </p:nvSpPr>
        <p:spPr>
          <a:xfrm>
            <a:off x="2694814" y="1474169"/>
            <a:ext cx="1404166" cy="584775"/>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INTRODUCER/</a:t>
            </a:r>
          </a:p>
          <a:p>
            <a:pPr algn="ctr"/>
            <a:r>
              <a:rPr lang="en-US" sz="1600" b="1" dirty="0">
                <a:solidFill>
                  <a:schemeClr val="bg1"/>
                </a:solidFill>
                <a:latin typeface="Poppins" pitchFamily="2" charset="77"/>
                <a:ea typeface="League Spartan" charset="0"/>
                <a:cs typeface="Poppins" pitchFamily="2" charset="77"/>
              </a:rPr>
              <a:t>REFERROR</a:t>
            </a:r>
          </a:p>
        </p:txBody>
      </p:sp>
      <p:sp>
        <p:nvSpPr>
          <p:cNvPr id="35" name="TextBox 34">
            <a:extLst>
              <a:ext uri="{FF2B5EF4-FFF2-40B4-BE49-F238E27FC236}">
                <a16:creationId xmlns:a16="http://schemas.microsoft.com/office/drawing/2014/main" id="{5435D9C5-CB87-5944-9627-A3AB4D6155EC}"/>
              </a:ext>
            </a:extLst>
          </p:cNvPr>
          <p:cNvSpPr txBox="1"/>
          <p:nvPr/>
        </p:nvSpPr>
        <p:spPr>
          <a:xfrm>
            <a:off x="4383619" y="1474169"/>
            <a:ext cx="935577" cy="584775"/>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TIED</a:t>
            </a:r>
          </a:p>
          <a:p>
            <a:pPr algn="ctr"/>
            <a:r>
              <a:rPr lang="en-US" sz="1600" b="1" dirty="0">
                <a:solidFill>
                  <a:schemeClr val="bg1"/>
                </a:solidFill>
                <a:latin typeface="Poppins" pitchFamily="2" charset="77"/>
                <a:ea typeface="League Spartan" charset="0"/>
                <a:cs typeface="Poppins" pitchFamily="2" charset="77"/>
              </a:rPr>
              <a:t> AGENCY</a:t>
            </a:r>
          </a:p>
        </p:txBody>
      </p:sp>
      <p:sp>
        <p:nvSpPr>
          <p:cNvPr id="36" name="TextBox 35">
            <a:extLst>
              <a:ext uri="{FF2B5EF4-FFF2-40B4-BE49-F238E27FC236}">
                <a16:creationId xmlns:a16="http://schemas.microsoft.com/office/drawing/2014/main" id="{A7A116F2-A214-0D47-B7A4-069EB6B919ED}"/>
              </a:ext>
            </a:extLst>
          </p:cNvPr>
          <p:cNvSpPr txBox="1"/>
          <p:nvPr/>
        </p:nvSpPr>
        <p:spPr>
          <a:xfrm>
            <a:off x="5763871" y="1440517"/>
            <a:ext cx="935577" cy="830997"/>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MULTI</a:t>
            </a:r>
          </a:p>
          <a:p>
            <a:pPr algn="ctr"/>
            <a:r>
              <a:rPr lang="en-US" sz="1600" b="1" dirty="0">
                <a:solidFill>
                  <a:schemeClr val="bg1"/>
                </a:solidFill>
                <a:latin typeface="Poppins" pitchFamily="2" charset="77"/>
                <a:ea typeface="League Spartan" charset="0"/>
                <a:cs typeface="Poppins" pitchFamily="2" charset="77"/>
              </a:rPr>
              <a:t> AGENCY</a:t>
            </a:r>
          </a:p>
          <a:p>
            <a:pPr algn="ctr"/>
            <a:endParaRPr lang="en-US" sz="1600" b="1" dirty="0">
              <a:solidFill>
                <a:schemeClr val="bg1"/>
              </a:solidFill>
              <a:latin typeface="Poppins" pitchFamily="2" charset="77"/>
              <a:ea typeface="League Spartan" charset="0"/>
              <a:cs typeface="Poppins" pitchFamily="2" charset="77"/>
            </a:endParaRPr>
          </a:p>
        </p:txBody>
      </p:sp>
      <p:sp>
        <p:nvSpPr>
          <p:cNvPr id="38" name="Subtitle 2">
            <a:extLst>
              <a:ext uri="{FF2B5EF4-FFF2-40B4-BE49-F238E27FC236}">
                <a16:creationId xmlns:a16="http://schemas.microsoft.com/office/drawing/2014/main" id="{E430BB84-DB6E-B04D-A96C-82CF9C7ED89E}"/>
              </a:ext>
            </a:extLst>
          </p:cNvPr>
          <p:cNvSpPr txBox="1">
            <a:spLocks/>
          </p:cNvSpPr>
          <p:nvPr/>
        </p:nvSpPr>
        <p:spPr>
          <a:xfrm>
            <a:off x="585834" y="2988401"/>
            <a:ext cx="1985756" cy="4820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REVENUES – ONCE OFF &amp; ONGOING</a:t>
            </a:r>
          </a:p>
        </p:txBody>
      </p:sp>
      <p:sp>
        <p:nvSpPr>
          <p:cNvPr id="43" name="Freeform 1">
            <a:extLst>
              <a:ext uri="{FF2B5EF4-FFF2-40B4-BE49-F238E27FC236}">
                <a16:creationId xmlns:a16="http://schemas.microsoft.com/office/drawing/2014/main" id="{8DDB3BAA-84FA-1340-A193-3FBA6FF79B39}"/>
              </a:ext>
            </a:extLst>
          </p:cNvPr>
          <p:cNvSpPr>
            <a:spLocks noChangeArrowheads="1"/>
          </p:cNvSpPr>
          <p:nvPr/>
        </p:nvSpPr>
        <p:spPr bwMode="auto">
          <a:xfrm>
            <a:off x="3126210" y="2439961"/>
            <a:ext cx="252641" cy="258904"/>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47" name="Freeform 1">
            <a:extLst>
              <a:ext uri="{FF2B5EF4-FFF2-40B4-BE49-F238E27FC236}">
                <a16:creationId xmlns:a16="http://schemas.microsoft.com/office/drawing/2014/main" id="{66AFB5EB-0ABF-4C4F-B184-3D3DACFC88D6}"/>
              </a:ext>
            </a:extLst>
          </p:cNvPr>
          <p:cNvSpPr>
            <a:spLocks noChangeArrowheads="1"/>
          </p:cNvSpPr>
          <p:nvPr/>
        </p:nvSpPr>
        <p:spPr bwMode="auto">
          <a:xfrm>
            <a:off x="5851847" y="3163033"/>
            <a:ext cx="244153" cy="275308"/>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48" name="Freeform 1">
            <a:extLst>
              <a:ext uri="{FF2B5EF4-FFF2-40B4-BE49-F238E27FC236}">
                <a16:creationId xmlns:a16="http://schemas.microsoft.com/office/drawing/2014/main" id="{E0238BCD-5617-784E-8673-4DD241BFED66}"/>
              </a:ext>
            </a:extLst>
          </p:cNvPr>
          <p:cNvSpPr>
            <a:spLocks noChangeArrowheads="1"/>
          </p:cNvSpPr>
          <p:nvPr/>
        </p:nvSpPr>
        <p:spPr bwMode="auto">
          <a:xfrm>
            <a:off x="3459180" y="3902109"/>
            <a:ext cx="252496" cy="238330"/>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49" name="Freeform 1">
            <a:extLst>
              <a:ext uri="{FF2B5EF4-FFF2-40B4-BE49-F238E27FC236}">
                <a16:creationId xmlns:a16="http://schemas.microsoft.com/office/drawing/2014/main" id="{196EF0A7-68C3-B844-A35F-FF9922859137}"/>
              </a:ext>
            </a:extLst>
          </p:cNvPr>
          <p:cNvSpPr>
            <a:spLocks noChangeArrowheads="1"/>
          </p:cNvSpPr>
          <p:nvPr/>
        </p:nvSpPr>
        <p:spPr bwMode="auto">
          <a:xfrm>
            <a:off x="3469468" y="4557789"/>
            <a:ext cx="236300" cy="293344"/>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50" name="Freeform 49">
            <a:extLst>
              <a:ext uri="{FF2B5EF4-FFF2-40B4-BE49-F238E27FC236}">
                <a16:creationId xmlns:a16="http://schemas.microsoft.com/office/drawing/2014/main" id="{731046C5-0152-024A-95B5-4C7C743A1F65}"/>
              </a:ext>
            </a:extLst>
          </p:cNvPr>
          <p:cNvSpPr>
            <a:spLocks noChangeArrowheads="1"/>
          </p:cNvSpPr>
          <p:nvPr/>
        </p:nvSpPr>
        <p:spPr bwMode="auto">
          <a:xfrm>
            <a:off x="3013268" y="5988800"/>
            <a:ext cx="154987" cy="249547"/>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dirty="0">
              <a:latin typeface="Lato Light" panose="020F0502020204030203" pitchFamily="34" charset="0"/>
            </a:endParaRPr>
          </a:p>
        </p:txBody>
      </p:sp>
      <p:sp>
        <p:nvSpPr>
          <p:cNvPr id="51" name="Freeform 1">
            <a:extLst>
              <a:ext uri="{FF2B5EF4-FFF2-40B4-BE49-F238E27FC236}">
                <a16:creationId xmlns:a16="http://schemas.microsoft.com/office/drawing/2014/main" id="{1A931DE4-A6C7-F247-87A6-CE64C0F33A4E}"/>
              </a:ext>
            </a:extLst>
          </p:cNvPr>
          <p:cNvSpPr>
            <a:spLocks noChangeArrowheads="1"/>
          </p:cNvSpPr>
          <p:nvPr/>
        </p:nvSpPr>
        <p:spPr bwMode="auto">
          <a:xfrm>
            <a:off x="4416480" y="2439961"/>
            <a:ext cx="262718" cy="278791"/>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54" name="Freeform 1">
            <a:extLst>
              <a:ext uri="{FF2B5EF4-FFF2-40B4-BE49-F238E27FC236}">
                <a16:creationId xmlns:a16="http://schemas.microsoft.com/office/drawing/2014/main" id="{D7BD2A85-4640-064A-B5D3-10914B0D3422}"/>
              </a:ext>
            </a:extLst>
          </p:cNvPr>
          <p:cNvSpPr>
            <a:spLocks noChangeArrowheads="1"/>
          </p:cNvSpPr>
          <p:nvPr/>
        </p:nvSpPr>
        <p:spPr bwMode="auto">
          <a:xfrm>
            <a:off x="4679198" y="3902109"/>
            <a:ext cx="298631" cy="2565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57" name="Freeform 56">
            <a:extLst>
              <a:ext uri="{FF2B5EF4-FFF2-40B4-BE49-F238E27FC236}">
                <a16:creationId xmlns:a16="http://schemas.microsoft.com/office/drawing/2014/main" id="{AD238199-2ABE-0B44-AAC9-F4258C24C80C}"/>
              </a:ext>
            </a:extLst>
          </p:cNvPr>
          <p:cNvSpPr>
            <a:spLocks noChangeArrowheads="1"/>
          </p:cNvSpPr>
          <p:nvPr/>
        </p:nvSpPr>
        <p:spPr bwMode="auto">
          <a:xfrm>
            <a:off x="2974842" y="3916417"/>
            <a:ext cx="231840" cy="216729"/>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dirty="0">
              <a:latin typeface="Lato Light" panose="020F0502020204030203" pitchFamily="34" charset="0"/>
            </a:endParaRPr>
          </a:p>
        </p:txBody>
      </p:sp>
      <p:sp>
        <p:nvSpPr>
          <p:cNvPr id="58" name="Freeform 57">
            <a:extLst>
              <a:ext uri="{FF2B5EF4-FFF2-40B4-BE49-F238E27FC236}">
                <a16:creationId xmlns:a16="http://schemas.microsoft.com/office/drawing/2014/main" id="{9B44A839-D9FA-8A4D-B5CC-2CF6F55C3666}"/>
              </a:ext>
            </a:extLst>
          </p:cNvPr>
          <p:cNvSpPr>
            <a:spLocks noChangeArrowheads="1"/>
          </p:cNvSpPr>
          <p:nvPr/>
        </p:nvSpPr>
        <p:spPr bwMode="auto">
          <a:xfrm>
            <a:off x="3533838" y="3203542"/>
            <a:ext cx="196537" cy="250509"/>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dirty="0">
              <a:latin typeface="Lato Light" panose="020F0502020204030203" pitchFamily="34" charset="0"/>
            </a:endParaRPr>
          </a:p>
        </p:txBody>
      </p:sp>
      <p:sp>
        <p:nvSpPr>
          <p:cNvPr id="59" name="Freeform 1">
            <a:extLst>
              <a:ext uri="{FF2B5EF4-FFF2-40B4-BE49-F238E27FC236}">
                <a16:creationId xmlns:a16="http://schemas.microsoft.com/office/drawing/2014/main" id="{06DBFABB-ED83-F945-AD70-466A7A0397FE}"/>
              </a:ext>
            </a:extLst>
          </p:cNvPr>
          <p:cNvSpPr>
            <a:spLocks noChangeArrowheads="1"/>
          </p:cNvSpPr>
          <p:nvPr/>
        </p:nvSpPr>
        <p:spPr bwMode="auto">
          <a:xfrm>
            <a:off x="4693757" y="4557790"/>
            <a:ext cx="284071" cy="248101"/>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61" name="Freeform 60">
            <a:extLst>
              <a:ext uri="{FF2B5EF4-FFF2-40B4-BE49-F238E27FC236}">
                <a16:creationId xmlns:a16="http://schemas.microsoft.com/office/drawing/2014/main" id="{74F69EA4-9BDB-684B-A8CD-866B69F0BEE2}"/>
              </a:ext>
            </a:extLst>
          </p:cNvPr>
          <p:cNvSpPr>
            <a:spLocks noChangeArrowheads="1"/>
          </p:cNvSpPr>
          <p:nvPr/>
        </p:nvSpPr>
        <p:spPr bwMode="auto">
          <a:xfrm>
            <a:off x="2964721" y="4557789"/>
            <a:ext cx="234249" cy="252015"/>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dirty="0">
              <a:latin typeface="Lato Light" panose="020F0502020204030203" pitchFamily="34" charset="0"/>
            </a:endParaRPr>
          </a:p>
        </p:txBody>
      </p:sp>
      <p:sp>
        <p:nvSpPr>
          <p:cNvPr id="62" name="Freeform 1">
            <a:extLst>
              <a:ext uri="{FF2B5EF4-FFF2-40B4-BE49-F238E27FC236}">
                <a16:creationId xmlns:a16="http://schemas.microsoft.com/office/drawing/2014/main" id="{A89A70DF-9FAB-A344-8329-9CE9A5A6D011}"/>
              </a:ext>
            </a:extLst>
          </p:cNvPr>
          <p:cNvSpPr>
            <a:spLocks noChangeArrowheads="1"/>
          </p:cNvSpPr>
          <p:nvPr/>
        </p:nvSpPr>
        <p:spPr bwMode="auto">
          <a:xfrm>
            <a:off x="2974841" y="3163032"/>
            <a:ext cx="280249" cy="289218"/>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63" name="Freeform 1">
            <a:extLst>
              <a:ext uri="{FF2B5EF4-FFF2-40B4-BE49-F238E27FC236}">
                <a16:creationId xmlns:a16="http://schemas.microsoft.com/office/drawing/2014/main" id="{7E950C0D-85AC-0A4C-A0DB-9B225F88CACD}"/>
              </a:ext>
            </a:extLst>
          </p:cNvPr>
          <p:cNvSpPr>
            <a:spLocks noChangeArrowheads="1"/>
          </p:cNvSpPr>
          <p:nvPr/>
        </p:nvSpPr>
        <p:spPr bwMode="auto">
          <a:xfrm>
            <a:off x="4480490" y="3195687"/>
            <a:ext cx="280953" cy="258365"/>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64" name="Freeform 1">
            <a:extLst>
              <a:ext uri="{FF2B5EF4-FFF2-40B4-BE49-F238E27FC236}">
                <a16:creationId xmlns:a16="http://schemas.microsoft.com/office/drawing/2014/main" id="{CB16079E-C7D1-2348-8BDD-CD27BD1D1216}"/>
              </a:ext>
            </a:extLst>
          </p:cNvPr>
          <p:cNvSpPr>
            <a:spLocks noChangeArrowheads="1"/>
          </p:cNvSpPr>
          <p:nvPr/>
        </p:nvSpPr>
        <p:spPr bwMode="auto">
          <a:xfrm>
            <a:off x="5851847" y="3902109"/>
            <a:ext cx="265394" cy="2565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65" name="Freeform 1">
            <a:extLst>
              <a:ext uri="{FF2B5EF4-FFF2-40B4-BE49-F238E27FC236}">
                <a16:creationId xmlns:a16="http://schemas.microsoft.com/office/drawing/2014/main" id="{B1B21936-DD95-7F41-BC23-1C0A87EB693F}"/>
              </a:ext>
            </a:extLst>
          </p:cNvPr>
          <p:cNvSpPr>
            <a:spLocks noChangeArrowheads="1"/>
          </p:cNvSpPr>
          <p:nvPr/>
        </p:nvSpPr>
        <p:spPr bwMode="auto">
          <a:xfrm>
            <a:off x="6131293" y="4557791"/>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66" name="Freeform 1">
            <a:extLst>
              <a:ext uri="{FF2B5EF4-FFF2-40B4-BE49-F238E27FC236}">
                <a16:creationId xmlns:a16="http://schemas.microsoft.com/office/drawing/2014/main" id="{B8D11287-C58F-B240-A923-C1996B2B3A8D}"/>
              </a:ext>
            </a:extLst>
          </p:cNvPr>
          <p:cNvSpPr>
            <a:spLocks noChangeArrowheads="1"/>
          </p:cNvSpPr>
          <p:nvPr/>
        </p:nvSpPr>
        <p:spPr bwMode="auto">
          <a:xfrm>
            <a:off x="6286030" y="3170888"/>
            <a:ext cx="244152" cy="275308"/>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8" name="Subtitle 2">
            <a:extLst>
              <a:ext uri="{FF2B5EF4-FFF2-40B4-BE49-F238E27FC236}">
                <a16:creationId xmlns:a16="http://schemas.microsoft.com/office/drawing/2014/main" id="{612C6DC7-4836-42A5-9AA1-130DD8917972}"/>
              </a:ext>
            </a:extLst>
          </p:cNvPr>
          <p:cNvSpPr txBox="1">
            <a:spLocks/>
          </p:cNvSpPr>
          <p:nvPr/>
        </p:nvSpPr>
        <p:spPr>
          <a:xfrm>
            <a:off x="604238" y="2410803"/>
            <a:ext cx="1891558" cy="25122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REVENUE GENERATION </a:t>
            </a:r>
          </a:p>
        </p:txBody>
      </p:sp>
      <p:sp>
        <p:nvSpPr>
          <p:cNvPr id="44" name="Freeform 1">
            <a:extLst>
              <a:ext uri="{FF2B5EF4-FFF2-40B4-BE49-F238E27FC236}">
                <a16:creationId xmlns:a16="http://schemas.microsoft.com/office/drawing/2014/main" id="{B0B1BD98-D765-4EA7-93AF-F43A04DC41A5}"/>
              </a:ext>
            </a:extLst>
          </p:cNvPr>
          <p:cNvSpPr>
            <a:spLocks noChangeArrowheads="1"/>
          </p:cNvSpPr>
          <p:nvPr/>
        </p:nvSpPr>
        <p:spPr bwMode="auto">
          <a:xfrm>
            <a:off x="4883994" y="2444275"/>
            <a:ext cx="262719" cy="278791"/>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45" name="Freeform 1">
            <a:extLst>
              <a:ext uri="{FF2B5EF4-FFF2-40B4-BE49-F238E27FC236}">
                <a16:creationId xmlns:a16="http://schemas.microsoft.com/office/drawing/2014/main" id="{E986B1B4-D543-42C7-853A-E0515748217F}"/>
              </a:ext>
            </a:extLst>
          </p:cNvPr>
          <p:cNvSpPr>
            <a:spLocks noChangeArrowheads="1"/>
          </p:cNvSpPr>
          <p:nvPr/>
        </p:nvSpPr>
        <p:spPr bwMode="auto">
          <a:xfrm>
            <a:off x="6286030" y="2439961"/>
            <a:ext cx="244151" cy="266868"/>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52" name="Freeform 1">
            <a:extLst>
              <a:ext uri="{FF2B5EF4-FFF2-40B4-BE49-F238E27FC236}">
                <a16:creationId xmlns:a16="http://schemas.microsoft.com/office/drawing/2014/main" id="{A7F1FC82-10CC-4186-9005-8F53983C8CE4}"/>
              </a:ext>
            </a:extLst>
          </p:cNvPr>
          <p:cNvSpPr>
            <a:spLocks noChangeArrowheads="1"/>
          </p:cNvSpPr>
          <p:nvPr/>
        </p:nvSpPr>
        <p:spPr bwMode="auto">
          <a:xfrm>
            <a:off x="5848682" y="2439961"/>
            <a:ext cx="247317" cy="263085"/>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cxnSp>
        <p:nvCxnSpPr>
          <p:cNvPr id="72" name="Straight Connector 71">
            <a:extLst>
              <a:ext uri="{FF2B5EF4-FFF2-40B4-BE49-F238E27FC236}">
                <a16:creationId xmlns:a16="http://schemas.microsoft.com/office/drawing/2014/main" id="{C2B3462E-A5BA-4C35-9F50-D4C73B552EF9}"/>
              </a:ext>
            </a:extLst>
          </p:cNvPr>
          <p:cNvCxnSpPr>
            <a:cxnSpLocks/>
          </p:cNvCxnSpPr>
          <p:nvPr/>
        </p:nvCxnSpPr>
        <p:spPr>
          <a:xfrm flipH="1">
            <a:off x="3271141" y="3732400"/>
            <a:ext cx="181234" cy="507565"/>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74" name="Subtitle 2">
            <a:extLst>
              <a:ext uri="{FF2B5EF4-FFF2-40B4-BE49-F238E27FC236}">
                <a16:creationId xmlns:a16="http://schemas.microsoft.com/office/drawing/2014/main" id="{016FED5F-4D5E-4F19-BA86-E056CA4E1497}"/>
              </a:ext>
            </a:extLst>
          </p:cNvPr>
          <p:cNvSpPr txBox="1">
            <a:spLocks/>
          </p:cNvSpPr>
          <p:nvPr/>
        </p:nvSpPr>
        <p:spPr>
          <a:xfrm>
            <a:off x="589729" y="3599904"/>
            <a:ext cx="1985756" cy="71288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MEMBER RELATIONSHIP – HOW INVOLVED ARE YOU ON ONGOING BASIS </a:t>
            </a:r>
          </a:p>
        </p:txBody>
      </p:sp>
      <p:sp>
        <p:nvSpPr>
          <p:cNvPr id="76" name="Freeform 1">
            <a:extLst>
              <a:ext uri="{FF2B5EF4-FFF2-40B4-BE49-F238E27FC236}">
                <a16:creationId xmlns:a16="http://schemas.microsoft.com/office/drawing/2014/main" id="{8BFD255F-1AC2-4159-AE4F-0879E977E0CB}"/>
              </a:ext>
            </a:extLst>
          </p:cNvPr>
          <p:cNvSpPr>
            <a:spLocks noChangeArrowheads="1"/>
          </p:cNvSpPr>
          <p:nvPr/>
        </p:nvSpPr>
        <p:spPr bwMode="auto">
          <a:xfrm>
            <a:off x="4870346" y="3203542"/>
            <a:ext cx="299690" cy="266914"/>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78" name="Freeform 1">
            <a:extLst>
              <a:ext uri="{FF2B5EF4-FFF2-40B4-BE49-F238E27FC236}">
                <a16:creationId xmlns:a16="http://schemas.microsoft.com/office/drawing/2014/main" id="{D67CA14D-2C55-4D22-B50E-52C529DAFB7F}"/>
              </a:ext>
            </a:extLst>
          </p:cNvPr>
          <p:cNvSpPr>
            <a:spLocks noChangeArrowheads="1"/>
          </p:cNvSpPr>
          <p:nvPr/>
        </p:nvSpPr>
        <p:spPr bwMode="auto">
          <a:xfrm>
            <a:off x="6231660" y="3902109"/>
            <a:ext cx="265394" cy="2565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82" name="Subtitle 2">
            <a:extLst>
              <a:ext uri="{FF2B5EF4-FFF2-40B4-BE49-F238E27FC236}">
                <a16:creationId xmlns:a16="http://schemas.microsoft.com/office/drawing/2014/main" id="{D1231B9D-6630-4D37-9312-34CD03F5CA48}"/>
              </a:ext>
            </a:extLst>
          </p:cNvPr>
          <p:cNvSpPr txBox="1">
            <a:spLocks/>
          </p:cNvSpPr>
          <p:nvPr/>
        </p:nvSpPr>
        <p:spPr>
          <a:xfrm>
            <a:off x="598444" y="4392937"/>
            <a:ext cx="1985756" cy="4820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WILL MAKE  I.T./SYSTEM INVESTMENTS IN YOUR CU</a:t>
            </a:r>
          </a:p>
        </p:txBody>
      </p:sp>
      <p:cxnSp>
        <p:nvCxnSpPr>
          <p:cNvPr id="83" name="Straight Connector 82">
            <a:extLst>
              <a:ext uri="{FF2B5EF4-FFF2-40B4-BE49-F238E27FC236}">
                <a16:creationId xmlns:a16="http://schemas.microsoft.com/office/drawing/2014/main" id="{0A378087-4730-4571-B044-901C98C708C8}"/>
              </a:ext>
            </a:extLst>
          </p:cNvPr>
          <p:cNvCxnSpPr>
            <a:cxnSpLocks/>
          </p:cNvCxnSpPr>
          <p:nvPr/>
        </p:nvCxnSpPr>
        <p:spPr>
          <a:xfrm flipH="1">
            <a:off x="3288234" y="4414325"/>
            <a:ext cx="181234" cy="507565"/>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E40E3E1-EF3D-4009-80A4-8C06F4A60DC9}"/>
              </a:ext>
            </a:extLst>
          </p:cNvPr>
          <p:cNvSpPr txBox="1"/>
          <p:nvPr/>
        </p:nvSpPr>
        <p:spPr>
          <a:xfrm>
            <a:off x="7166309" y="628938"/>
            <a:ext cx="4951376" cy="6001643"/>
          </a:xfrm>
          <a:prstGeom prst="rect">
            <a:avLst/>
          </a:prstGeom>
          <a:noFill/>
          <a:ln w="19050">
            <a:solidFill>
              <a:srgbClr val="0070C0"/>
            </a:solidFill>
          </a:ln>
        </p:spPr>
        <p:txBody>
          <a:bodyPr wrap="square" rtlCol="0">
            <a:spAutoFit/>
          </a:bodyPr>
          <a:lstStyle/>
          <a:p>
            <a:pPr algn="ctr"/>
            <a:r>
              <a:rPr lang="en-IE" sz="1600" b="1" dirty="0">
                <a:latin typeface="Lato"/>
              </a:rPr>
              <a:t>PARTNER CRITICAL DUE DILIGENCE</a:t>
            </a:r>
          </a:p>
          <a:p>
            <a:pPr algn="ctr"/>
            <a:endParaRPr lang="en-IE" sz="2000" dirty="0">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THEIR TRACK RECORD IN PRODUCT INNOVATION - ARE THEY INNOVATORS OR FOLLOWERS?</a:t>
            </a:r>
          </a:p>
          <a:p>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ARE THEY PROVIDING INTERMEDIATED SERVICS TO OTHER INSTITUTIONS &amp; WHAT IS THEIR EXPERIENCE?</a:t>
            </a:r>
          </a:p>
          <a:p>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DO THEY HAVE A PROVEN MULTI CHANNEL DISTRIBUTION OFFERING? WHAT ARE THE SLAs? </a:t>
            </a:r>
          </a:p>
          <a:p>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CLEAR OUTLINE OF THE MEMBER’S ‘BUY’ JOURNEY – PRE SALE, SALE, POST SALE – CLARITY ON WHO DELIVERS WHAT &amp; HOW</a:t>
            </a:r>
          </a:p>
          <a:p>
            <a:pPr marL="457200" indent="-457200">
              <a:buFont typeface="Wingdings" panose="05000000000000000000" pitchFamily="2" charset="2"/>
              <a:buChar char="§"/>
            </a:pPr>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WHAT IS THE COMPLAINTS MODEL? WHAT &amp; BY WHO?</a:t>
            </a:r>
          </a:p>
          <a:p>
            <a:pPr marL="457200" indent="-457200">
              <a:buFont typeface="Wingdings" panose="05000000000000000000" pitchFamily="2" charset="2"/>
              <a:buChar char="§"/>
            </a:pPr>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WHAT IS THE ONGOING SERVICE MODEL/HOW MUCH INVOLVEMENT HAVE YOU – CLEAR CONTRACTS AROUND RECURRING REVENUE/FUTURE SALES</a:t>
            </a:r>
          </a:p>
          <a:p>
            <a:pPr marL="457200" indent="-457200">
              <a:buFont typeface="Wingdings" panose="05000000000000000000" pitchFamily="2" charset="2"/>
              <a:buChar char="§"/>
            </a:pPr>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WHAT IS THE FUNCTIONAL SUPPORT MODEL – MARKETING, I.T, SALES SUPPORT, TRAINING</a:t>
            </a:r>
          </a:p>
          <a:p>
            <a:pPr marL="457200" indent="-457200">
              <a:buFont typeface="Wingdings" panose="05000000000000000000" pitchFamily="2" charset="2"/>
              <a:buChar char="§"/>
            </a:pPr>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WHAT IS THE COST/REVENUE MODEL – FIXED &amp; VARIABLE; ARE THESE VOLUME DEPENDENT &amp; WHA ARE THE MITIGANTS IF TARGETS NOT REACHED  </a:t>
            </a:r>
          </a:p>
          <a:p>
            <a:pPr marL="457200" indent="-457200">
              <a:buFont typeface="Wingdings" panose="05000000000000000000" pitchFamily="2" charset="2"/>
              <a:buChar char="§"/>
            </a:pPr>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ARE THERE IMPLICATIONS FOR ONGOING CROSS SALES &amp; HOW WE MANAGE THIS. DOES THE CONTRACT HINDER US?</a:t>
            </a:r>
          </a:p>
          <a:p>
            <a:endParaRPr lang="en-IE" sz="1200" dirty="0">
              <a:solidFill>
                <a:schemeClr val="accent3">
                  <a:lumMod val="75000"/>
                </a:schemeClr>
              </a:solidFill>
              <a:latin typeface="Lato"/>
            </a:endParaRPr>
          </a:p>
          <a:p>
            <a:pPr marL="457200" indent="-457200">
              <a:buFont typeface="Wingdings" panose="05000000000000000000" pitchFamily="2" charset="2"/>
              <a:buChar char="§"/>
            </a:pPr>
            <a:r>
              <a:rPr lang="en-IE" sz="1200" dirty="0">
                <a:solidFill>
                  <a:schemeClr val="accent3">
                    <a:lumMod val="75000"/>
                  </a:schemeClr>
                </a:solidFill>
                <a:latin typeface="Lato"/>
              </a:rPr>
              <a:t>DATA ANALYTICS – HOW GOOD IS THE MI PROVIDED?</a:t>
            </a:r>
          </a:p>
        </p:txBody>
      </p:sp>
      <p:sp>
        <p:nvSpPr>
          <p:cNvPr id="90" name="Freeform 1">
            <a:extLst>
              <a:ext uri="{FF2B5EF4-FFF2-40B4-BE49-F238E27FC236}">
                <a16:creationId xmlns:a16="http://schemas.microsoft.com/office/drawing/2014/main" id="{020AB5EA-CFE1-47F0-8CE0-F8773D62A077}"/>
              </a:ext>
            </a:extLst>
          </p:cNvPr>
          <p:cNvSpPr>
            <a:spLocks noChangeArrowheads="1"/>
          </p:cNvSpPr>
          <p:nvPr/>
        </p:nvSpPr>
        <p:spPr bwMode="auto">
          <a:xfrm>
            <a:off x="3232031" y="5241319"/>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92" name="Freeform 1">
            <a:extLst>
              <a:ext uri="{FF2B5EF4-FFF2-40B4-BE49-F238E27FC236}">
                <a16:creationId xmlns:a16="http://schemas.microsoft.com/office/drawing/2014/main" id="{1382E461-63F8-43BD-8AAD-F4B49D9E28ED}"/>
              </a:ext>
            </a:extLst>
          </p:cNvPr>
          <p:cNvSpPr>
            <a:spLocks noChangeArrowheads="1"/>
          </p:cNvSpPr>
          <p:nvPr/>
        </p:nvSpPr>
        <p:spPr bwMode="auto">
          <a:xfrm>
            <a:off x="4743456" y="5241328"/>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94" name="Freeform 1">
            <a:extLst>
              <a:ext uri="{FF2B5EF4-FFF2-40B4-BE49-F238E27FC236}">
                <a16:creationId xmlns:a16="http://schemas.microsoft.com/office/drawing/2014/main" id="{D1669B0F-8B3B-49FD-A021-2930F6DD24CE}"/>
              </a:ext>
            </a:extLst>
          </p:cNvPr>
          <p:cNvSpPr>
            <a:spLocks noChangeArrowheads="1"/>
          </p:cNvSpPr>
          <p:nvPr/>
        </p:nvSpPr>
        <p:spPr bwMode="auto">
          <a:xfrm>
            <a:off x="6148991" y="5224874"/>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96" name="Rounded Rectangle 12">
            <a:extLst>
              <a:ext uri="{FF2B5EF4-FFF2-40B4-BE49-F238E27FC236}">
                <a16:creationId xmlns:a16="http://schemas.microsoft.com/office/drawing/2014/main" id="{E85C776F-FE31-4CFA-A7BE-0A9727BB8FBC}"/>
              </a:ext>
            </a:extLst>
          </p:cNvPr>
          <p:cNvSpPr/>
          <p:nvPr/>
        </p:nvSpPr>
        <p:spPr>
          <a:xfrm>
            <a:off x="479568" y="5769713"/>
            <a:ext cx="2108229"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750"/>
              </a:lnSpc>
            </a:pPr>
            <a:r>
              <a:rPr lang="en-US" sz="1100" b="1" dirty="0">
                <a:solidFill>
                  <a:schemeClr val="bg1">
                    <a:lumMod val="50000"/>
                  </a:schemeClr>
                </a:solidFill>
                <a:latin typeface="Lato Light" panose="020F0502020204030203" pitchFamily="34" charset="0"/>
                <a:ea typeface="Lato Light" panose="020F0502020204030203" pitchFamily="34" charset="0"/>
                <a:cs typeface="Lato Light" panose="020F0502020204030203" pitchFamily="34" charset="0"/>
              </a:rPr>
              <a:t>‘LOCALISED’ SUPPORT ON BEHALF OF CU  </a:t>
            </a:r>
          </a:p>
        </p:txBody>
      </p:sp>
      <p:cxnSp>
        <p:nvCxnSpPr>
          <p:cNvPr id="97" name="Straight Connector 96">
            <a:extLst>
              <a:ext uri="{FF2B5EF4-FFF2-40B4-BE49-F238E27FC236}">
                <a16:creationId xmlns:a16="http://schemas.microsoft.com/office/drawing/2014/main" id="{8E6DA931-A6CE-4594-BBA0-B9A5BF2D9FE4}"/>
              </a:ext>
            </a:extLst>
          </p:cNvPr>
          <p:cNvCxnSpPr>
            <a:cxnSpLocks/>
          </p:cNvCxnSpPr>
          <p:nvPr/>
        </p:nvCxnSpPr>
        <p:spPr>
          <a:xfrm flipH="1">
            <a:off x="3267187" y="5802613"/>
            <a:ext cx="181234" cy="507565"/>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99" name="Freeform 1">
            <a:extLst>
              <a:ext uri="{FF2B5EF4-FFF2-40B4-BE49-F238E27FC236}">
                <a16:creationId xmlns:a16="http://schemas.microsoft.com/office/drawing/2014/main" id="{085074A1-2EA0-4C4F-B42D-69209C032317}"/>
              </a:ext>
            </a:extLst>
          </p:cNvPr>
          <p:cNvSpPr>
            <a:spLocks noChangeArrowheads="1"/>
          </p:cNvSpPr>
          <p:nvPr/>
        </p:nvSpPr>
        <p:spPr bwMode="auto">
          <a:xfrm>
            <a:off x="3467278" y="5964254"/>
            <a:ext cx="236300" cy="293344"/>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101" name="Freeform 1">
            <a:extLst>
              <a:ext uri="{FF2B5EF4-FFF2-40B4-BE49-F238E27FC236}">
                <a16:creationId xmlns:a16="http://schemas.microsoft.com/office/drawing/2014/main" id="{DFFED11F-3D39-4CC3-B929-37880C5A71EF}"/>
              </a:ext>
            </a:extLst>
          </p:cNvPr>
          <p:cNvSpPr>
            <a:spLocks noChangeArrowheads="1"/>
          </p:cNvSpPr>
          <p:nvPr/>
        </p:nvSpPr>
        <p:spPr bwMode="auto">
          <a:xfrm>
            <a:off x="4799228" y="5954763"/>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103" name="Freeform 1">
            <a:extLst>
              <a:ext uri="{FF2B5EF4-FFF2-40B4-BE49-F238E27FC236}">
                <a16:creationId xmlns:a16="http://schemas.microsoft.com/office/drawing/2014/main" id="{85F87D3F-BFA6-4079-90DE-820FCC64D304}"/>
              </a:ext>
            </a:extLst>
          </p:cNvPr>
          <p:cNvSpPr>
            <a:spLocks noChangeArrowheads="1"/>
          </p:cNvSpPr>
          <p:nvPr/>
        </p:nvSpPr>
        <p:spPr bwMode="auto">
          <a:xfrm>
            <a:off x="6134456" y="5964254"/>
            <a:ext cx="288758" cy="29334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dirty="0">
              <a:latin typeface="Lato Light" panose="020F0502020204030203" pitchFamily="34" charset="0"/>
            </a:endParaRPr>
          </a:p>
        </p:txBody>
      </p:sp>
      <p:sp>
        <p:nvSpPr>
          <p:cNvPr id="105" name="TextBox 104">
            <a:extLst>
              <a:ext uri="{FF2B5EF4-FFF2-40B4-BE49-F238E27FC236}">
                <a16:creationId xmlns:a16="http://schemas.microsoft.com/office/drawing/2014/main" id="{16D04363-3A91-428D-A0B4-9AB88073457C}"/>
              </a:ext>
            </a:extLst>
          </p:cNvPr>
          <p:cNvSpPr txBox="1"/>
          <p:nvPr/>
        </p:nvSpPr>
        <p:spPr>
          <a:xfrm>
            <a:off x="8139499" y="885323"/>
            <a:ext cx="3292826" cy="276999"/>
          </a:xfrm>
          <a:prstGeom prst="rect">
            <a:avLst/>
          </a:prstGeom>
          <a:noFill/>
        </p:spPr>
        <p:txBody>
          <a:bodyPr wrap="none" rtlCol="0">
            <a:spAutoFit/>
          </a:bodyPr>
          <a:lstStyle/>
          <a:p>
            <a:pPr algn="ctr"/>
            <a:r>
              <a:rPr lang="en-US" sz="1200" b="1" u="sng" spc="150" dirty="0">
                <a:solidFill>
                  <a:schemeClr val="accent2">
                    <a:lumMod val="60000"/>
                    <a:lumOff val="40000"/>
                  </a:schemeClr>
                </a:solidFill>
                <a:latin typeface="Poppins Light" pitchFamily="2" charset="77"/>
                <a:cs typeface="Poppins Light" pitchFamily="2" charset="77"/>
              </a:rPr>
              <a:t>SOME ITEMS - NOT A DEFINITIVE LIST!</a:t>
            </a:r>
          </a:p>
        </p:txBody>
      </p:sp>
      <p:pic>
        <p:nvPicPr>
          <p:cNvPr id="39" name="Audio 38">
            <a:hlinkClick r:id="" action="ppaction://media"/>
            <a:extLst>
              <a:ext uri="{FF2B5EF4-FFF2-40B4-BE49-F238E27FC236}">
                <a16:creationId xmlns:a16="http://schemas.microsoft.com/office/drawing/2014/main" id="{B3DDAB64-B75A-4FBF-9D6F-A7A468F895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29698" name="Picture 1">
            <a:extLst>
              <a:ext uri="{FF2B5EF4-FFF2-40B4-BE49-F238E27FC236}">
                <a16:creationId xmlns:a16="http://schemas.microsoft.com/office/drawing/2014/main" id="{736A48F4-A07C-4020-8B28-4219F3883F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114391"/>
      </p:ext>
    </p:extLst>
  </p:cSld>
  <p:clrMapOvr>
    <a:masterClrMapping/>
  </p:clrMapOvr>
  <mc:AlternateContent xmlns:mc="http://schemas.openxmlformats.org/markup-compatibility/2006" xmlns:p14="http://schemas.microsoft.com/office/powerpoint/2010/main">
    <mc:Choice Requires="p14">
      <p:transition spd="slow" p14:dur="2000" advTm="121958"/>
    </mc:Choice>
    <mc:Fallback xmlns="">
      <p:transition spd="slow" advTm="12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8">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11D5-5878-4F86-86E7-99FBB9AE3029}"/>
              </a:ext>
            </a:extLst>
          </p:cNvPr>
          <p:cNvSpPr>
            <a:spLocks noGrp="1"/>
          </p:cNvSpPr>
          <p:nvPr>
            <p:ph type="title"/>
          </p:nvPr>
        </p:nvSpPr>
        <p:spPr>
          <a:xfrm>
            <a:off x="1101177" y="111214"/>
            <a:ext cx="10634609" cy="569823"/>
          </a:xfrm>
        </p:spPr>
        <p:txBody>
          <a:bodyPr>
            <a:noAutofit/>
          </a:bodyPr>
          <a:lstStyle/>
          <a:p>
            <a:pPr algn="ctr"/>
            <a:r>
              <a:rPr lang="en-IE" sz="3200" b="1" dirty="0">
                <a:latin typeface="Poppins"/>
              </a:rPr>
              <a:t>INTERMEDIATION – BACKGROUND</a:t>
            </a:r>
            <a:endParaRPr lang="en-IE" sz="3200" dirty="0">
              <a:latin typeface="Poppins Light"/>
            </a:endParaRPr>
          </a:p>
        </p:txBody>
      </p:sp>
      <p:sp>
        <p:nvSpPr>
          <p:cNvPr id="3" name="Content Placeholder 2">
            <a:extLst>
              <a:ext uri="{FF2B5EF4-FFF2-40B4-BE49-F238E27FC236}">
                <a16:creationId xmlns:a16="http://schemas.microsoft.com/office/drawing/2014/main" id="{E7F51619-08D9-4242-8D1E-C0E7552298CB}"/>
              </a:ext>
            </a:extLst>
          </p:cNvPr>
          <p:cNvSpPr>
            <a:spLocks noGrp="1"/>
          </p:cNvSpPr>
          <p:nvPr>
            <p:ph idx="1"/>
          </p:nvPr>
        </p:nvSpPr>
        <p:spPr>
          <a:xfrm>
            <a:off x="200992" y="604406"/>
            <a:ext cx="11790015" cy="5536991"/>
          </a:xfrm>
        </p:spPr>
        <p:txBody>
          <a:bodyPr>
            <a:noAutofit/>
          </a:bodyPr>
          <a:lstStyle/>
          <a:p>
            <a:pPr>
              <a:buFont typeface="Courier New" panose="02070309020205020404" pitchFamily="49" charset="0"/>
              <a:buChar char="o"/>
            </a:pPr>
            <a:r>
              <a:rPr lang="en-GB" sz="1400" b="1" dirty="0">
                <a:solidFill>
                  <a:srgbClr val="002060"/>
                </a:solidFill>
                <a:latin typeface="Roboto Light"/>
              </a:rPr>
              <a:t>Less than 1% of overall income </a:t>
            </a:r>
            <a:r>
              <a:rPr lang="en-GB" sz="1400" dirty="0">
                <a:solidFill>
                  <a:srgbClr val="002060"/>
                </a:solidFill>
                <a:latin typeface="Roboto Light"/>
              </a:rPr>
              <a:t>in Irish Credit Unions is </a:t>
            </a:r>
            <a:r>
              <a:rPr lang="en-GB" sz="1400" b="1" dirty="0">
                <a:solidFill>
                  <a:srgbClr val="002060"/>
                </a:solidFill>
                <a:latin typeface="Roboto Light"/>
              </a:rPr>
              <a:t>derived from non funds based sources</a:t>
            </a:r>
            <a:r>
              <a:rPr lang="en-GB" sz="1400" dirty="0">
                <a:solidFill>
                  <a:srgbClr val="002060"/>
                </a:solidFill>
                <a:latin typeface="Roboto Light"/>
              </a:rPr>
              <a:t>. This compares to a norm of </a:t>
            </a:r>
            <a:r>
              <a:rPr lang="en-GB" sz="1400" b="1" dirty="0">
                <a:solidFill>
                  <a:srgbClr val="002060"/>
                </a:solidFill>
                <a:latin typeface="Roboto Light"/>
              </a:rPr>
              <a:t>20%+ in North America</a:t>
            </a:r>
            <a:r>
              <a:rPr lang="en-GB" sz="1400" dirty="0">
                <a:solidFill>
                  <a:srgbClr val="002060"/>
                </a:solidFill>
                <a:latin typeface="Roboto Light"/>
              </a:rPr>
              <a:t>. However, much of the non funds based income comes from fees &amp; charges. </a:t>
            </a:r>
          </a:p>
          <a:p>
            <a:pPr lvl="1">
              <a:buFont typeface="Courier New" panose="02070309020205020404" pitchFamily="49" charset="0"/>
              <a:buChar char="o"/>
            </a:pPr>
            <a:r>
              <a:rPr lang="en-GB" sz="1200" dirty="0">
                <a:solidFill>
                  <a:srgbClr val="002060"/>
                </a:solidFill>
                <a:latin typeface="Roboto Light"/>
              </a:rPr>
              <a:t>There appears to be little appetite in the Irish Credit Union sector to introduce a schedule of approved fees &amp; charges.  </a:t>
            </a:r>
          </a:p>
          <a:p>
            <a:pPr lvl="1">
              <a:buFont typeface="Courier New" panose="02070309020205020404" pitchFamily="49" charset="0"/>
              <a:buChar char="o"/>
            </a:pPr>
            <a:r>
              <a:rPr lang="en-GB" sz="1200" dirty="0">
                <a:solidFill>
                  <a:srgbClr val="002060"/>
                </a:solidFill>
                <a:latin typeface="Roboto Light"/>
              </a:rPr>
              <a:t>A proliferation of approaches by </a:t>
            </a:r>
            <a:r>
              <a:rPr lang="en-GB" sz="1200" b="1" u="sng" dirty="0">
                <a:solidFill>
                  <a:srgbClr val="002060"/>
                </a:solidFill>
                <a:latin typeface="Roboto Light"/>
              </a:rPr>
              <a:t>individual</a:t>
            </a:r>
            <a:r>
              <a:rPr lang="en-GB" sz="1200" b="1" dirty="0">
                <a:solidFill>
                  <a:srgbClr val="002060"/>
                </a:solidFill>
                <a:latin typeface="Roboto Light"/>
              </a:rPr>
              <a:t> credit unions </a:t>
            </a:r>
            <a:r>
              <a:rPr lang="en-GB" sz="1200" dirty="0">
                <a:solidFill>
                  <a:srgbClr val="002060"/>
                </a:solidFill>
                <a:latin typeface="Roboto Light"/>
              </a:rPr>
              <a:t>to deliver non funds income have not been successful in a meaningful way.</a:t>
            </a:r>
          </a:p>
          <a:p>
            <a:pPr marL="457200" lvl="1" indent="0">
              <a:lnSpc>
                <a:spcPct val="100000"/>
              </a:lnSpc>
              <a:buNone/>
            </a:pPr>
            <a:endParaRPr lang="en-GB" sz="1200" dirty="0">
              <a:solidFill>
                <a:srgbClr val="002060"/>
              </a:solidFill>
              <a:latin typeface="Roboto Light"/>
            </a:endParaRPr>
          </a:p>
          <a:p>
            <a:pPr>
              <a:buFont typeface="Courier New" panose="02070309020205020404" pitchFamily="49" charset="0"/>
              <a:buChar char="o"/>
            </a:pPr>
            <a:r>
              <a:rPr lang="en-GB" sz="1400" dirty="0">
                <a:solidFill>
                  <a:srgbClr val="002060"/>
                </a:solidFill>
                <a:latin typeface="Roboto Light"/>
              </a:rPr>
              <a:t>Intermediation is all about selling and doing so ethically; to do this, a </a:t>
            </a:r>
            <a:r>
              <a:rPr lang="en-GB" sz="1400" b="1" dirty="0">
                <a:solidFill>
                  <a:srgbClr val="002060"/>
                </a:solidFill>
                <a:latin typeface="Roboto Light"/>
              </a:rPr>
              <a:t>Sales Model, CRM &amp; Data engine </a:t>
            </a:r>
            <a:r>
              <a:rPr lang="en-GB" sz="1400" dirty="0">
                <a:solidFill>
                  <a:srgbClr val="002060"/>
                </a:solidFill>
                <a:latin typeface="Roboto Light"/>
              </a:rPr>
              <a:t>are key enablers.</a:t>
            </a:r>
          </a:p>
          <a:p>
            <a:pPr marL="0" indent="0">
              <a:buNone/>
            </a:pPr>
            <a:endParaRPr lang="en-GB" sz="1400" dirty="0">
              <a:solidFill>
                <a:srgbClr val="002060"/>
              </a:solidFill>
              <a:latin typeface="Roboto Light"/>
            </a:endParaRPr>
          </a:p>
          <a:p>
            <a:pPr>
              <a:buFont typeface="Courier New" panose="02070309020205020404" pitchFamily="49" charset="0"/>
              <a:buChar char="o"/>
            </a:pPr>
            <a:r>
              <a:rPr lang="en-GB" sz="1400" dirty="0">
                <a:solidFill>
                  <a:srgbClr val="002060"/>
                </a:solidFill>
                <a:latin typeface="Roboto Light"/>
              </a:rPr>
              <a:t>A large </a:t>
            </a:r>
            <a:r>
              <a:rPr lang="en-GB" sz="1400" b="1" dirty="0">
                <a:solidFill>
                  <a:srgbClr val="002060"/>
                </a:solidFill>
                <a:latin typeface="Roboto Light"/>
              </a:rPr>
              <a:t>capability gap </a:t>
            </a:r>
            <a:r>
              <a:rPr lang="en-GB" sz="1400" dirty="0">
                <a:solidFill>
                  <a:srgbClr val="002060"/>
                </a:solidFill>
                <a:latin typeface="Roboto Light"/>
              </a:rPr>
              <a:t>is evident in CU sector compared to other financial services operators who have been selling for decades</a:t>
            </a:r>
          </a:p>
          <a:p>
            <a:pPr lvl="1">
              <a:buFont typeface="Courier New" panose="02070309020205020404" pitchFamily="49" charset="0"/>
              <a:buChar char="o"/>
            </a:pPr>
            <a:r>
              <a:rPr lang="en-GB" sz="1200" dirty="0">
                <a:solidFill>
                  <a:srgbClr val="002060"/>
                </a:solidFill>
                <a:latin typeface="Roboto Light"/>
              </a:rPr>
              <a:t>No </a:t>
            </a:r>
            <a:r>
              <a:rPr lang="en-GB" sz="1200" b="1" dirty="0">
                <a:solidFill>
                  <a:srgbClr val="002060"/>
                </a:solidFill>
                <a:latin typeface="Roboto Light"/>
              </a:rPr>
              <a:t>customer segmentation model – </a:t>
            </a:r>
            <a:r>
              <a:rPr lang="en-GB" sz="1200" dirty="0">
                <a:solidFill>
                  <a:srgbClr val="002060"/>
                </a:solidFill>
                <a:latin typeface="Roboto Light"/>
              </a:rPr>
              <a:t>thus our marketing &amp; promotion is more costly &amp; much less effective. </a:t>
            </a:r>
          </a:p>
          <a:p>
            <a:pPr lvl="1">
              <a:buFont typeface="Courier New" panose="02070309020205020404" pitchFamily="49" charset="0"/>
              <a:buChar char="o"/>
            </a:pPr>
            <a:r>
              <a:rPr lang="en-GB" sz="1200" dirty="0">
                <a:solidFill>
                  <a:srgbClr val="002060"/>
                </a:solidFill>
                <a:latin typeface="Roboto Light"/>
              </a:rPr>
              <a:t>Lack of a professional </a:t>
            </a:r>
            <a:r>
              <a:rPr lang="en-GB" sz="1200" b="1" dirty="0">
                <a:solidFill>
                  <a:srgbClr val="002060"/>
                </a:solidFill>
                <a:latin typeface="Roboto Light"/>
              </a:rPr>
              <a:t>Needs Based Sales Model  </a:t>
            </a:r>
            <a:r>
              <a:rPr lang="en-GB" sz="1200" dirty="0">
                <a:solidFill>
                  <a:srgbClr val="002060"/>
                </a:solidFill>
                <a:latin typeface="Roboto Light"/>
              </a:rPr>
              <a:t>- we are typically order takers &amp; do not complete an analysis of members financial needs.</a:t>
            </a:r>
          </a:p>
          <a:p>
            <a:pPr marL="457200" lvl="1" indent="0">
              <a:buNone/>
            </a:pPr>
            <a:endParaRPr lang="en-GB" sz="1200" dirty="0">
              <a:solidFill>
                <a:srgbClr val="002060"/>
              </a:solidFill>
              <a:latin typeface="Roboto Light"/>
            </a:endParaRPr>
          </a:p>
          <a:p>
            <a:pPr>
              <a:buFont typeface="Courier New" panose="02070309020205020404" pitchFamily="49" charset="0"/>
              <a:buChar char="o"/>
            </a:pPr>
            <a:r>
              <a:rPr lang="en-GB" sz="1400" dirty="0">
                <a:solidFill>
                  <a:srgbClr val="002060"/>
                </a:solidFill>
                <a:latin typeface="Roboto Light"/>
              </a:rPr>
              <a:t>Of all CU approaches, </a:t>
            </a:r>
            <a:r>
              <a:rPr lang="en-GB" sz="1400" b="1" dirty="0">
                <a:solidFill>
                  <a:srgbClr val="002060"/>
                </a:solidFill>
                <a:latin typeface="Roboto Light"/>
              </a:rPr>
              <a:t>St Jarlath’s is the current reference point </a:t>
            </a:r>
            <a:r>
              <a:rPr lang="en-GB" sz="1400" dirty="0">
                <a:solidFill>
                  <a:srgbClr val="002060"/>
                </a:solidFill>
                <a:latin typeface="Roboto Light"/>
              </a:rPr>
              <a:t>in terms of scale, investment and plans for the future.</a:t>
            </a:r>
          </a:p>
          <a:p>
            <a:pPr marL="0" indent="0">
              <a:buNone/>
            </a:pPr>
            <a:endParaRPr lang="en-GB" sz="1400" dirty="0">
              <a:solidFill>
                <a:srgbClr val="002060"/>
              </a:solidFill>
              <a:latin typeface="Roboto Light"/>
            </a:endParaRPr>
          </a:p>
          <a:p>
            <a:pPr>
              <a:buFont typeface="Courier New" panose="02070309020205020404" pitchFamily="49" charset="0"/>
              <a:buChar char="o"/>
            </a:pPr>
            <a:r>
              <a:rPr lang="en-GB" sz="1400" b="1" dirty="0">
                <a:solidFill>
                  <a:srgbClr val="002060"/>
                </a:solidFill>
                <a:latin typeface="Roboto Light"/>
              </a:rPr>
              <a:t>The market for insurance products &amp; pensions is growing. </a:t>
            </a:r>
            <a:r>
              <a:rPr lang="en-GB" sz="1400" dirty="0">
                <a:solidFill>
                  <a:srgbClr val="002060"/>
                </a:solidFill>
                <a:latin typeface="Roboto Light"/>
              </a:rPr>
              <a:t>However, apart from life &amp; pensions, </a:t>
            </a:r>
            <a:r>
              <a:rPr lang="en-GB" sz="1400" b="1" dirty="0">
                <a:solidFill>
                  <a:srgbClr val="002060"/>
                </a:solidFill>
                <a:latin typeface="Roboto Light"/>
              </a:rPr>
              <a:t>insurance is a very low margin business.</a:t>
            </a:r>
            <a:r>
              <a:rPr lang="en-GB" sz="1400" dirty="0">
                <a:solidFill>
                  <a:srgbClr val="002060"/>
                </a:solidFill>
                <a:latin typeface="Roboto Light"/>
              </a:rPr>
              <a:t> </a:t>
            </a:r>
          </a:p>
          <a:p>
            <a:pPr lvl="1">
              <a:buFont typeface="Courier New" panose="02070309020205020404" pitchFamily="49" charset="0"/>
              <a:buChar char="o"/>
            </a:pPr>
            <a:r>
              <a:rPr lang="en-GB" sz="1200" dirty="0">
                <a:solidFill>
                  <a:srgbClr val="002060"/>
                </a:solidFill>
                <a:latin typeface="Roboto Light"/>
              </a:rPr>
              <a:t>Providers are fast investing in digital delivery to drive costs down. </a:t>
            </a:r>
          </a:p>
          <a:p>
            <a:pPr lvl="1">
              <a:buFont typeface="Courier New" panose="02070309020205020404" pitchFamily="49" charset="0"/>
              <a:buChar char="o"/>
            </a:pPr>
            <a:r>
              <a:rPr lang="en-GB" sz="1200" dirty="0">
                <a:solidFill>
                  <a:srgbClr val="002060"/>
                </a:solidFill>
                <a:latin typeface="Roboto Light"/>
              </a:rPr>
              <a:t>For a new entrant, a significant investment in digital &amp; marketing is required.</a:t>
            </a:r>
          </a:p>
          <a:p>
            <a:pPr marL="457200" lvl="1" indent="0">
              <a:buNone/>
            </a:pPr>
            <a:endParaRPr lang="en-GB" sz="1200" dirty="0">
              <a:solidFill>
                <a:srgbClr val="002060"/>
              </a:solidFill>
              <a:latin typeface="Roboto Light"/>
            </a:endParaRPr>
          </a:p>
          <a:p>
            <a:pPr>
              <a:buFont typeface="Courier New" panose="02070309020205020404" pitchFamily="49" charset="0"/>
              <a:buChar char="o"/>
            </a:pPr>
            <a:r>
              <a:rPr lang="en-GB" sz="1400" dirty="0">
                <a:solidFill>
                  <a:srgbClr val="002060"/>
                </a:solidFill>
                <a:latin typeface="Roboto Light"/>
              </a:rPr>
              <a:t>Credit Unions have </a:t>
            </a:r>
            <a:r>
              <a:rPr lang="en-GB" sz="1400" b="1" dirty="0">
                <a:solidFill>
                  <a:srgbClr val="002060"/>
                </a:solidFill>
                <a:latin typeface="Roboto Light"/>
              </a:rPr>
              <a:t>wonderful reputation and brand loyalty:</a:t>
            </a:r>
          </a:p>
          <a:p>
            <a:pPr lvl="1">
              <a:buFont typeface="Courier New" panose="02070309020205020404" pitchFamily="49" charset="0"/>
              <a:buChar char="o"/>
            </a:pPr>
            <a:r>
              <a:rPr lang="en-GB" sz="1200" dirty="0">
                <a:solidFill>
                  <a:srgbClr val="002060"/>
                </a:solidFill>
                <a:latin typeface="Roboto Light"/>
              </a:rPr>
              <a:t>Reputation &amp; advice </a:t>
            </a:r>
            <a:r>
              <a:rPr lang="en-GB" sz="1200" b="1" dirty="0">
                <a:solidFill>
                  <a:srgbClr val="002060"/>
                </a:solidFill>
                <a:latin typeface="Roboto Light"/>
              </a:rPr>
              <a:t>are key drivers for consumers </a:t>
            </a:r>
            <a:r>
              <a:rPr lang="en-GB" sz="1200" dirty="0">
                <a:solidFill>
                  <a:srgbClr val="002060"/>
                </a:solidFill>
                <a:latin typeface="Roboto Light"/>
              </a:rPr>
              <a:t>when considering purchase of higher value life products &amp; pensions.</a:t>
            </a:r>
          </a:p>
          <a:p>
            <a:pPr lvl="1">
              <a:buFont typeface="Courier New" panose="02070309020205020404" pitchFamily="49" charset="0"/>
              <a:buChar char="o"/>
            </a:pPr>
            <a:r>
              <a:rPr lang="en-GB" sz="1200" dirty="0">
                <a:solidFill>
                  <a:srgbClr val="002060"/>
                </a:solidFill>
                <a:latin typeface="Roboto Light"/>
              </a:rPr>
              <a:t>This is a key differentiator that CUs can potentially exploit…..but how?</a:t>
            </a:r>
          </a:p>
          <a:p>
            <a:pPr marL="457200" lvl="1" indent="0">
              <a:buNone/>
            </a:pPr>
            <a:endParaRPr lang="en-GB" sz="1200" dirty="0">
              <a:solidFill>
                <a:srgbClr val="002060"/>
              </a:solidFill>
              <a:latin typeface="Roboto Light"/>
            </a:endParaRPr>
          </a:p>
          <a:p>
            <a:pPr>
              <a:buFont typeface="Courier New" panose="02070309020205020404" pitchFamily="49" charset="0"/>
              <a:buChar char="o"/>
            </a:pPr>
            <a:r>
              <a:rPr lang="en-GB" sz="1400" dirty="0">
                <a:solidFill>
                  <a:srgbClr val="002060"/>
                </a:solidFill>
                <a:latin typeface="Roboto Light"/>
              </a:rPr>
              <a:t>Many operators are/would be keen to get involved in the CU sector (CUNA/Peopl, Metamo, ILCU) &amp; Others – but what best benefits members &amp; CUs?</a:t>
            </a:r>
          </a:p>
        </p:txBody>
      </p:sp>
      <p:pic>
        <p:nvPicPr>
          <p:cNvPr id="4" name="Audio 3">
            <a:hlinkClick r:id="" action="ppaction://media"/>
            <a:extLst>
              <a:ext uri="{FF2B5EF4-FFF2-40B4-BE49-F238E27FC236}">
                <a16:creationId xmlns:a16="http://schemas.microsoft.com/office/drawing/2014/main" id="{35A12509-9F05-47E8-9B59-17AFD323216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3074" name="Picture 1">
            <a:extLst>
              <a:ext uri="{FF2B5EF4-FFF2-40B4-BE49-F238E27FC236}">
                <a16:creationId xmlns:a16="http://schemas.microsoft.com/office/drawing/2014/main" id="{42EBA5F0-04BD-4C5C-8504-93205659C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37501915"/>
      </p:ext>
    </p:extLst>
  </p:cSld>
  <p:clrMapOvr>
    <a:masterClrMapping/>
  </p:clrMapOvr>
  <mc:AlternateContent xmlns:mc="http://schemas.openxmlformats.org/markup-compatibility/2006" xmlns:p14="http://schemas.microsoft.com/office/powerpoint/2010/main">
    <mc:Choice Requires="p14">
      <p:transition spd="slow" p14:dur="2000" advTm="126505"/>
    </mc:Choice>
    <mc:Fallback xmlns="">
      <p:transition spd="slow" advTm="1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41CCE7-0048-A246-8500-CDB23F409EFF}"/>
              </a:ext>
            </a:extLst>
          </p:cNvPr>
          <p:cNvSpPr txBox="1"/>
          <p:nvPr/>
        </p:nvSpPr>
        <p:spPr>
          <a:xfrm>
            <a:off x="4132403" y="306186"/>
            <a:ext cx="3927230"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From Planning to Doing</a:t>
            </a:r>
          </a:p>
        </p:txBody>
      </p:sp>
      <p:sp>
        <p:nvSpPr>
          <p:cNvPr id="3" name="TextBox 2">
            <a:extLst>
              <a:ext uri="{FF2B5EF4-FFF2-40B4-BE49-F238E27FC236}">
                <a16:creationId xmlns:a16="http://schemas.microsoft.com/office/drawing/2014/main" id="{9EDD769B-59F5-6E46-8E9B-0E07A401AE95}"/>
              </a:ext>
            </a:extLst>
          </p:cNvPr>
          <p:cNvSpPr txBox="1"/>
          <p:nvPr/>
        </p:nvSpPr>
        <p:spPr>
          <a:xfrm>
            <a:off x="5283114" y="787593"/>
            <a:ext cx="1625766"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HIGH LEVEL PLAN </a:t>
            </a:r>
          </a:p>
        </p:txBody>
      </p:sp>
      <p:sp>
        <p:nvSpPr>
          <p:cNvPr id="4" name="Freeform 3">
            <a:extLst>
              <a:ext uri="{FF2B5EF4-FFF2-40B4-BE49-F238E27FC236}">
                <a16:creationId xmlns:a16="http://schemas.microsoft.com/office/drawing/2014/main" id="{E1950176-BF40-3246-97AA-C36BCD987176}"/>
              </a:ext>
            </a:extLst>
          </p:cNvPr>
          <p:cNvSpPr>
            <a:spLocks noChangeArrowheads="1"/>
          </p:cNvSpPr>
          <p:nvPr/>
        </p:nvSpPr>
        <p:spPr bwMode="auto">
          <a:xfrm>
            <a:off x="2531138" y="3076415"/>
            <a:ext cx="2087358" cy="1045253"/>
          </a:xfrm>
          <a:custGeom>
            <a:avLst/>
            <a:gdLst>
              <a:gd name="T0" fmla="*/ 2908 w 2922"/>
              <a:gd name="T1" fmla="*/ 1465 h 1466"/>
              <a:gd name="T2" fmla="*/ 0 w 2922"/>
              <a:gd name="T3" fmla="*/ 28 h 1466"/>
              <a:gd name="T4" fmla="*/ 13 w 2922"/>
              <a:gd name="T5" fmla="*/ 0 h 1466"/>
              <a:gd name="T6" fmla="*/ 2921 w 2922"/>
              <a:gd name="T7" fmla="*/ 1438 h 1466"/>
              <a:gd name="T8" fmla="*/ 2908 w 2922"/>
              <a:gd name="T9" fmla="*/ 1465 h 1466"/>
            </a:gdLst>
            <a:ahLst/>
            <a:cxnLst>
              <a:cxn ang="0">
                <a:pos x="T0" y="T1"/>
              </a:cxn>
              <a:cxn ang="0">
                <a:pos x="T2" y="T3"/>
              </a:cxn>
              <a:cxn ang="0">
                <a:pos x="T4" y="T5"/>
              </a:cxn>
              <a:cxn ang="0">
                <a:pos x="T6" y="T7"/>
              </a:cxn>
              <a:cxn ang="0">
                <a:pos x="T8" y="T9"/>
              </a:cxn>
            </a:cxnLst>
            <a:rect l="0" t="0" r="r" b="b"/>
            <a:pathLst>
              <a:path w="2922" h="1466">
                <a:moveTo>
                  <a:pt x="2908" y="1465"/>
                </a:moveTo>
                <a:lnTo>
                  <a:pt x="0" y="28"/>
                </a:lnTo>
                <a:lnTo>
                  <a:pt x="13" y="0"/>
                </a:lnTo>
                <a:lnTo>
                  <a:pt x="2921" y="1438"/>
                </a:lnTo>
                <a:lnTo>
                  <a:pt x="2908" y="1465"/>
                </a:lnTo>
              </a:path>
            </a:pathLst>
          </a:custGeom>
          <a:solidFill>
            <a:schemeClr val="accent1"/>
          </a:solidFill>
          <a:ln>
            <a:noFill/>
          </a:ln>
          <a:effectLst/>
        </p:spPr>
        <p:txBody>
          <a:bodyPr wrap="none" anchor="ctr"/>
          <a:lstStyle/>
          <a:p>
            <a:endParaRPr lang="en-US" sz="900" dirty="0"/>
          </a:p>
        </p:txBody>
      </p:sp>
      <p:sp>
        <p:nvSpPr>
          <p:cNvPr id="5" name="Freeform 4">
            <a:extLst>
              <a:ext uri="{FF2B5EF4-FFF2-40B4-BE49-F238E27FC236}">
                <a16:creationId xmlns:a16="http://schemas.microsoft.com/office/drawing/2014/main" id="{FE881F97-8ECF-9C4C-A9FE-2C0BC9563B0E}"/>
              </a:ext>
            </a:extLst>
          </p:cNvPr>
          <p:cNvSpPr>
            <a:spLocks noChangeArrowheads="1"/>
          </p:cNvSpPr>
          <p:nvPr/>
        </p:nvSpPr>
        <p:spPr bwMode="auto">
          <a:xfrm>
            <a:off x="7425226" y="3076415"/>
            <a:ext cx="2087357" cy="1045253"/>
          </a:xfrm>
          <a:custGeom>
            <a:avLst/>
            <a:gdLst>
              <a:gd name="T0" fmla="*/ 2908 w 2924"/>
              <a:gd name="T1" fmla="*/ 1465 h 1466"/>
              <a:gd name="T2" fmla="*/ 0 w 2924"/>
              <a:gd name="T3" fmla="*/ 28 h 1466"/>
              <a:gd name="T4" fmla="*/ 14 w 2924"/>
              <a:gd name="T5" fmla="*/ 0 h 1466"/>
              <a:gd name="T6" fmla="*/ 2923 w 2924"/>
              <a:gd name="T7" fmla="*/ 1438 h 1466"/>
              <a:gd name="T8" fmla="*/ 2908 w 2924"/>
              <a:gd name="T9" fmla="*/ 1465 h 1466"/>
            </a:gdLst>
            <a:ahLst/>
            <a:cxnLst>
              <a:cxn ang="0">
                <a:pos x="T0" y="T1"/>
              </a:cxn>
              <a:cxn ang="0">
                <a:pos x="T2" y="T3"/>
              </a:cxn>
              <a:cxn ang="0">
                <a:pos x="T4" y="T5"/>
              </a:cxn>
              <a:cxn ang="0">
                <a:pos x="T6" y="T7"/>
              </a:cxn>
              <a:cxn ang="0">
                <a:pos x="T8" y="T9"/>
              </a:cxn>
            </a:cxnLst>
            <a:rect l="0" t="0" r="r" b="b"/>
            <a:pathLst>
              <a:path w="2924" h="1466">
                <a:moveTo>
                  <a:pt x="2908" y="1465"/>
                </a:moveTo>
                <a:lnTo>
                  <a:pt x="0" y="28"/>
                </a:lnTo>
                <a:lnTo>
                  <a:pt x="14" y="0"/>
                </a:lnTo>
                <a:lnTo>
                  <a:pt x="2923" y="1438"/>
                </a:lnTo>
                <a:lnTo>
                  <a:pt x="2908" y="1465"/>
                </a:lnTo>
              </a:path>
            </a:pathLst>
          </a:custGeom>
          <a:solidFill>
            <a:schemeClr val="accent3"/>
          </a:solidFill>
          <a:ln>
            <a:noFill/>
          </a:ln>
          <a:effectLst/>
        </p:spPr>
        <p:txBody>
          <a:bodyPr wrap="none" anchor="ctr"/>
          <a:lstStyle/>
          <a:p>
            <a:endParaRPr lang="en-US" sz="900" dirty="0"/>
          </a:p>
        </p:txBody>
      </p:sp>
      <p:sp>
        <p:nvSpPr>
          <p:cNvPr id="7" name="Freeform 6">
            <a:extLst>
              <a:ext uri="{FF2B5EF4-FFF2-40B4-BE49-F238E27FC236}">
                <a16:creationId xmlns:a16="http://schemas.microsoft.com/office/drawing/2014/main" id="{55F7E659-EA54-614A-8BFD-C7B2A651E1B8}"/>
              </a:ext>
            </a:extLst>
          </p:cNvPr>
          <p:cNvSpPr>
            <a:spLocks noChangeArrowheads="1"/>
          </p:cNvSpPr>
          <p:nvPr/>
        </p:nvSpPr>
        <p:spPr bwMode="auto">
          <a:xfrm>
            <a:off x="5053896" y="3076415"/>
            <a:ext cx="2087358" cy="1045253"/>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chemeClr val="accent2"/>
          </a:solidFill>
          <a:ln>
            <a:noFill/>
          </a:ln>
          <a:effectLst/>
        </p:spPr>
        <p:txBody>
          <a:bodyPr wrap="none" anchor="ctr"/>
          <a:lstStyle/>
          <a:p>
            <a:endParaRPr lang="en-US" sz="900" dirty="0"/>
          </a:p>
        </p:txBody>
      </p:sp>
      <p:sp>
        <p:nvSpPr>
          <p:cNvPr id="8" name="Freeform 7">
            <a:extLst>
              <a:ext uri="{FF2B5EF4-FFF2-40B4-BE49-F238E27FC236}">
                <a16:creationId xmlns:a16="http://schemas.microsoft.com/office/drawing/2014/main" id="{4882DEE2-147A-4843-B99E-0AAAC1EB176A}"/>
              </a:ext>
            </a:extLst>
          </p:cNvPr>
          <p:cNvSpPr>
            <a:spLocks noChangeArrowheads="1"/>
          </p:cNvSpPr>
          <p:nvPr/>
        </p:nvSpPr>
        <p:spPr bwMode="auto">
          <a:xfrm>
            <a:off x="3388831" y="3085862"/>
            <a:ext cx="50374" cy="198345"/>
          </a:xfrm>
          <a:custGeom>
            <a:avLst/>
            <a:gdLst>
              <a:gd name="T0" fmla="*/ 67 w 69"/>
              <a:gd name="T1" fmla="*/ 10 h 278"/>
              <a:gd name="T2" fmla="*/ 67 w 69"/>
              <a:gd name="T3" fmla="*/ 12 h 278"/>
              <a:gd name="T4" fmla="*/ 64 w 69"/>
              <a:gd name="T5" fmla="*/ 22 h 278"/>
              <a:gd name="T6" fmla="*/ 62 w 69"/>
              <a:gd name="T7" fmla="*/ 25 h 278"/>
              <a:gd name="T8" fmla="*/ 59 w 69"/>
              <a:gd name="T9" fmla="*/ 32 h 278"/>
              <a:gd name="T10" fmla="*/ 57 w 69"/>
              <a:gd name="T11" fmla="*/ 36 h 278"/>
              <a:gd name="T12" fmla="*/ 52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4 w 69"/>
              <a:gd name="T27" fmla="*/ 75 h 278"/>
              <a:gd name="T28" fmla="*/ 0 w 69"/>
              <a:gd name="T29" fmla="*/ 82 h 278"/>
              <a:gd name="T30" fmla="*/ 0 w 69"/>
              <a:gd name="T31" fmla="*/ 277 h 278"/>
              <a:gd name="T32" fmla="*/ 14 w 69"/>
              <a:gd name="T33" fmla="*/ 268 h 278"/>
              <a:gd name="T34" fmla="*/ 17 w 69"/>
              <a:gd name="T35" fmla="*/ 267 h 278"/>
              <a:gd name="T36" fmla="*/ 19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2 w 69"/>
              <a:gd name="T53" fmla="*/ 236 h 278"/>
              <a:gd name="T54" fmla="*/ 54 w 69"/>
              <a:gd name="T55" fmla="*/ 234 h 278"/>
              <a:gd name="T56" fmla="*/ 57 w 69"/>
              <a:gd name="T57" fmla="*/ 230 h 278"/>
              <a:gd name="T58" fmla="*/ 59 w 69"/>
              <a:gd name="T59" fmla="*/ 226 h 278"/>
              <a:gd name="T60" fmla="*/ 60 w 69"/>
              <a:gd name="T61" fmla="*/ 225 h 278"/>
              <a:gd name="T62" fmla="*/ 62 w 69"/>
              <a:gd name="T63" fmla="*/ 219 h 278"/>
              <a:gd name="T64" fmla="*/ 64 w 69"/>
              <a:gd name="T65" fmla="*/ 216 h 278"/>
              <a:gd name="T66" fmla="*/ 64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6" y="15"/>
                  <a:pt x="65" y="19"/>
                  <a:pt x="64" y="22"/>
                </a:cubicBezTo>
                <a:cubicBezTo>
                  <a:pt x="63" y="23"/>
                  <a:pt x="63" y="24"/>
                  <a:pt x="62" y="25"/>
                </a:cubicBezTo>
                <a:cubicBezTo>
                  <a:pt x="62" y="28"/>
                  <a:pt x="60" y="30"/>
                  <a:pt x="59" y="32"/>
                </a:cubicBezTo>
                <a:cubicBezTo>
                  <a:pt x="58" y="33"/>
                  <a:pt x="57" y="34"/>
                  <a:pt x="57" y="36"/>
                </a:cubicBezTo>
                <a:cubicBezTo>
                  <a:pt x="55" y="38"/>
                  <a:pt x="53" y="40"/>
                  <a:pt x="52" y="42"/>
                </a:cubicBezTo>
                <a:cubicBezTo>
                  <a:pt x="51" y="43"/>
                  <a:pt x="50" y="45"/>
                  <a:pt x="49" y="47"/>
                </a:cubicBezTo>
                <a:cubicBezTo>
                  <a:pt x="47" y="48"/>
                  <a:pt x="46" y="50"/>
                  <a:pt x="44" y="52"/>
                </a:cubicBezTo>
                <a:cubicBezTo>
                  <a:pt x="42" y="53"/>
                  <a:pt x="40" y="55"/>
                  <a:pt x="38" y="57"/>
                </a:cubicBezTo>
                <a:cubicBezTo>
                  <a:pt x="36" y="59"/>
                  <a:pt x="33" y="61"/>
                  <a:pt x="31" y="63"/>
                </a:cubicBezTo>
                <a:cubicBezTo>
                  <a:pt x="30" y="64"/>
                  <a:pt x="30" y="64"/>
                  <a:pt x="29" y="65"/>
                </a:cubicBezTo>
                <a:cubicBezTo>
                  <a:pt x="25" y="67"/>
                  <a:pt x="21" y="70"/>
                  <a:pt x="17" y="73"/>
                </a:cubicBezTo>
                <a:cubicBezTo>
                  <a:pt x="16" y="73"/>
                  <a:pt x="15" y="74"/>
                  <a:pt x="14" y="75"/>
                </a:cubicBezTo>
                <a:cubicBezTo>
                  <a:pt x="10" y="77"/>
                  <a:pt x="5" y="80"/>
                  <a:pt x="0" y="82"/>
                </a:cubicBezTo>
                <a:lnTo>
                  <a:pt x="0" y="277"/>
                </a:lnTo>
                <a:cubicBezTo>
                  <a:pt x="5" y="274"/>
                  <a:pt x="10" y="272"/>
                  <a:pt x="14" y="268"/>
                </a:cubicBezTo>
                <a:cubicBezTo>
                  <a:pt x="15" y="268"/>
                  <a:pt x="16" y="267"/>
                  <a:pt x="17" y="267"/>
                </a:cubicBezTo>
                <a:lnTo>
                  <a:pt x="19" y="266"/>
                </a:lnTo>
                <a:cubicBezTo>
                  <a:pt x="23" y="263"/>
                  <a:pt x="26" y="261"/>
                  <a:pt x="29" y="259"/>
                </a:cubicBezTo>
                <a:cubicBezTo>
                  <a:pt x="30" y="258"/>
                  <a:pt x="30" y="258"/>
                  <a:pt x="31" y="258"/>
                </a:cubicBezTo>
                <a:cubicBezTo>
                  <a:pt x="32" y="256"/>
                  <a:pt x="34" y="255"/>
                  <a:pt x="35" y="254"/>
                </a:cubicBezTo>
                <a:cubicBezTo>
                  <a:pt x="36" y="253"/>
                  <a:pt x="37" y="252"/>
                  <a:pt x="38" y="251"/>
                </a:cubicBezTo>
                <a:cubicBezTo>
                  <a:pt x="40" y="250"/>
                  <a:pt x="42" y="248"/>
                  <a:pt x="44" y="246"/>
                </a:cubicBezTo>
                <a:cubicBezTo>
                  <a:pt x="44" y="245"/>
                  <a:pt x="46" y="245"/>
                  <a:pt x="46" y="243"/>
                </a:cubicBezTo>
                <a:cubicBezTo>
                  <a:pt x="47" y="243"/>
                  <a:pt x="47" y="242"/>
                  <a:pt x="49" y="240"/>
                </a:cubicBezTo>
                <a:cubicBezTo>
                  <a:pt x="50" y="239"/>
                  <a:pt x="51" y="238"/>
                  <a:pt x="52" y="236"/>
                </a:cubicBezTo>
                <a:cubicBezTo>
                  <a:pt x="53" y="236"/>
                  <a:pt x="53" y="235"/>
                  <a:pt x="54" y="234"/>
                </a:cubicBezTo>
                <a:cubicBezTo>
                  <a:pt x="55" y="232"/>
                  <a:pt x="55" y="231"/>
                  <a:pt x="57" y="230"/>
                </a:cubicBezTo>
                <a:cubicBezTo>
                  <a:pt x="57" y="229"/>
                  <a:pt x="58" y="227"/>
                  <a:pt x="59" y="226"/>
                </a:cubicBezTo>
                <a:lnTo>
                  <a:pt x="60" y="225"/>
                </a:lnTo>
                <a:cubicBezTo>
                  <a:pt x="61" y="223"/>
                  <a:pt x="62" y="221"/>
                  <a:pt x="62" y="219"/>
                </a:cubicBezTo>
                <a:cubicBezTo>
                  <a:pt x="63" y="219"/>
                  <a:pt x="63" y="217"/>
                  <a:pt x="64" y="216"/>
                </a:cubicBezTo>
                <a:lnTo>
                  <a:pt x="64" y="215"/>
                </a:lnTo>
                <a:cubicBezTo>
                  <a:pt x="65" y="212"/>
                  <a:pt x="66"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chemeClr val="bg1">
              <a:lumMod val="65000"/>
            </a:schemeClr>
          </a:solidFill>
          <a:ln>
            <a:noFill/>
          </a:ln>
          <a:effectLst/>
        </p:spPr>
        <p:txBody>
          <a:bodyPr wrap="none" anchor="ctr"/>
          <a:lstStyle/>
          <a:p>
            <a:endParaRPr lang="en-US" sz="900" dirty="0"/>
          </a:p>
        </p:txBody>
      </p:sp>
      <p:sp>
        <p:nvSpPr>
          <p:cNvPr id="10" name="Freeform 9">
            <a:extLst>
              <a:ext uri="{FF2B5EF4-FFF2-40B4-BE49-F238E27FC236}">
                <a16:creationId xmlns:a16="http://schemas.microsoft.com/office/drawing/2014/main" id="{D2861421-ECFF-C948-B529-9CF5981942AA}"/>
              </a:ext>
            </a:extLst>
          </p:cNvPr>
          <p:cNvSpPr>
            <a:spLocks noChangeArrowheads="1"/>
          </p:cNvSpPr>
          <p:nvPr/>
        </p:nvSpPr>
        <p:spPr bwMode="auto">
          <a:xfrm>
            <a:off x="1166094" y="3085862"/>
            <a:ext cx="50374" cy="198345"/>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chemeClr val="bg1">
              <a:lumMod val="65000"/>
            </a:schemeClr>
          </a:solidFill>
          <a:ln>
            <a:noFill/>
          </a:ln>
          <a:effectLst/>
        </p:spPr>
        <p:txBody>
          <a:bodyPr wrap="none" anchor="ctr"/>
          <a:lstStyle/>
          <a:p>
            <a:endParaRPr lang="en-US" sz="900" dirty="0"/>
          </a:p>
        </p:txBody>
      </p:sp>
      <p:sp>
        <p:nvSpPr>
          <p:cNvPr id="11" name="Freeform 10">
            <a:extLst>
              <a:ext uri="{FF2B5EF4-FFF2-40B4-BE49-F238E27FC236}">
                <a16:creationId xmlns:a16="http://schemas.microsoft.com/office/drawing/2014/main" id="{C5D95A94-446A-7642-A95B-85C10D8EE961}"/>
              </a:ext>
            </a:extLst>
          </p:cNvPr>
          <p:cNvSpPr>
            <a:spLocks noChangeArrowheads="1"/>
          </p:cNvSpPr>
          <p:nvPr/>
        </p:nvSpPr>
        <p:spPr bwMode="auto">
          <a:xfrm>
            <a:off x="2419139" y="3142532"/>
            <a:ext cx="969692" cy="623374"/>
          </a:xfrm>
          <a:custGeom>
            <a:avLst/>
            <a:gdLst>
              <a:gd name="T0" fmla="*/ 1359 w 1360"/>
              <a:gd name="T1" fmla="*/ 0 h 875"/>
              <a:gd name="T2" fmla="*/ 1359 w 1360"/>
              <a:gd name="T3" fmla="*/ 195 h 875"/>
              <a:gd name="T4" fmla="*/ 0 w 1360"/>
              <a:gd name="T5" fmla="*/ 874 h 875"/>
              <a:gd name="T6" fmla="*/ 0 w 1360"/>
              <a:gd name="T7" fmla="*/ 679 h 875"/>
              <a:gd name="T8" fmla="*/ 1359 w 1360"/>
              <a:gd name="T9" fmla="*/ 0 h 875"/>
            </a:gdLst>
            <a:ahLst/>
            <a:cxnLst>
              <a:cxn ang="0">
                <a:pos x="T0" y="T1"/>
              </a:cxn>
              <a:cxn ang="0">
                <a:pos x="T2" y="T3"/>
              </a:cxn>
              <a:cxn ang="0">
                <a:pos x="T4" y="T5"/>
              </a:cxn>
              <a:cxn ang="0">
                <a:pos x="T6" y="T7"/>
              </a:cxn>
              <a:cxn ang="0">
                <a:pos x="T8" y="T9"/>
              </a:cxn>
            </a:cxnLst>
            <a:rect l="0" t="0" r="r" b="b"/>
            <a:pathLst>
              <a:path w="1360" h="875">
                <a:moveTo>
                  <a:pt x="1359" y="0"/>
                </a:moveTo>
                <a:lnTo>
                  <a:pt x="1359" y="195"/>
                </a:lnTo>
                <a:lnTo>
                  <a:pt x="0" y="874"/>
                </a:lnTo>
                <a:lnTo>
                  <a:pt x="0" y="679"/>
                </a:lnTo>
                <a:lnTo>
                  <a:pt x="1359" y="0"/>
                </a:lnTo>
              </a:path>
            </a:pathLst>
          </a:custGeom>
          <a:solidFill>
            <a:schemeClr val="bg1">
              <a:lumMod val="75000"/>
            </a:schemeClr>
          </a:solidFill>
          <a:ln>
            <a:noFill/>
          </a:ln>
          <a:effectLst/>
        </p:spPr>
        <p:txBody>
          <a:bodyPr wrap="none" anchor="ctr"/>
          <a:lstStyle/>
          <a:p>
            <a:endParaRPr lang="en-US" sz="900" dirty="0"/>
          </a:p>
        </p:txBody>
      </p:sp>
      <p:sp>
        <p:nvSpPr>
          <p:cNvPr id="12" name="Freeform 11">
            <a:extLst>
              <a:ext uri="{FF2B5EF4-FFF2-40B4-BE49-F238E27FC236}">
                <a16:creationId xmlns:a16="http://schemas.microsoft.com/office/drawing/2014/main" id="{7D985101-007A-CC4B-8E51-A60673ADAE87}"/>
              </a:ext>
            </a:extLst>
          </p:cNvPr>
          <p:cNvSpPr>
            <a:spLocks noChangeArrowheads="1"/>
          </p:cNvSpPr>
          <p:nvPr/>
        </p:nvSpPr>
        <p:spPr bwMode="auto">
          <a:xfrm>
            <a:off x="1216468" y="3142532"/>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900" dirty="0"/>
          </a:p>
        </p:txBody>
      </p:sp>
      <p:sp>
        <p:nvSpPr>
          <p:cNvPr id="13" name="Freeform 12">
            <a:extLst>
              <a:ext uri="{FF2B5EF4-FFF2-40B4-BE49-F238E27FC236}">
                <a16:creationId xmlns:a16="http://schemas.microsoft.com/office/drawing/2014/main" id="{B99BDC3A-7D62-AF4F-98DE-5984EB7F832D}"/>
              </a:ext>
            </a:extLst>
          </p:cNvPr>
          <p:cNvSpPr>
            <a:spLocks noChangeArrowheads="1"/>
          </p:cNvSpPr>
          <p:nvPr/>
        </p:nvSpPr>
        <p:spPr bwMode="auto">
          <a:xfrm>
            <a:off x="1150352" y="2519158"/>
            <a:ext cx="2304594" cy="1136554"/>
          </a:xfrm>
          <a:custGeom>
            <a:avLst/>
            <a:gdLst>
              <a:gd name="T0" fmla="*/ 1614 w 3228"/>
              <a:gd name="T1" fmla="*/ 0 h 1592"/>
              <a:gd name="T2" fmla="*/ 1777 w 3228"/>
              <a:gd name="T3" fmla="*/ 34 h 1592"/>
              <a:gd name="T4" fmla="*/ 3136 w 3228"/>
              <a:gd name="T5" fmla="*/ 713 h 1592"/>
              <a:gd name="T6" fmla="*/ 3136 w 3228"/>
              <a:gd name="T7" fmla="*/ 877 h 1592"/>
              <a:gd name="T8" fmla="*/ 1777 w 3228"/>
              <a:gd name="T9" fmla="*/ 1556 h 1592"/>
              <a:gd name="T10" fmla="*/ 1614 w 3228"/>
              <a:gd name="T11" fmla="*/ 1591 h 1592"/>
              <a:gd name="T12" fmla="*/ 1449 w 3228"/>
              <a:gd name="T13" fmla="*/ 1556 h 1592"/>
              <a:gd name="T14" fmla="*/ 91 w 3228"/>
              <a:gd name="T15" fmla="*/ 877 h 1592"/>
              <a:gd name="T16" fmla="*/ 91 w 3228"/>
              <a:gd name="T17" fmla="*/ 713 h 1592"/>
              <a:gd name="T18" fmla="*/ 1449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7" y="34"/>
                </a:cubicBezTo>
                <a:lnTo>
                  <a:pt x="3136" y="713"/>
                </a:lnTo>
                <a:cubicBezTo>
                  <a:pt x="3227" y="758"/>
                  <a:pt x="3227" y="832"/>
                  <a:pt x="3136" y="877"/>
                </a:cubicBezTo>
                <a:lnTo>
                  <a:pt x="1777" y="1556"/>
                </a:lnTo>
                <a:cubicBezTo>
                  <a:pt x="1732" y="1579"/>
                  <a:pt x="1673" y="1591"/>
                  <a:pt x="1614" y="1591"/>
                </a:cubicBezTo>
                <a:cubicBezTo>
                  <a:pt x="1554" y="1591"/>
                  <a:pt x="1495" y="1579"/>
                  <a:pt x="1449" y="1556"/>
                </a:cubicBezTo>
                <a:lnTo>
                  <a:pt x="91" y="877"/>
                </a:lnTo>
                <a:cubicBezTo>
                  <a:pt x="0" y="832"/>
                  <a:pt x="0" y="758"/>
                  <a:pt x="91" y="713"/>
                </a:cubicBezTo>
                <a:lnTo>
                  <a:pt x="1449" y="34"/>
                </a:lnTo>
                <a:cubicBezTo>
                  <a:pt x="1495" y="12"/>
                  <a:pt x="1554" y="0"/>
                  <a:pt x="1614" y="0"/>
                </a:cubicBezTo>
              </a:path>
            </a:pathLst>
          </a:custGeom>
          <a:solidFill>
            <a:schemeClr val="bg1">
              <a:lumMod val="95000"/>
            </a:schemeClr>
          </a:solidFill>
          <a:ln>
            <a:noFill/>
          </a:ln>
          <a:effectLst/>
        </p:spPr>
        <p:txBody>
          <a:bodyPr wrap="none" anchor="ctr"/>
          <a:lstStyle/>
          <a:p>
            <a:endParaRPr lang="en-US" sz="900" dirty="0"/>
          </a:p>
        </p:txBody>
      </p:sp>
      <p:sp>
        <p:nvSpPr>
          <p:cNvPr id="14" name="Freeform 13">
            <a:extLst>
              <a:ext uri="{FF2B5EF4-FFF2-40B4-BE49-F238E27FC236}">
                <a16:creationId xmlns:a16="http://schemas.microsoft.com/office/drawing/2014/main" id="{FB02258A-E0B7-B54C-9EF2-1F7FF40C7A00}"/>
              </a:ext>
            </a:extLst>
          </p:cNvPr>
          <p:cNvSpPr>
            <a:spLocks noChangeArrowheads="1"/>
          </p:cNvSpPr>
          <p:nvPr/>
        </p:nvSpPr>
        <p:spPr bwMode="auto">
          <a:xfrm>
            <a:off x="2186161" y="3627378"/>
            <a:ext cx="236125" cy="163715"/>
          </a:xfrm>
          <a:custGeom>
            <a:avLst/>
            <a:gdLst>
              <a:gd name="T0" fmla="*/ 300 w 329"/>
              <a:gd name="T1" fmla="*/ 12 h 230"/>
              <a:gd name="T2" fmla="*/ 276 w 329"/>
              <a:gd name="T3" fmla="*/ 20 h 230"/>
              <a:gd name="T4" fmla="*/ 254 w 329"/>
              <a:gd name="T5" fmla="*/ 26 h 230"/>
              <a:gd name="T6" fmla="*/ 230 w 329"/>
              <a:gd name="T7" fmla="*/ 30 h 230"/>
              <a:gd name="T8" fmla="*/ 205 w 329"/>
              <a:gd name="T9" fmla="*/ 33 h 230"/>
              <a:gd name="T10" fmla="*/ 183 w 329"/>
              <a:gd name="T11" fmla="*/ 34 h 230"/>
              <a:gd name="T12" fmla="*/ 148 w 329"/>
              <a:gd name="T13" fmla="*/ 34 h 230"/>
              <a:gd name="T14" fmla="*/ 122 w 329"/>
              <a:gd name="T15" fmla="*/ 32 h 230"/>
              <a:gd name="T16" fmla="*/ 100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3 w 329"/>
              <a:gd name="T37" fmla="*/ 221 h 230"/>
              <a:gd name="T38" fmla="*/ 100 w 329"/>
              <a:gd name="T39" fmla="*/ 224 h 230"/>
              <a:gd name="T40" fmla="*/ 120 w 329"/>
              <a:gd name="T41" fmla="*/ 227 h 230"/>
              <a:gd name="T42" fmla="*/ 139 w 329"/>
              <a:gd name="T43" fmla="*/ 228 h 230"/>
              <a:gd name="T44" fmla="*/ 148 w 329"/>
              <a:gd name="T45" fmla="*/ 228 h 230"/>
              <a:gd name="T46" fmla="*/ 165 w 329"/>
              <a:gd name="T47" fmla="*/ 229 h 230"/>
              <a:gd name="T48" fmla="*/ 183 w 329"/>
              <a:gd name="T49" fmla="*/ 228 h 230"/>
              <a:gd name="T50" fmla="*/ 202 w 329"/>
              <a:gd name="T51" fmla="*/ 227 h 230"/>
              <a:gd name="T52" fmla="*/ 229 w 329"/>
              <a:gd name="T53" fmla="*/ 224 h 230"/>
              <a:gd name="T54" fmla="*/ 252 w 329"/>
              <a:gd name="T55" fmla="*/ 220 h 230"/>
              <a:gd name="T56" fmla="*/ 273 w 329"/>
              <a:gd name="T57" fmla="*/ 215 h 230"/>
              <a:gd name="T58" fmla="*/ 293 w 329"/>
              <a:gd name="T59" fmla="*/ 209 h 230"/>
              <a:gd name="T60" fmla="*/ 314 w 329"/>
              <a:gd name="T61" fmla="*/ 202 h 230"/>
              <a:gd name="T62" fmla="*/ 328 w 329"/>
              <a:gd name="T63" fmla="*/ 195 h 230"/>
              <a:gd name="T64" fmla="*/ 314 w 329"/>
              <a:gd name="T65"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4" y="7"/>
                </a:moveTo>
                <a:cubicBezTo>
                  <a:pt x="309" y="9"/>
                  <a:pt x="304" y="11"/>
                  <a:pt x="300" y="12"/>
                </a:cubicBezTo>
                <a:cubicBezTo>
                  <a:pt x="298" y="13"/>
                  <a:pt x="296" y="14"/>
                  <a:pt x="293" y="15"/>
                </a:cubicBezTo>
                <a:cubicBezTo>
                  <a:pt x="288" y="17"/>
                  <a:pt x="282" y="19"/>
                  <a:pt x="276" y="20"/>
                </a:cubicBezTo>
                <a:cubicBezTo>
                  <a:pt x="275" y="21"/>
                  <a:pt x="273" y="21"/>
                  <a:pt x="273" y="21"/>
                </a:cubicBezTo>
                <a:cubicBezTo>
                  <a:pt x="267" y="23"/>
                  <a:pt x="260" y="24"/>
                  <a:pt x="254" y="26"/>
                </a:cubicBezTo>
                <a:cubicBezTo>
                  <a:pt x="253" y="26"/>
                  <a:pt x="252" y="26"/>
                  <a:pt x="252" y="26"/>
                </a:cubicBezTo>
                <a:cubicBezTo>
                  <a:pt x="245" y="27"/>
                  <a:pt x="237" y="29"/>
                  <a:pt x="230" y="30"/>
                </a:cubicBezTo>
                <a:lnTo>
                  <a:pt x="229" y="30"/>
                </a:lnTo>
                <a:cubicBezTo>
                  <a:pt x="221" y="31"/>
                  <a:pt x="213" y="32"/>
                  <a:pt x="205" y="33"/>
                </a:cubicBezTo>
                <a:cubicBezTo>
                  <a:pt x="202" y="33"/>
                  <a:pt x="199" y="33"/>
                  <a:pt x="195" y="34"/>
                </a:cubicBezTo>
                <a:cubicBezTo>
                  <a:pt x="191" y="34"/>
                  <a:pt x="187" y="34"/>
                  <a:pt x="183" y="34"/>
                </a:cubicBezTo>
                <a:cubicBezTo>
                  <a:pt x="177" y="34"/>
                  <a:pt x="171" y="35"/>
                  <a:pt x="165" y="35"/>
                </a:cubicBezTo>
                <a:cubicBezTo>
                  <a:pt x="159" y="35"/>
                  <a:pt x="154" y="34"/>
                  <a:pt x="148" y="34"/>
                </a:cubicBezTo>
                <a:cubicBezTo>
                  <a:pt x="145" y="34"/>
                  <a:pt x="143" y="34"/>
                  <a:pt x="141" y="34"/>
                </a:cubicBezTo>
                <a:cubicBezTo>
                  <a:pt x="135" y="34"/>
                  <a:pt x="128" y="33"/>
                  <a:pt x="122" y="32"/>
                </a:cubicBezTo>
                <a:cubicBezTo>
                  <a:pt x="121" y="32"/>
                  <a:pt x="120" y="32"/>
                  <a:pt x="120" y="32"/>
                </a:cubicBezTo>
                <a:cubicBezTo>
                  <a:pt x="113" y="32"/>
                  <a:pt x="106" y="31"/>
                  <a:pt x="100" y="30"/>
                </a:cubicBezTo>
                <a:cubicBezTo>
                  <a:pt x="97" y="29"/>
                  <a:pt x="96" y="29"/>
                  <a:pt x="93" y="29"/>
                </a:cubicBezTo>
                <a:cubicBezTo>
                  <a:pt x="89" y="28"/>
                  <a:pt x="84" y="27"/>
                  <a:pt x="79" y="26"/>
                </a:cubicBezTo>
                <a:cubicBezTo>
                  <a:pt x="77" y="26"/>
                  <a:pt x="74" y="25"/>
                  <a:pt x="71" y="24"/>
                </a:cubicBezTo>
                <a:cubicBezTo>
                  <a:pt x="67" y="24"/>
                  <a:pt x="63" y="23"/>
                  <a:pt x="60" y="22"/>
                </a:cubicBezTo>
                <a:cubicBezTo>
                  <a:pt x="56" y="21"/>
                  <a:pt x="52" y="20"/>
                  <a:pt x="50" y="19"/>
                </a:cubicBezTo>
                <a:cubicBezTo>
                  <a:pt x="46" y="18"/>
                  <a:pt x="43" y="17"/>
                  <a:pt x="40" y="16"/>
                </a:cubicBezTo>
                <a:cubicBezTo>
                  <a:pt x="33" y="14"/>
                  <a:pt x="26" y="12"/>
                  <a:pt x="20" y="9"/>
                </a:cubicBezTo>
                <a:cubicBezTo>
                  <a:pt x="20" y="9"/>
                  <a:pt x="19" y="9"/>
                  <a:pt x="18" y="8"/>
                </a:cubicBezTo>
                <a:cubicBezTo>
                  <a:pt x="12" y="6"/>
                  <a:pt x="6" y="4"/>
                  <a:pt x="0" y="0"/>
                </a:cubicBezTo>
                <a:lnTo>
                  <a:pt x="0" y="195"/>
                </a:lnTo>
                <a:cubicBezTo>
                  <a:pt x="6" y="197"/>
                  <a:pt x="12" y="200"/>
                  <a:pt x="18" y="203"/>
                </a:cubicBezTo>
                <a:cubicBezTo>
                  <a:pt x="19" y="203"/>
                  <a:pt x="20" y="204"/>
                  <a:pt x="20" y="204"/>
                </a:cubicBezTo>
                <a:cubicBezTo>
                  <a:pt x="26" y="206"/>
                  <a:pt x="33" y="208"/>
                  <a:pt x="40" y="210"/>
                </a:cubicBezTo>
                <a:cubicBezTo>
                  <a:pt x="41" y="211"/>
                  <a:pt x="41" y="211"/>
                  <a:pt x="42" y="212"/>
                </a:cubicBezTo>
                <a:cubicBezTo>
                  <a:pt x="45" y="212"/>
                  <a:pt x="47" y="213"/>
                  <a:pt x="50" y="213"/>
                </a:cubicBezTo>
                <a:cubicBezTo>
                  <a:pt x="52" y="214"/>
                  <a:pt x="56" y="215"/>
                  <a:pt x="60" y="216"/>
                </a:cubicBezTo>
                <a:cubicBezTo>
                  <a:pt x="61" y="216"/>
                  <a:pt x="62" y="217"/>
                  <a:pt x="63" y="217"/>
                </a:cubicBezTo>
                <a:cubicBezTo>
                  <a:pt x="65" y="218"/>
                  <a:pt x="68" y="218"/>
                  <a:pt x="71" y="219"/>
                </a:cubicBezTo>
                <a:cubicBezTo>
                  <a:pt x="74" y="219"/>
                  <a:pt x="77" y="220"/>
                  <a:pt x="79" y="221"/>
                </a:cubicBezTo>
                <a:cubicBezTo>
                  <a:pt x="81" y="221"/>
                  <a:pt x="81" y="221"/>
                  <a:pt x="83" y="221"/>
                </a:cubicBezTo>
                <a:cubicBezTo>
                  <a:pt x="86" y="222"/>
                  <a:pt x="89" y="223"/>
                  <a:pt x="93" y="223"/>
                </a:cubicBezTo>
                <a:cubicBezTo>
                  <a:pt x="96" y="223"/>
                  <a:pt x="97" y="224"/>
                  <a:pt x="100" y="224"/>
                </a:cubicBezTo>
                <a:lnTo>
                  <a:pt x="101" y="224"/>
                </a:lnTo>
                <a:cubicBezTo>
                  <a:pt x="107" y="225"/>
                  <a:pt x="114" y="226"/>
                  <a:pt x="120" y="227"/>
                </a:cubicBezTo>
                <a:cubicBezTo>
                  <a:pt x="120" y="227"/>
                  <a:pt x="121" y="227"/>
                  <a:pt x="122" y="227"/>
                </a:cubicBezTo>
                <a:cubicBezTo>
                  <a:pt x="128" y="227"/>
                  <a:pt x="133" y="227"/>
                  <a:pt x="139" y="228"/>
                </a:cubicBezTo>
                <a:cubicBezTo>
                  <a:pt x="139" y="228"/>
                  <a:pt x="140" y="228"/>
                  <a:pt x="141" y="228"/>
                </a:cubicBezTo>
                <a:cubicBezTo>
                  <a:pt x="143" y="228"/>
                  <a:pt x="145" y="228"/>
                  <a:pt x="148" y="228"/>
                </a:cubicBezTo>
                <a:cubicBezTo>
                  <a:pt x="152" y="229"/>
                  <a:pt x="155" y="229"/>
                  <a:pt x="158" y="229"/>
                </a:cubicBezTo>
                <a:cubicBezTo>
                  <a:pt x="160" y="229"/>
                  <a:pt x="163" y="229"/>
                  <a:pt x="165" y="229"/>
                </a:cubicBezTo>
                <a:cubicBezTo>
                  <a:pt x="169" y="229"/>
                  <a:pt x="174" y="229"/>
                  <a:pt x="180" y="229"/>
                </a:cubicBezTo>
                <a:cubicBezTo>
                  <a:pt x="180" y="229"/>
                  <a:pt x="182" y="228"/>
                  <a:pt x="183" y="228"/>
                </a:cubicBezTo>
                <a:cubicBezTo>
                  <a:pt x="187" y="228"/>
                  <a:pt x="191" y="228"/>
                  <a:pt x="195" y="227"/>
                </a:cubicBezTo>
                <a:cubicBezTo>
                  <a:pt x="198" y="227"/>
                  <a:pt x="200" y="227"/>
                  <a:pt x="202" y="227"/>
                </a:cubicBezTo>
                <a:cubicBezTo>
                  <a:pt x="204" y="227"/>
                  <a:pt x="204" y="227"/>
                  <a:pt x="205" y="227"/>
                </a:cubicBezTo>
                <a:cubicBezTo>
                  <a:pt x="213" y="226"/>
                  <a:pt x="221" y="225"/>
                  <a:pt x="229" y="224"/>
                </a:cubicBezTo>
                <a:lnTo>
                  <a:pt x="230" y="224"/>
                </a:lnTo>
                <a:cubicBezTo>
                  <a:pt x="237" y="223"/>
                  <a:pt x="245" y="222"/>
                  <a:pt x="252" y="220"/>
                </a:cubicBezTo>
                <a:cubicBezTo>
                  <a:pt x="252" y="220"/>
                  <a:pt x="253" y="220"/>
                  <a:pt x="254" y="219"/>
                </a:cubicBezTo>
                <a:cubicBezTo>
                  <a:pt x="260" y="218"/>
                  <a:pt x="267" y="217"/>
                  <a:pt x="273" y="215"/>
                </a:cubicBezTo>
                <a:cubicBezTo>
                  <a:pt x="274" y="215"/>
                  <a:pt x="275" y="214"/>
                  <a:pt x="276" y="214"/>
                </a:cubicBezTo>
                <a:cubicBezTo>
                  <a:pt x="282" y="213"/>
                  <a:pt x="288" y="211"/>
                  <a:pt x="293" y="209"/>
                </a:cubicBezTo>
                <a:cubicBezTo>
                  <a:pt x="296" y="208"/>
                  <a:pt x="298" y="207"/>
                  <a:pt x="300" y="207"/>
                </a:cubicBezTo>
                <a:cubicBezTo>
                  <a:pt x="304" y="205"/>
                  <a:pt x="309" y="204"/>
                  <a:pt x="314" y="202"/>
                </a:cubicBezTo>
                <a:cubicBezTo>
                  <a:pt x="314" y="201"/>
                  <a:pt x="315" y="201"/>
                  <a:pt x="315" y="200"/>
                </a:cubicBezTo>
                <a:cubicBezTo>
                  <a:pt x="320" y="199"/>
                  <a:pt x="324" y="197"/>
                  <a:pt x="328" y="195"/>
                </a:cubicBezTo>
                <a:lnTo>
                  <a:pt x="328" y="0"/>
                </a:lnTo>
                <a:cubicBezTo>
                  <a:pt x="323" y="3"/>
                  <a:pt x="319" y="5"/>
                  <a:pt x="314" y="7"/>
                </a:cubicBezTo>
              </a:path>
            </a:pathLst>
          </a:custGeom>
          <a:solidFill>
            <a:schemeClr val="bg1">
              <a:lumMod val="65000"/>
            </a:schemeClr>
          </a:solidFill>
          <a:ln>
            <a:noFill/>
          </a:ln>
          <a:effectLst/>
        </p:spPr>
        <p:txBody>
          <a:bodyPr wrap="none" anchor="ctr"/>
          <a:lstStyle/>
          <a:p>
            <a:endParaRPr lang="en-US" sz="900" dirty="0"/>
          </a:p>
        </p:txBody>
      </p:sp>
      <p:sp>
        <p:nvSpPr>
          <p:cNvPr id="15" name="Freeform 14">
            <a:extLst>
              <a:ext uri="{FF2B5EF4-FFF2-40B4-BE49-F238E27FC236}">
                <a16:creationId xmlns:a16="http://schemas.microsoft.com/office/drawing/2014/main" id="{9FEF86BB-C1A8-C14D-B381-3A5B4A62C4FE}"/>
              </a:ext>
            </a:extLst>
          </p:cNvPr>
          <p:cNvSpPr>
            <a:spLocks noChangeArrowheads="1"/>
          </p:cNvSpPr>
          <p:nvPr/>
        </p:nvSpPr>
        <p:spPr bwMode="auto">
          <a:xfrm>
            <a:off x="2003556" y="3013448"/>
            <a:ext cx="598187" cy="141677"/>
          </a:xfrm>
          <a:custGeom>
            <a:avLst/>
            <a:gdLst>
              <a:gd name="T0" fmla="*/ 839 w 840"/>
              <a:gd name="T1" fmla="*/ 99 h 200"/>
              <a:gd name="T2" fmla="*/ 420 w 840"/>
              <a:gd name="T3" fmla="*/ 199 h 200"/>
              <a:gd name="T4" fmla="*/ 0 w 840"/>
              <a:gd name="T5" fmla="*/ 99 h 200"/>
              <a:gd name="T6" fmla="*/ 420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20" y="199"/>
                </a:cubicBezTo>
                <a:cubicBezTo>
                  <a:pt x="188" y="199"/>
                  <a:pt x="0" y="154"/>
                  <a:pt x="0" y="99"/>
                </a:cubicBezTo>
                <a:cubicBezTo>
                  <a:pt x="0" y="45"/>
                  <a:pt x="188" y="0"/>
                  <a:pt x="420" y="0"/>
                </a:cubicBezTo>
                <a:cubicBezTo>
                  <a:pt x="651" y="0"/>
                  <a:pt x="839" y="45"/>
                  <a:pt x="839" y="99"/>
                </a:cubicBezTo>
              </a:path>
            </a:pathLst>
          </a:custGeom>
          <a:solidFill>
            <a:schemeClr val="bg1">
              <a:lumMod val="75000"/>
            </a:schemeClr>
          </a:solidFill>
          <a:ln>
            <a:noFill/>
          </a:ln>
          <a:effectLst/>
        </p:spPr>
        <p:txBody>
          <a:bodyPr wrap="none" anchor="ctr"/>
          <a:lstStyle/>
          <a:p>
            <a:endParaRPr lang="en-US" sz="900" dirty="0"/>
          </a:p>
        </p:txBody>
      </p:sp>
      <p:sp>
        <p:nvSpPr>
          <p:cNvPr id="16" name="Freeform 15">
            <a:extLst>
              <a:ext uri="{FF2B5EF4-FFF2-40B4-BE49-F238E27FC236}">
                <a16:creationId xmlns:a16="http://schemas.microsoft.com/office/drawing/2014/main" id="{E034EB4C-75D0-3448-B6D9-8A773D2EF3BF}"/>
              </a:ext>
            </a:extLst>
          </p:cNvPr>
          <p:cNvSpPr>
            <a:spLocks noChangeArrowheads="1"/>
          </p:cNvSpPr>
          <p:nvPr/>
        </p:nvSpPr>
        <p:spPr bwMode="auto">
          <a:xfrm>
            <a:off x="1666681" y="1618730"/>
            <a:ext cx="1271934" cy="1467132"/>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sz="900" dirty="0"/>
          </a:p>
        </p:txBody>
      </p:sp>
      <p:sp>
        <p:nvSpPr>
          <p:cNvPr id="59" name="TextBox 58">
            <a:extLst>
              <a:ext uri="{FF2B5EF4-FFF2-40B4-BE49-F238E27FC236}">
                <a16:creationId xmlns:a16="http://schemas.microsoft.com/office/drawing/2014/main" id="{164C5DB1-FDFB-4248-8637-F6CB3A854487}"/>
              </a:ext>
            </a:extLst>
          </p:cNvPr>
          <p:cNvSpPr txBox="1"/>
          <p:nvPr/>
        </p:nvSpPr>
        <p:spPr>
          <a:xfrm>
            <a:off x="2066016" y="188334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1</a:t>
            </a:r>
          </a:p>
        </p:txBody>
      </p:sp>
      <p:sp>
        <p:nvSpPr>
          <p:cNvPr id="63" name="Subtitle 2">
            <a:extLst>
              <a:ext uri="{FF2B5EF4-FFF2-40B4-BE49-F238E27FC236}">
                <a16:creationId xmlns:a16="http://schemas.microsoft.com/office/drawing/2014/main" id="{7965B61E-9212-BB4F-9608-B1E6D0120532}"/>
              </a:ext>
            </a:extLst>
          </p:cNvPr>
          <p:cNvSpPr txBox="1">
            <a:spLocks/>
          </p:cNvSpPr>
          <p:nvPr/>
        </p:nvSpPr>
        <p:spPr>
          <a:xfrm>
            <a:off x="3654720" y="5127170"/>
            <a:ext cx="2353807" cy="125130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 approval is required from whom?</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 underlying elements that are required for approval? </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Partner/CU Staff certification</a:t>
            </a:r>
          </a:p>
        </p:txBody>
      </p:sp>
      <p:sp>
        <p:nvSpPr>
          <p:cNvPr id="64" name="TextBox 63">
            <a:extLst>
              <a:ext uri="{FF2B5EF4-FFF2-40B4-BE49-F238E27FC236}">
                <a16:creationId xmlns:a16="http://schemas.microsoft.com/office/drawing/2014/main" id="{ED5BC29D-2601-0A4C-9E30-75B88D1C1443}"/>
              </a:ext>
            </a:extLst>
          </p:cNvPr>
          <p:cNvSpPr txBox="1"/>
          <p:nvPr/>
        </p:nvSpPr>
        <p:spPr>
          <a:xfrm>
            <a:off x="3897409" y="4822332"/>
            <a:ext cx="1974323"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Regulatory Approval </a:t>
            </a:r>
          </a:p>
        </p:txBody>
      </p:sp>
      <p:sp>
        <p:nvSpPr>
          <p:cNvPr id="18" name="Freeform 17">
            <a:extLst>
              <a:ext uri="{FF2B5EF4-FFF2-40B4-BE49-F238E27FC236}">
                <a16:creationId xmlns:a16="http://schemas.microsoft.com/office/drawing/2014/main" id="{FC5DA19B-60C8-9247-BEAB-521A03AD2248}"/>
              </a:ext>
            </a:extLst>
          </p:cNvPr>
          <p:cNvSpPr>
            <a:spLocks noChangeArrowheads="1"/>
          </p:cNvSpPr>
          <p:nvPr/>
        </p:nvSpPr>
        <p:spPr bwMode="auto">
          <a:xfrm>
            <a:off x="5912622" y="4112224"/>
            <a:ext cx="50374" cy="198345"/>
          </a:xfrm>
          <a:custGeom>
            <a:avLst/>
            <a:gdLst>
              <a:gd name="T0" fmla="*/ 67 w 69"/>
              <a:gd name="T1" fmla="*/ 10 h 277"/>
              <a:gd name="T2" fmla="*/ 67 w 69"/>
              <a:gd name="T3" fmla="*/ 11 h 277"/>
              <a:gd name="T4" fmla="*/ 64 w 69"/>
              <a:gd name="T5" fmla="*/ 21 h 277"/>
              <a:gd name="T6" fmla="*/ 63 w 69"/>
              <a:gd name="T7" fmla="*/ 24 h 277"/>
              <a:gd name="T8" fmla="*/ 59 w 69"/>
              <a:gd name="T9" fmla="*/ 32 h 277"/>
              <a:gd name="T10" fmla="*/ 56 w 69"/>
              <a:gd name="T11" fmla="*/ 35 h 277"/>
              <a:gd name="T12" fmla="*/ 52 w 69"/>
              <a:gd name="T13" fmla="*/ 41 h 277"/>
              <a:gd name="T14" fmla="*/ 49 w 69"/>
              <a:gd name="T15" fmla="*/ 46 h 277"/>
              <a:gd name="T16" fmla="*/ 44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20 w 69"/>
              <a:gd name="T37" fmla="*/ 265 h 277"/>
              <a:gd name="T38" fmla="*/ 29 w 69"/>
              <a:gd name="T39" fmla="*/ 259 h 277"/>
              <a:gd name="T40" fmla="*/ 31 w 69"/>
              <a:gd name="T41" fmla="*/ 257 h 277"/>
              <a:gd name="T42" fmla="*/ 36 w 69"/>
              <a:gd name="T43" fmla="*/ 254 h 277"/>
              <a:gd name="T44" fmla="*/ 38 w 69"/>
              <a:gd name="T45" fmla="*/ 251 h 277"/>
              <a:gd name="T46" fmla="*/ 44 w 69"/>
              <a:gd name="T47" fmla="*/ 246 h 277"/>
              <a:gd name="T48" fmla="*/ 46 w 69"/>
              <a:gd name="T49" fmla="*/ 243 h 277"/>
              <a:gd name="T50" fmla="*/ 49 w 69"/>
              <a:gd name="T51" fmla="*/ 240 h 277"/>
              <a:gd name="T52" fmla="*/ 52 w 69"/>
              <a:gd name="T53" fmla="*/ 236 h 277"/>
              <a:gd name="T54" fmla="*/ 54 w 69"/>
              <a:gd name="T55" fmla="*/ 234 h 277"/>
              <a:gd name="T56" fmla="*/ 56 w 69"/>
              <a:gd name="T57" fmla="*/ 230 h 277"/>
              <a:gd name="T58" fmla="*/ 59 w 69"/>
              <a:gd name="T59" fmla="*/ 225 h 277"/>
              <a:gd name="T60" fmla="*/ 60 w 69"/>
              <a:gd name="T61" fmla="*/ 224 h 277"/>
              <a:gd name="T62" fmla="*/ 63 w 69"/>
              <a:gd name="T63" fmla="*/ 219 h 277"/>
              <a:gd name="T64" fmla="*/ 64 w 69"/>
              <a:gd name="T65" fmla="*/ 216 h 277"/>
              <a:gd name="T66" fmla="*/ 65 w 69"/>
              <a:gd name="T67" fmla="*/ 215 h 277"/>
              <a:gd name="T68" fmla="*/ 67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lnTo>
                  <a:pt x="67" y="11"/>
                </a:lnTo>
                <a:cubicBezTo>
                  <a:pt x="66" y="14"/>
                  <a:pt x="65" y="18"/>
                  <a:pt x="64" y="21"/>
                </a:cubicBezTo>
                <a:cubicBezTo>
                  <a:pt x="64" y="23"/>
                  <a:pt x="63" y="24"/>
                  <a:pt x="63" y="24"/>
                </a:cubicBezTo>
                <a:cubicBezTo>
                  <a:pt x="61" y="27"/>
                  <a:pt x="61" y="29"/>
                  <a:pt x="59" y="32"/>
                </a:cubicBezTo>
                <a:cubicBezTo>
                  <a:pt x="59" y="33"/>
                  <a:pt x="58" y="34"/>
                  <a:pt x="56" y="35"/>
                </a:cubicBezTo>
                <a:cubicBezTo>
                  <a:pt x="55" y="38"/>
                  <a:pt x="54" y="40"/>
                  <a:pt x="52" y="41"/>
                </a:cubicBezTo>
                <a:cubicBezTo>
                  <a:pt x="52" y="43"/>
                  <a:pt x="50" y="45"/>
                  <a:pt x="49" y="46"/>
                </a:cubicBezTo>
                <a:cubicBezTo>
                  <a:pt x="47" y="47"/>
                  <a:pt x="46" y="49"/>
                  <a:pt x="44" y="51"/>
                </a:cubicBezTo>
                <a:cubicBezTo>
                  <a:pt x="43" y="53"/>
                  <a:pt x="41" y="55"/>
                  <a:pt x="38" y="57"/>
                </a:cubicBezTo>
                <a:cubicBezTo>
                  <a:pt x="36" y="59"/>
                  <a:pt x="34" y="60"/>
                  <a:pt x="31" y="63"/>
                </a:cubicBezTo>
                <a:cubicBezTo>
                  <a:pt x="30" y="63"/>
                  <a:pt x="30" y="63"/>
                  <a:pt x="29" y="64"/>
                </a:cubicBezTo>
                <a:cubicBezTo>
                  <a:pt x="25" y="67"/>
                  <a:pt x="22"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9" y="266"/>
                  <a:pt x="20" y="265"/>
                </a:cubicBezTo>
                <a:cubicBezTo>
                  <a:pt x="23" y="263"/>
                  <a:pt x="26" y="260"/>
                  <a:pt x="29" y="259"/>
                </a:cubicBezTo>
                <a:cubicBezTo>
                  <a:pt x="30" y="258"/>
                  <a:pt x="30" y="257"/>
                  <a:pt x="31" y="257"/>
                </a:cubicBezTo>
                <a:cubicBezTo>
                  <a:pt x="33" y="255"/>
                  <a:pt x="34" y="254"/>
                  <a:pt x="36" y="254"/>
                </a:cubicBezTo>
                <a:cubicBezTo>
                  <a:pt x="37" y="253"/>
                  <a:pt x="38" y="252"/>
                  <a:pt x="38" y="251"/>
                </a:cubicBezTo>
                <a:cubicBezTo>
                  <a:pt x="41" y="249"/>
                  <a:pt x="43" y="248"/>
                  <a:pt x="44" y="246"/>
                </a:cubicBezTo>
                <a:cubicBezTo>
                  <a:pt x="45" y="244"/>
                  <a:pt x="46" y="244"/>
                  <a:pt x="46" y="243"/>
                </a:cubicBezTo>
                <a:cubicBezTo>
                  <a:pt x="47" y="242"/>
                  <a:pt x="48" y="241"/>
                  <a:pt x="49" y="240"/>
                </a:cubicBezTo>
                <a:cubicBezTo>
                  <a:pt x="50" y="239"/>
                  <a:pt x="52" y="237"/>
                  <a:pt x="52" y="236"/>
                </a:cubicBezTo>
                <a:cubicBezTo>
                  <a:pt x="53" y="235"/>
                  <a:pt x="54" y="234"/>
                  <a:pt x="54" y="234"/>
                </a:cubicBezTo>
                <a:cubicBezTo>
                  <a:pt x="55" y="232"/>
                  <a:pt x="56" y="231"/>
                  <a:pt x="56" y="230"/>
                </a:cubicBezTo>
                <a:cubicBezTo>
                  <a:pt x="58" y="229"/>
                  <a:pt x="59" y="227"/>
                  <a:pt x="59" y="225"/>
                </a:cubicBezTo>
                <a:cubicBezTo>
                  <a:pt x="60" y="225"/>
                  <a:pt x="60" y="225"/>
                  <a:pt x="60" y="224"/>
                </a:cubicBezTo>
                <a:cubicBezTo>
                  <a:pt x="61" y="223"/>
                  <a:pt x="62" y="220"/>
                  <a:pt x="63" y="219"/>
                </a:cubicBezTo>
                <a:cubicBezTo>
                  <a:pt x="63" y="218"/>
                  <a:pt x="64" y="216"/>
                  <a:pt x="64" y="216"/>
                </a:cubicBezTo>
                <a:cubicBezTo>
                  <a:pt x="64" y="215"/>
                  <a:pt x="65" y="215"/>
                  <a:pt x="65" y="215"/>
                </a:cubicBezTo>
                <a:cubicBezTo>
                  <a:pt x="66" y="212"/>
                  <a:pt x="66" y="208"/>
                  <a:pt x="67"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bg1">
              <a:lumMod val="65000"/>
            </a:schemeClr>
          </a:solidFill>
          <a:ln>
            <a:noFill/>
          </a:ln>
          <a:effectLst/>
        </p:spPr>
        <p:txBody>
          <a:bodyPr wrap="none" anchor="ctr"/>
          <a:lstStyle/>
          <a:p>
            <a:endParaRPr lang="en-US" sz="900" dirty="0"/>
          </a:p>
        </p:txBody>
      </p:sp>
      <p:sp>
        <p:nvSpPr>
          <p:cNvPr id="20" name="Freeform 19">
            <a:extLst>
              <a:ext uri="{FF2B5EF4-FFF2-40B4-BE49-F238E27FC236}">
                <a16:creationId xmlns:a16="http://schemas.microsoft.com/office/drawing/2014/main" id="{243A89C4-5E99-7B40-B988-CB9F10052A78}"/>
              </a:ext>
            </a:extLst>
          </p:cNvPr>
          <p:cNvSpPr>
            <a:spLocks noChangeArrowheads="1"/>
          </p:cNvSpPr>
          <p:nvPr/>
        </p:nvSpPr>
        <p:spPr bwMode="auto">
          <a:xfrm>
            <a:off x="3689885" y="4112224"/>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bg1">
              <a:lumMod val="65000"/>
            </a:schemeClr>
          </a:solidFill>
          <a:ln>
            <a:noFill/>
          </a:ln>
          <a:effectLst/>
        </p:spPr>
        <p:txBody>
          <a:bodyPr wrap="none" anchor="ctr"/>
          <a:lstStyle/>
          <a:p>
            <a:endParaRPr lang="en-US" sz="900" dirty="0"/>
          </a:p>
        </p:txBody>
      </p:sp>
      <p:sp>
        <p:nvSpPr>
          <p:cNvPr id="21" name="Freeform 20">
            <a:extLst>
              <a:ext uri="{FF2B5EF4-FFF2-40B4-BE49-F238E27FC236}">
                <a16:creationId xmlns:a16="http://schemas.microsoft.com/office/drawing/2014/main" id="{F940E2AC-DD4C-EE47-88EA-AB79E891FB81}"/>
              </a:ext>
            </a:extLst>
          </p:cNvPr>
          <p:cNvSpPr>
            <a:spLocks noChangeArrowheads="1"/>
          </p:cNvSpPr>
          <p:nvPr/>
        </p:nvSpPr>
        <p:spPr bwMode="auto">
          <a:xfrm>
            <a:off x="4942930" y="4168894"/>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bg1">
              <a:lumMod val="75000"/>
            </a:schemeClr>
          </a:solidFill>
          <a:ln>
            <a:noFill/>
          </a:ln>
          <a:effectLst/>
        </p:spPr>
        <p:txBody>
          <a:bodyPr wrap="none" anchor="ctr"/>
          <a:lstStyle/>
          <a:p>
            <a:endParaRPr lang="en-US" sz="900" dirty="0"/>
          </a:p>
        </p:txBody>
      </p:sp>
      <p:sp>
        <p:nvSpPr>
          <p:cNvPr id="22" name="Freeform 21">
            <a:extLst>
              <a:ext uri="{FF2B5EF4-FFF2-40B4-BE49-F238E27FC236}">
                <a16:creationId xmlns:a16="http://schemas.microsoft.com/office/drawing/2014/main" id="{26605385-4172-3F40-AD2C-2DFDD5051995}"/>
              </a:ext>
            </a:extLst>
          </p:cNvPr>
          <p:cNvSpPr>
            <a:spLocks noChangeArrowheads="1"/>
          </p:cNvSpPr>
          <p:nvPr/>
        </p:nvSpPr>
        <p:spPr bwMode="auto">
          <a:xfrm>
            <a:off x="3737109" y="4168894"/>
            <a:ext cx="969692" cy="623374"/>
          </a:xfrm>
          <a:custGeom>
            <a:avLst/>
            <a:gdLst>
              <a:gd name="T0" fmla="*/ 1359 w 1360"/>
              <a:gd name="T1" fmla="*/ 679 h 874"/>
              <a:gd name="T2" fmla="*/ 1359 w 1360"/>
              <a:gd name="T3" fmla="*/ 873 h 874"/>
              <a:gd name="T4" fmla="*/ 0 w 1360"/>
              <a:gd name="T5" fmla="*/ 194 h 874"/>
              <a:gd name="T6" fmla="*/ 0 w 1360"/>
              <a:gd name="T7" fmla="*/ 0 h 874"/>
              <a:gd name="T8" fmla="*/ 1359 w 1360"/>
              <a:gd name="T9" fmla="*/ 679 h 874"/>
            </a:gdLst>
            <a:ahLst/>
            <a:cxnLst>
              <a:cxn ang="0">
                <a:pos x="T0" y="T1"/>
              </a:cxn>
              <a:cxn ang="0">
                <a:pos x="T2" y="T3"/>
              </a:cxn>
              <a:cxn ang="0">
                <a:pos x="T4" y="T5"/>
              </a:cxn>
              <a:cxn ang="0">
                <a:pos x="T6" y="T7"/>
              </a:cxn>
              <a:cxn ang="0">
                <a:pos x="T8" y="T9"/>
              </a:cxn>
            </a:cxnLst>
            <a:rect l="0" t="0" r="r" b="b"/>
            <a:pathLst>
              <a:path w="1360" h="874">
                <a:moveTo>
                  <a:pt x="1359" y="679"/>
                </a:moveTo>
                <a:lnTo>
                  <a:pt x="1359" y="873"/>
                </a:lnTo>
                <a:lnTo>
                  <a:pt x="0" y="194"/>
                </a:lnTo>
                <a:lnTo>
                  <a:pt x="0" y="0"/>
                </a:lnTo>
                <a:lnTo>
                  <a:pt x="1359" y="679"/>
                </a:lnTo>
              </a:path>
            </a:pathLst>
          </a:custGeom>
          <a:solidFill>
            <a:schemeClr val="bg1">
              <a:lumMod val="75000"/>
            </a:schemeClr>
          </a:solidFill>
          <a:ln>
            <a:noFill/>
          </a:ln>
          <a:effectLst/>
        </p:spPr>
        <p:txBody>
          <a:bodyPr wrap="none" anchor="ctr"/>
          <a:lstStyle/>
          <a:p>
            <a:endParaRPr lang="en-US" sz="900" dirty="0"/>
          </a:p>
        </p:txBody>
      </p:sp>
      <p:sp>
        <p:nvSpPr>
          <p:cNvPr id="23" name="Freeform 22">
            <a:extLst>
              <a:ext uri="{FF2B5EF4-FFF2-40B4-BE49-F238E27FC236}">
                <a16:creationId xmlns:a16="http://schemas.microsoft.com/office/drawing/2014/main" id="{164BF1A4-84FE-5D4A-8BA9-739D435E1BF2}"/>
              </a:ext>
            </a:extLst>
          </p:cNvPr>
          <p:cNvSpPr>
            <a:spLocks noChangeArrowheads="1"/>
          </p:cNvSpPr>
          <p:nvPr/>
        </p:nvSpPr>
        <p:spPr bwMode="auto">
          <a:xfrm>
            <a:off x="3674143" y="3545521"/>
            <a:ext cx="2304594" cy="1136554"/>
          </a:xfrm>
          <a:custGeom>
            <a:avLst/>
            <a:gdLst>
              <a:gd name="T0" fmla="*/ 1611 w 3226"/>
              <a:gd name="T1" fmla="*/ 0 h 1591"/>
              <a:gd name="T2" fmla="*/ 1776 w 3226"/>
              <a:gd name="T3" fmla="*/ 33 h 1591"/>
              <a:gd name="T4" fmla="*/ 3134 w 3226"/>
              <a:gd name="T5" fmla="*/ 713 h 1591"/>
              <a:gd name="T6" fmla="*/ 3134 w 3226"/>
              <a:gd name="T7" fmla="*/ 877 h 1591"/>
              <a:gd name="T8" fmla="*/ 1776 w 3226"/>
              <a:gd name="T9" fmla="*/ 1556 h 1591"/>
              <a:gd name="T10" fmla="*/ 1611 w 3226"/>
              <a:gd name="T11" fmla="*/ 1590 h 1591"/>
              <a:gd name="T12" fmla="*/ 1448 w 3226"/>
              <a:gd name="T13" fmla="*/ 1556 h 1591"/>
              <a:gd name="T14" fmla="*/ 89 w 3226"/>
              <a:gd name="T15" fmla="*/ 877 h 1591"/>
              <a:gd name="T16" fmla="*/ 89 w 3226"/>
              <a:gd name="T17" fmla="*/ 713 h 1591"/>
              <a:gd name="T18" fmla="*/ 1448 w 3226"/>
              <a:gd name="T19" fmla="*/ 33 h 1591"/>
              <a:gd name="T20" fmla="*/ 1611 w 3226"/>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6" h="1591">
                <a:moveTo>
                  <a:pt x="1611" y="0"/>
                </a:moveTo>
                <a:cubicBezTo>
                  <a:pt x="1672" y="0"/>
                  <a:pt x="1731" y="11"/>
                  <a:pt x="1776" y="33"/>
                </a:cubicBezTo>
                <a:lnTo>
                  <a:pt x="3134" y="713"/>
                </a:lnTo>
                <a:cubicBezTo>
                  <a:pt x="3225" y="758"/>
                  <a:pt x="3225" y="831"/>
                  <a:pt x="3134" y="877"/>
                </a:cubicBezTo>
                <a:lnTo>
                  <a:pt x="1776" y="1556"/>
                </a:lnTo>
                <a:cubicBezTo>
                  <a:pt x="1731" y="1579"/>
                  <a:pt x="1672" y="1590"/>
                  <a:pt x="1611" y="1590"/>
                </a:cubicBezTo>
                <a:cubicBezTo>
                  <a:pt x="1552" y="1590"/>
                  <a:pt x="1493" y="1579"/>
                  <a:pt x="1448" y="1556"/>
                </a:cubicBezTo>
                <a:lnTo>
                  <a:pt x="89" y="877"/>
                </a:lnTo>
                <a:cubicBezTo>
                  <a:pt x="0" y="831"/>
                  <a:pt x="0" y="758"/>
                  <a:pt x="89" y="713"/>
                </a:cubicBezTo>
                <a:lnTo>
                  <a:pt x="1448" y="33"/>
                </a:lnTo>
                <a:cubicBezTo>
                  <a:pt x="1493" y="11"/>
                  <a:pt x="1552" y="0"/>
                  <a:pt x="1611" y="0"/>
                </a:cubicBezTo>
              </a:path>
            </a:pathLst>
          </a:custGeom>
          <a:solidFill>
            <a:schemeClr val="bg1">
              <a:lumMod val="95000"/>
            </a:schemeClr>
          </a:solidFill>
          <a:ln>
            <a:noFill/>
          </a:ln>
          <a:effectLst/>
        </p:spPr>
        <p:txBody>
          <a:bodyPr wrap="none" anchor="ctr"/>
          <a:lstStyle/>
          <a:p>
            <a:endParaRPr lang="en-US" sz="900" dirty="0"/>
          </a:p>
        </p:txBody>
      </p:sp>
      <p:sp>
        <p:nvSpPr>
          <p:cNvPr id="24" name="Freeform 23">
            <a:extLst>
              <a:ext uri="{FF2B5EF4-FFF2-40B4-BE49-F238E27FC236}">
                <a16:creationId xmlns:a16="http://schemas.microsoft.com/office/drawing/2014/main" id="{6D7A9AFD-E990-7549-98ED-921A453E5B73}"/>
              </a:ext>
            </a:extLst>
          </p:cNvPr>
          <p:cNvSpPr>
            <a:spLocks noChangeArrowheads="1"/>
          </p:cNvSpPr>
          <p:nvPr/>
        </p:nvSpPr>
        <p:spPr bwMode="auto">
          <a:xfrm>
            <a:off x="4706802" y="4653740"/>
            <a:ext cx="236128" cy="163715"/>
          </a:xfrm>
          <a:custGeom>
            <a:avLst/>
            <a:gdLst>
              <a:gd name="T0" fmla="*/ 300 w 329"/>
              <a:gd name="T1" fmla="*/ 12 h 229"/>
              <a:gd name="T2" fmla="*/ 275 w 329"/>
              <a:gd name="T3" fmla="*/ 20 h 229"/>
              <a:gd name="T4" fmla="*/ 253 w 329"/>
              <a:gd name="T5" fmla="*/ 25 h 229"/>
              <a:gd name="T6" fmla="*/ 230 w 329"/>
              <a:gd name="T7" fmla="*/ 29 h 229"/>
              <a:gd name="T8" fmla="*/ 204 w 329"/>
              <a:gd name="T9" fmla="*/ 32 h 229"/>
              <a:gd name="T10" fmla="*/ 183 w 329"/>
              <a:gd name="T11" fmla="*/ 34 h 229"/>
              <a:gd name="T12" fmla="*/ 148 w 329"/>
              <a:gd name="T13" fmla="*/ 34 h 229"/>
              <a:gd name="T14" fmla="*/ 121 w 329"/>
              <a:gd name="T15" fmla="*/ 32 h 229"/>
              <a:gd name="T16" fmla="*/ 99 w 329"/>
              <a:gd name="T17" fmla="*/ 30 h 229"/>
              <a:gd name="T18" fmla="*/ 79 w 329"/>
              <a:gd name="T19" fmla="*/ 26 h 229"/>
              <a:gd name="T20" fmla="*/ 59 w 329"/>
              <a:gd name="T21" fmla="*/ 22 h 229"/>
              <a:gd name="T22" fmla="*/ 39 w 329"/>
              <a:gd name="T23" fmla="*/ 16 h 229"/>
              <a:gd name="T24" fmla="*/ 17 w 329"/>
              <a:gd name="T25" fmla="*/ 8 h 229"/>
              <a:gd name="T26" fmla="*/ 0 w 329"/>
              <a:gd name="T27" fmla="*/ 194 h 229"/>
              <a:gd name="T28" fmla="*/ 18 w 329"/>
              <a:gd name="T29" fmla="*/ 203 h 229"/>
              <a:gd name="T30" fmla="*/ 39 w 329"/>
              <a:gd name="T31" fmla="*/ 210 h 229"/>
              <a:gd name="T32" fmla="*/ 48 w 329"/>
              <a:gd name="T33" fmla="*/ 213 h 229"/>
              <a:gd name="T34" fmla="*/ 63 w 329"/>
              <a:gd name="T35" fmla="*/ 217 h 229"/>
              <a:gd name="T36" fmla="*/ 79 w 329"/>
              <a:gd name="T37" fmla="*/ 221 h 229"/>
              <a:gd name="T38" fmla="*/ 93 w 329"/>
              <a:gd name="T39" fmla="*/ 222 h 229"/>
              <a:gd name="T40" fmla="*/ 100 w 329"/>
              <a:gd name="T41" fmla="*/ 224 h 229"/>
              <a:gd name="T42" fmla="*/ 120 w 329"/>
              <a:gd name="T43" fmla="*/ 226 h 229"/>
              <a:gd name="T44" fmla="*/ 138 w 329"/>
              <a:gd name="T45" fmla="*/ 228 h 229"/>
              <a:gd name="T46" fmla="*/ 148 w 329"/>
              <a:gd name="T47" fmla="*/ 228 h 229"/>
              <a:gd name="T48" fmla="*/ 163 w 329"/>
              <a:gd name="T49" fmla="*/ 228 h 229"/>
              <a:gd name="T50" fmla="*/ 183 w 329"/>
              <a:gd name="T51" fmla="*/ 228 h 229"/>
              <a:gd name="T52" fmla="*/ 202 w 329"/>
              <a:gd name="T53" fmla="*/ 227 h 229"/>
              <a:gd name="T54" fmla="*/ 228 w 329"/>
              <a:gd name="T55" fmla="*/ 223 h 229"/>
              <a:gd name="T56" fmla="*/ 251 w 329"/>
              <a:gd name="T57" fmla="*/ 220 h 229"/>
              <a:gd name="T58" fmla="*/ 272 w 329"/>
              <a:gd name="T59" fmla="*/ 215 h 229"/>
              <a:gd name="T60" fmla="*/ 293 w 329"/>
              <a:gd name="T61" fmla="*/ 209 h 229"/>
              <a:gd name="T62" fmla="*/ 313 w 329"/>
              <a:gd name="T63" fmla="*/ 201 h 229"/>
              <a:gd name="T64" fmla="*/ 328 w 329"/>
              <a:gd name="T65" fmla="*/ 194 h 229"/>
              <a:gd name="T66" fmla="*/ 313 w 329"/>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29">
                <a:moveTo>
                  <a:pt x="313" y="7"/>
                </a:moveTo>
                <a:cubicBezTo>
                  <a:pt x="308" y="9"/>
                  <a:pt x="304" y="10"/>
                  <a:pt x="300" y="12"/>
                </a:cubicBezTo>
                <a:cubicBezTo>
                  <a:pt x="298" y="13"/>
                  <a:pt x="295" y="14"/>
                  <a:pt x="293" y="14"/>
                </a:cubicBezTo>
                <a:cubicBezTo>
                  <a:pt x="287" y="16"/>
                  <a:pt x="281" y="18"/>
                  <a:pt x="275" y="20"/>
                </a:cubicBezTo>
                <a:cubicBezTo>
                  <a:pt x="274" y="20"/>
                  <a:pt x="273" y="20"/>
                  <a:pt x="272" y="20"/>
                </a:cubicBezTo>
                <a:cubicBezTo>
                  <a:pt x="266" y="22"/>
                  <a:pt x="259" y="23"/>
                  <a:pt x="253" y="25"/>
                </a:cubicBezTo>
                <a:cubicBezTo>
                  <a:pt x="253" y="25"/>
                  <a:pt x="252" y="25"/>
                  <a:pt x="251" y="25"/>
                </a:cubicBezTo>
                <a:cubicBezTo>
                  <a:pt x="244" y="27"/>
                  <a:pt x="237" y="28"/>
                  <a:pt x="230" y="29"/>
                </a:cubicBezTo>
                <a:cubicBezTo>
                  <a:pt x="229" y="30"/>
                  <a:pt x="228" y="30"/>
                  <a:pt x="228" y="30"/>
                </a:cubicBezTo>
                <a:cubicBezTo>
                  <a:pt x="220" y="31"/>
                  <a:pt x="212" y="32"/>
                  <a:pt x="204" y="32"/>
                </a:cubicBezTo>
                <a:cubicBezTo>
                  <a:pt x="201" y="33"/>
                  <a:pt x="198" y="33"/>
                  <a:pt x="195" y="33"/>
                </a:cubicBezTo>
                <a:cubicBezTo>
                  <a:pt x="190" y="33"/>
                  <a:pt x="186" y="33"/>
                  <a:pt x="183" y="34"/>
                </a:cubicBezTo>
                <a:cubicBezTo>
                  <a:pt x="176" y="34"/>
                  <a:pt x="170" y="34"/>
                  <a:pt x="163" y="34"/>
                </a:cubicBezTo>
                <a:cubicBezTo>
                  <a:pt x="159" y="34"/>
                  <a:pt x="153" y="34"/>
                  <a:pt x="148" y="34"/>
                </a:cubicBezTo>
                <a:cubicBezTo>
                  <a:pt x="145" y="33"/>
                  <a:pt x="143" y="33"/>
                  <a:pt x="140" y="33"/>
                </a:cubicBezTo>
                <a:cubicBezTo>
                  <a:pt x="133" y="33"/>
                  <a:pt x="127" y="33"/>
                  <a:pt x="121" y="32"/>
                </a:cubicBezTo>
                <a:lnTo>
                  <a:pt x="120" y="32"/>
                </a:lnTo>
                <a:cubicBezTo>
                  <a:pt x="113" y="32"/>
                  <a:pt x="105" y="30"/>
                  <a:pt x="99" y="30"/>
                </a:cubicBezTo>
                <a:cubicBezTo>
                  <a:pt x="97" y="29"/>
                  <a:pt x="94" y="28"/>
                  <a:pt x="93" y="28"/>
                </a:cubicBezTo>
                <a:cubicBezTo>
                  <a:pt x="88" y="28"/>
                  <a:pt x="83" y="27"/>
                  <a:pt x="79" y="26"/>
                </a:cubicBezTo>
                <a:cubicBezTo>
                  <a:pt x="76" y="25"/>
                  <a:pt x="73" y="25"/>
                  <a:pt x="70" y="24"/>
                </a:cubicBezTo>
                <a:cubicBezTo>
                  <a:pt x="67" y="23"/>
                  <a:pt x="63" y="22"/>
                  <a:pt x="59" y="22"/>
                </a:cubicBezTo>
                <a:cubicBezTo>
                  <a:pt x="56" y="20"/>
                  <a:pt x="52" y="20"/>
                  <a:pt x="48" y="19"/>
                </a:cubicBezTo>
                <a:cubicBezTo>
                  <a:pt x="46" y="18"/>
                  <a:pt x="42" y="17"/>
                  <a:pt x="39" y="16"/>
                </a:cubicBezTo>
                <a:cubicBezTo>
                  <a:pt x="33" y="14"/>
                  <a:pt x="26" y="11"/>
                  <a:pt x="19" y="9"/>
                </a:cubicBezTo>
                <a:cubicBezTo>
                  <a:pt x="19" y="9"/>
                  <a:pt x="18" y="8"/>
                  <a:pt x="17" y="8"/>
                </a:cubicBezTo>
                <a:cubicBezTo>
                  <a:pt x="11" y="6"/>
                  <a:pt x="6" y="3"/>
                  <a:pt x="0" y="0"/>
                </a:cubicBezTo>
                <a:lnTo>
                  <a:pt x="0" y="194"/>
                </a:lnTo>
                <a:cubicBezTo>
                  <a:pt x="6" y="197"/>
                  <a:pt x="11" y="200"/>
                  <a:pt x="17" y="202"/>
                </a:cubicBezTo>
                <a:cubicBezTo>
                  <a:pt x="18" y="202"/>
                  <a:pt x="18" y="203"/>
                  <a:pt x="18" y="203"/>
                </a:cubicBezTo>
                <a:cubicBezTo>
                  <a:pt x="19" y="203"/>
                  <a:pt x="19" y="203"/>
                  <a:pt x="19" y="203"/>
                </a:cubicBezTo>
                <a:cubicBezTo>
                  <a:pt x="26" y="206"/>
                  <a:pt x="33" y="208"/>
                  <a:pt x="39" y="210"/>
                </a:cubicBezTo>
                <a:cubicBezTo>
                  <a:pt x="40" y="211"/>
                  <a:pt x="41" y="211"/>
                  <a:pt x="42" y="211"/>
                </a:cubicBezTo>
                <a:cubicBezTo>
                  <a:pt x="44" y="212"/>
                  <a:pt x="46" y="212"/>
                  <a:pt x="48" y="213"/>
                </a:cubicBezTo>
                <a:cubicBezTo>
                  <a:pt x="52" y="214"/>
                  <a:pt x="56" y="215"/>
                  <a:pt x="59" y="216"/>
                </a:cubicBezTo>
                <a:cubicBezTo>
                  <a:pt x="60" y="216"/>
                  <a:pt x="61" y="216"/>
                  <a:pt x="63" y="217"/>
                </a:cubicBezTo>
                <a:cubicBezTo>
                  <a:pt x="65" y="217"/>
                  <a:pt x="68" y="218"/>
                  <a:pt x="70" y="219"/>
                </a:cubicBezTo>
                <a:cubicBezTo>
                  <a:pt x="73" y="219"/>
                  <a:pt x="76" y="220"/>
                  <a:pt x="79" y="221"/>
                </a:cubicBezTo>
                <a:cubicBezTo>
                  <a:pt x="80" y="221"/>
                  <a:pt x="81" y="221"/>
                  <a:pt x="82" y="221"/>
                </a:cubicBezTo>
                <a:cubicBezTo>
                  <a:pt x="85" y="222"/>
                  <a:pt x="89" y="222"/>
                  <a:pt x="93" y="222"/>
                </a:cubicBezTo>
                <a:cubicBezTo>
                  <a:pt x="94" y="223"/>
                  <a:pt x="97" y="223"/>
                  <a:pt x="99" y="223"/>
                </a:cubicBezTo>
                <a:lnTo>
                  <a:pt x="100" y="224"/>
                </a:lnTo>
                <a:cubicBezTo>
                  <a:pt x="107" y="225"/>
                  <a:pt x="113" y="225"/>
                  <a:pt x="119" y="226"/>
                </a:cubicBezTo>
                <a:cubicBezTo>
                  <a:pt x="120" y="226"/>
                  <a:pt x="120" y="226"/>
                  <a:pt x="120" y="226"/>
                </a:cubicBezTo>
                <a:cubicBezTo>
                  <a:pt x="120" y="226"/>
                  <a:pt x="121" y="226"/>
                  <a:pt x="121" y="227"/>
                </a:cubicBezTo>
                <a:cubicBezTo>
                  <a:pt x="127" y="227"/>
                  <a:pt x="132" y="227"/>
                  <a:pt x="138" y="228"/>
                </a:cubicBezTo>
                <a:cubicBezTo>
                  <a:pt x="138" y="228"/>
                  <a:pt x="139" y="228"/>
                  <a:pt x="140" y="228"/>
                </a:cubicBezTo>
                <a:cubicBezTo>
                  <a:pt x="143" y="228"/>
                  <a:pt x="145" y="228"/>
                  <a:pt x="148" y="228"/>
                </a:cubicBezTo>
                <a:cubicBezTo>
                  <a:pt x="151" y="228"/>
                  <a:pt x="154" y="228"/>
                  <a:pt x="158" y="228"/>
                </a:cubicBezTo>
                <a:cubicBezTo>
                  <a:pt x="160" y="228"/>
                  <a:pt x="162" y="228"/>
                  <a:pt x="163" y="228"/>
                </a:cubicBezTo>
                <a:cubicBezTo>
                  <a:pt x="169" y="228"/>
                  <a:pt x="174" y="228"/>
                  <a:pt x="179" y="228"/>
                </a:cubicBezTo>
                <a:cubicBezTo>
                  <a:pt x="180" y="228"/>
                  <a:pt x="181" y="228"/>
                  <a:pt x="183" y="228"/>
                </a:cubicBezTo>
                <a:cubicBezTo>
                  <a:pt x="186" y="228"/>
                  <a:pt x="190" y="227"/>
                  <a:pt x="195" y="227"/>
                </a:cubicBezTo>
                <a:cubicBezTo>
                  <a:pt x="197" y="227"/>
                  <a:pt x="200" y="227"/>
                  <a:pt x="202" y="227"/>
                </a:cubicBezTo>
                <a:cubicBezTo>
                  <a:pt x="203" y="227"/>
                  <a:pt x="204" y="227"/>
                  <a:pt x="204" y="227"/>
                </a:cubicBezTo>
                <a:cubicBezTo>
                  <a:pt x="212" y="226"/>
                  <a:pt x="220" y="225"/>
                  <a:pt x="228" y="223"/>
                </a:cubicBezTo>
                <a:cubicBezTo>
                  <a:pt x="228" y="223"/>
                  <a:pt x="229" y="223"/>
                  <a:pt x="230" y="223"/>
                </a:cubicBezTo>
                <a:cubicBezTo>
                  <a:pt x="237" y="222"/>
                  <a:pt x="244" y="221"/>
                  <a:pt x="251" y="220"/>
                </a:cubicBezTo>
                <a:cubicBezTo>
                  <a:pt x="252" y="220"/>
                  <a:pt x="253" y="219"/>
                  <a:pt x="253" y="219"/>
                </a:cubicBezTo>
                <a:cubicBezTo>
                  <a:pt x="259" y="218"/>
                  <a:pt x="266" y="217"/>
                  <a:pt x="272" y="215"/>
                </a:cubicBezTo>
                <a:cubicBezTo>
                  <a:pt x="273" y="214"/>
                  <a:pt x="274" y="214"/>
                  <a:pt x="275" y="214"/>
                </a:cubicBezTo>
                <a:cubicBezTo>
                  <a:pt x="281" y="212"/>
                  <a:pt x="287" y="211"/>
                  <a:pt x="293" y="209"/>
                </a:cubicBezTo>
                <a:cubicBezTo>
                  <a:pt x="295" y="208"/>
                  <a:pt x="298" y="207"/>
                  <a:pt x="300" y="206"/>
                </a:cubicBezTo>
                <a:cubicBezTo>
                  <a:pt x="304" y="205"/>
                  <a:pt x="308" y="203"/>
                  <a:pt x="313" y="201"/>
                </a:cubicBezTo>
                <a:lnTo>
                  <a:pt x="315" y="200"/>
                </a:lnTo>
                <a:cubicBezTo>
                  <a:pt x="319" y="198"/>
                  <a:pt x="324" y="197"/>
                  <a:pt x="328" y="194"/>
                </a:cubicBezTo>
                <a:lnTo>
                  <a:pt x="328" y="0"/>
                </a:lnTo>
                <a:cubicBezTo>
                  <a:pt x="323" y="3"/>
                  <a:pt x="318" y="4"/>
                  <a:pt x="313" y="7"/>
                </a:cubicBezTo>
              </a:path>
            </a:pathLst>
          </a:custGeom>
          <a:solidFill>
            <a:schemeClr val="bg1">
              <a:lumMod val="65000"/>
            </a:schemeClr>
          </a:solidFill>
          <a:ln>
            <a:noFill/>
          </a:ln>
          <a:effectLst/>
        </p:spPr>
        <p:txBody>
          <a:bodyPr wrap="none" anchor="ctr"/>
          <a:lstStyle/>
          <a:p>
            <a:endParaRPr lang="en-US" sz="900" dirty="0"/>
          </a:p>
        </p:txBody>
      </p:sp>
      <p:sp>
        <p:nvSpPr>
          <p:cNvPr id="25" name="Freeform 24">
            <a:extLst>
              <a:ext uri="{FF2B5EF4-FFF2-40B4-BE49-F238E27FC236}">
                <a16:creationId xmlns:a16="http://schemas.microsoft.com/office/drawing/2014/main" id="{2D5BBA90-D1A5-9F42-AC88-49D4F3D80F1A}"/>
              </a:ext>
            </a:extLst>
          </p:cNvPr>
          <p:cNvSpPr>
            <a:spLocks noChangeArrowheads="1"/>
          </p:cNvSpPr>
          <p:nvPr/>
        </p:nvSpPr>
        <p:spPr bwMode="auto">
          <a:xfrm>
            <a:off x="4524197" y="4039811"/>
            <a:ext cx="598187" cy="141677"/>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8" y="198"/>
                  <a:pt x="0" y="154"/>
                  <a:pt x="0" y="99"/>
                </a:cubicBezTo>
                <a:cubicBezTo>
                  <a:pt x="0" y="44"/>
                  <a:pt x="188" y="0"/>
                  <a:pt x="419" y="0"/>
                </a:cubicBezTo>
                <a:cubicBezTo>
                  <a:pt x="651" y="0"/>
                  <a:pt x="839" y="44"/>
                  <a:pt x="839" y="99"/>
                </a:cubicBezTo>
              </a:path>
            </a:pathLst>
          </a:custGeom>
          <a:solidFill>
            <a:schemeClr val="bg1">
              <a:lumMod val="75000"/>
            </a:schemeClr>
          </a:solidFill>
          <a:ln>
            <a:noFill/>
          </a:ln>
          <a:effectLst/>
        </p:spPr>
        <p:txBody>
          <a:bodyPr wrap="none" anchor="ctr"/>
          <a:lstStyle/>
          <a:p>
            <a:endParaRPr lang="en-US" sz="900" dirty="0"/>
          </a:p>
        </p:txBody>
      </p:sp>
      <p:sp>
        <p:nvSpPr>
          <p:cNvPr id="26" name="Freeform 25">
            <a:extLst>
              <a:ext uri="{FF2B5EF4-FFF2-40B4-BE49-F238E27FC236}">
                <a16:creationId xmlns:a16="http://schemas.microsoft.com/office/drawing/2014/main" id="{A2847BDE-3FDD-B04C-843E-1FBD0EAC7BF0}"/>
              </a:ext>
            </a:extLst>
          </p:cNvPr>
          <p:cNvSpPr>
            <a:spLocks noChangeArrowheads="1"/>
          </p:cNvSpPr>
          <p:nvPr/>
        </p:nvSpPr>
        <p:spPr bwMode="auto">
          <a:xfrm>
            <a:off x="4190472" y="2645092"/>
            <a:ext cx="1271934" cy="1467132"/>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9" y="0"/>
                  <a:pt x="0" y="398"/>
                  <a:pt x="0" y="889"/>
                </a:cubicBezTo>
                <a:cubicBezTo>
                  <a:pt x="0" y="1323"/>
                  <a:pt x="311" y="1685"/>
                  <a:pt x="722" y="1763"/>
                </a:cubicBezTo>
                <a:lnTo>
                  <a:pt x="889" y="2053"/>
                </a:lnTo>
                <a:lnTo>
                  <a:pt x="1057" y="1763"/>
                </a:lnTo>
                <a:cubicBezTo>
                  <a:pt x="1468" y="1685"/>
                  <a:pt x="1779" y="1323"/>
                  <a:pt x="1779" y="889"/>
                </a:cubicBezTo>
              </a:path>
            </a:pathLst>
          </a:custGeom>
          <a:solidFill>
            <a:schemeClr val="accent2"/>
          </a:solidFill>
          <a:ln>
            <a:noFill/>
          </a:ln>
          <a:effectLst/>
        </p:spPr>
        <p:txBody>
          <a:bodyPr wrap="none" anchor="ctr"/>
          <a:lstStyle/>
          <a:p>
            <a:endParaRPr lang="en-US" sz="900" dirty="0"/>
          </a:p>
        </p:txBody>
      </p:sp>
      <p:sp>
        <p:nvSpPr>
          <p:cNvPr id="61" name="TextBox 60">
            <a:extLst>
              <a:ext uri="{FF2B5EF4-FFF2-40B4-BE49-F238E27FC236}">
                <a16:creationId xmlns:a16="http://schemas.microsoft.com/office/drawing/2014/main" id="{442A8F84-0017-D24F-994B-8CC257119BBF}"/>
              </a:ext>
            </a:extLst>
          </p:cNvPr>
          <p:cNvSpPr txBox="1"/>
          <p:nvPr/>
        </p:nvSpPr>
        <p:spPr>
          <a:xfrm>
            <a:off x="4587062" y="2917953"/>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2</a:t>
            </a:r>
          </a:p>
        </p:txBody>
      </p:sp>
      <p:sp>
        <p:nvSpPr>
          <p:cNvPr id="67" name="Subtitle 2">
            <a:extLst>
              <a:ext uri="{FF2B5EF4-FFF2-40B4-BE49-F238E27FC236}">
                <a16:creationId xmlns:a16="http://schemas.microsoft.com/office/drawing/2014/main" id="{EA75FF84-D7A3-5140-8E52-07E8B01EDC14}"/>
              </a:ext>
            </a:extLst>
          </p:cNvPr>
          <p:cNvSpPr txBox="1">
            <a:spLocks/>
          </p:cNvSpPr>
          <p:nvPr/>
        </p:nvSpPr>
        <p:spPr>
          <a:xfrm>
            <a:off x="740612" y="4211396"/>
            <a:ext cx="2579498" cy="244240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 is the Business Case; does it stack up?</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Launching a new product or service requires full project mobilisation</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Requires an able Project Manager/Owner</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 are the people issues in the CU &amp; who will manage this critical area?</a:t>
            </a:r>
          </a:p>
        </p:txBody>
      </p:sp>
      <p:sp>
        <p:nvSpPr>
          <p:cNvPr id="68" name="TextBox 67">
            <a:extLst>
              <a:ext uri="{FF2B5EF4-FFF2-40B4-BE49-F238E27FC236}">
                <a16:creationId xmlns:a16="http://schemas.microsoft.com/office/drawing/2014/main" id="{8445BE4B-F1DC-784A-945D-B22ACAC1C81C}"/>
              </a:ext>
            </a:extLst>
          </p:cNvPr>
          <p:cNvSpPr txBox="1"/>
          <p:nvPr/>
        </p:nvSpPr>
        <p:spPr>
          <a:xfrm>
            <a:off x="1248009" y="3843664"/>
            <a:ext cx="1906676"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Project Mobilisation</a:t>
            </a:r>
          </a:p>
        </p:txBody>
      </p:sp>
      <p:sp>
        <p:nvSpPr>
          <p:cNvPr id="28" name="Freeform 27">
            <a:extLst>
              <a:ext uri="{FF2B5EF4-FFF2-40B4-BE49-F238E27FC236}">
                <a16:creationId xmlns:a16="http://schemas.microsoft.com/office/drawing/2014/main" id="{C98FCF60-2B11-1541-A568-3FFE6F4FB5E9}"/>
              </a:ext>
            </a:extLst>
          </p:cNvPr>
          <p:cNvSpPr>
            <a:spLocks noChangeArrowheads="1"/>
          </p:cNvSpPr>
          <p:nvPr/>
        </p:nvSpPr>
        <p:spPr bwMode="auto">
          <a:xfrm>
            <a:off x="8436411" y="3085862"/>
            <a:ext cx="50374" cy="198345"/>
          </a:xfrm>
          <a:custGeom>
            <a:avLst/>
            <a:gdLst>
              <a:gd name="T0" fmla="*/ 68 w 70"/>
              <a:gd name="T1" fmla="*/ 10 h 278"/>
              <a:gd name="T2" fmla="*/ 68 w 70"/>
              <a:gd name="T3" fmla="*/ 12 h 278"/>
              <a:gd name="T4" fmla="*/ 64 w 70"/>
              <a:gd name="T5" fmla="*/ 22 h 278"/>
              <a:gd name="T6" fmla="*/ 63 w 70"/>
              <a:gd name="T7" fmla="*/ 25 h 278"/>
              <a:gd name="T8" fmla="*/ 60 w 70"/>
              <a:gd name="T9" fmla="*/ 32 h 278"/>
              <a:gd name="T10" fmla="*/ 57 w 70"/>
              <a:gd name="T11" fmla="*/ 36 h 278"/>
              <a:gd name="T12" fmla="*/ 53 w 70"/>
              <a:gd name="T13" fmla="*/ 42 h 278"/>
              <a:gd name="T14" fmla="*/ 49 w 70"/>
              <a:gd name="T15" fmla="*/ 47 h 278"/>
              <a:gd name="T16" fmla="*/ 44 w 70"/>
              <a:gd name="T17" fmla="*/ 52 h 278"/>
              <a:gd name="T18" fmla="*/ 39 w 70"/>
              <a:gd name="T19" fmla="*/ 57 h 278"/>
              <a:gd name="T20" fmla="*/ 32 w 70"/>
              <a:gd name="T21" fmla="*/ 63 h 278"/>
              <a:gd name="T22" fmla="*/ 30 w 70"/>
              <a:gd name="T23" fmla="*/ 65 h 278"/>
              <a:gd name="T24" fmla="*/ 17 w 70"/>
              <a:gd name="T25" fmla="*/ 73 h 278"/>
              <a:gd name="T26" fmla="*/ 15 w 70"/>
              <a:gd name="T27" fmla="*/ 75 h 278"/>
              <a:gd name="T28" fmla="*/ 0 w 70"/>
              <a:gd name="T29" fmla="*/ 82 h 278"/>
              <a:gd name="T30" fmla="*/ 0 w 70"/>
              <a:gd name="T31" fmla="*/ 277 h 278"/>
              <a:gd name="T32" fmla="*/ 15 w 70"/>
              <a:gd name="T33" fmla="*/ 268 h 278"/>
              <a:gd name="T34" fmla="*/ 17 w 70"/>
              <a:gd name="T35" fmla="*/ 267 h 278"/>
              <a:gd name="T36" fmla="*/ 20 w 70"/>
              <a:gd name="T37" fmla="*/ 266 h 278"/>
              <a:gd name="T38" fmla="*/ 30 w 70"/>
              <a:gd name="T39" fmla="*/ 259 h 278"/>
              <a:gd name="T40" fmla="*/ 32 w 70"/>
              <a:gd name="T41" fmla="*/ 258 h 278"/>
              <a:gd name="T42" fmla="*/ 36 w 70"/>
              <a:gd name="T43" fmla="*/ 254 h 278"/>
              <a:gd name="T44" fmla="*/ 39 w 70"/>
              <a:gd name="T45" fmla="*/ 251 h 278"/>
              <a:gd name="T46" fmla="*/ 44 w 70"/>
              <a:gd name="T47" fmla="*/ 246 h 278"/>
              <a:gd name="T48" fmla="*/ 47 w 70"/>
              <a:gd name="T49" fmla="*/ 243 h 278"/>
              <a:gd name="T50" fmla="*/ 49 w 70"/>
              <a:gd name="T51" fmla="*/ 240 h 278"/>
              <a:gd name="T52" fmla="*/ 53 w 70"/>
              <a:gd name="T53" fmla="*/ 236 h 278"/>
              <a:gd name="T54" fmla="*/ 55 w 70"/>
              <a:gd name="T55" fmla="*/ 234 h 278"/>
              <a:gd name="T56" fmla="*/ 57 w 70"/>
              <a:gd name="T57" fmla="*/ 230 h 278"/>
              <a:gd name="T58" fmla="*/ 60 w 70"/>
              <a:gd name="T59" fmla="*/ 226 h 278"/>
              <a:gd name="T60" fmla="*/ 61 w 70"/>
              <a:gd name="T61" fmla="*/ 225 h 278"/>
              <a:gd name="T62" fmla="*/ 63 w 70"/>
              <a:gd name="T63" fmla="*/ 219 h 278"/>
              <a:gd name="T64" fmla="*/ 64 w 70"/>
              <a:gd name="T65" fmla="*/ 216 h 278"/>
              <a:gd name="T66" fmla="*/ 64 w 70"/>
              <a:gd name="T67" fmla="*/ 215 h 278"/>
              <a:gd name="T68" fmla="*/ 68 w 70"/>
              <a:gd name="T69" fmla="*/ 206 h 278"/>
              <a:gd name="T70" fmla="*/ 68 w 70"/>
              <a:gd name="T71" fmla="*/ 204 h 278"/>
              <a:gd name="T72" fmla="*/ 69 w 70"/>
              <a:gd name="T73" fmla="*/ 196 h 278"/>
              <a:gd name="T74" fmla="*/ 69 w 70"/>
              <a:gd name="T75" fmla="*/ 195 h 278"/>
              <a:gd name="T76" fmla="*/ 69 w 70"/>
              <a:gd name="T77" fmla="*/ 0 h 278"/>
              <a:gd name="T78" fmla="*/ 68 w 70"/>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278">
                <a:moveTo>
                  <a:pt x="68" y="10"/>
                </a:moveTo>
                <a:cubicBezTo>
                  <a:pt x="68" y="10"/>
                  <a:pt x="68" y="11"/>
                  <a:pt x="68" y="12"/>
                </a:cubicBezTo>
                <a:cubicBezTo>
                  <a:pt x="67" y="15"/>
                  <a:pt x="66" y="19"/>
                  <a:pt x="64" y="22"/>
                </a:cubicBezTo>
                <a:cubicBezTo>
                  <a:pt x="64" y="23"/>
                  <a:pt x="63" y="24"/>
                  <a:pt x="63" y="25"/>
                </a:cubicBezTo>
                <a:cubicBezTo>
                  <a:pt x="62" y="28"/>
                  <a:pt x="61" y="30"/>
                  <a:pt x="60" y="32"/>
                </a:cubicBezTo>
                <a:cubicBezTo>
                  <a:pt x="59" y="33"/>
                  <a:pt x="58" y="34"/>
                  <a:pt x="57" y="36"/>
                </a:cubicBezTo>
                <a:cubicBezTo>
                  <a:pt x="56" y="38"/>
                  <a:pt x="54" y="40"/>
                  <a:pt x="53" y="42"/>
                </a:cubicBezTo>
                <a:cubicBezTo>
                  <a:pt x="52" y="43"/>
                  <a:pt x="51" y="45"/>
                  <a:pt x="49" y="47"/>
                </a:cubicBezTo>
                <a:cubicBezTo>
                  <a:pt x="47" y="48"/>
                  <a:pt x="46" y="50"/>
                  <a:pt x="44" y="52"/>
                </a:cubicBezTo>
                <a:cubicBezTo>
                  <a:pt x="42" y="53"/>
                  <a:pt x="41" y="55"/>
                  <a:pt x="39" y="57"/>
                </a:cubicBezTo>
                <a:cubicBezTo>
                  <a:pt x="36" y="59"/>
                  <a:pt x="34" y="61"/>
                  <a:pt x="32" y="63"/>
                </a:cubicBezTo>
                <a:cubicBezTo>
                  <a:pt x="31" y="64"/>
                  <a:pt x="30" y="64"/>
                  <a:pt x="30" y="65"/>
                </a:cubicBezTo>
                <a:cubicBezTo>
                  <a:pt x="26" y="67"/>
                  <a:pt x="22" y="70"/>
                  <a:pt x="17" y="73"/>
                </a:cubicBezTo>
                <a:cubicBezTo>
                  <a:pt x="17" y="73"/>
                  <a:pt x="16" y="74"/>
                  <a:pt x="15" y="75"/>
                </a:cubicBezTo>
                <a:cubicBezTo>
                  <a:pt x="10" y="77"/>
                  <a:pt x="6" y="80"/>
                  <a:pt x="0" y="82"/>
                </a:cubicBezTo>
                <a:lnTo>
                  <a:pt x="0" y="277"/>
                </a:lnTo>
                <a:cubicBezTo>
                  <a:pt x="6" y="274"/>
                  <a:pt x="10" y="272"/>
                  <a:pt x="15" y="268"/>
                </a:cubicBezTo>
                <a:cubicBezTo>
                  <a:pt x="16" y="268"/>
                  <a:pt x="17" y="267"/>
                  <a:pt x="17" y="267"/>
                </a:cubicBezTo>
                <a:cubicBezTo>
                  <a:pt x="19" y="267"/>
                  <a:pt x="19" y="266"/>
                  <a:pt x="20" y="266"/>
                </a:cubicBezTo>
                <a:cubicBezTo>
                  <a:pt x="23" y="263"/>
                  <a:pt x="27" y="261"/>
                  <a:pt x="30" y="259"/>
                </a:cubicBezTo>
                <a:cubicBezTo>
                  <a:pt x="30" y="258"/>
                  <a:pt x="31" y="258"/>
                  <a:pt x="32" y="258"/>
                </a:cubicBezTo>
                <a:cubicBezTo>
                  <a:pt x="33" y="256"/>
                  <a:pt x="35" y="255"/>
                  <a:pt x="36" y="254"/>
                </a:cubicBezTo>
                <a:cubicBezTo>
                  <a:pt x="37" y="253"/>
                  <a:pt x="38" y="252"/>
                  <a:pt x="39" y="251"/>
                </a:cubicBezTo>
                <a:cubicBezTo>
                  <a:pt x="41" y="250"/>
                  <a:pt x="42" y="248"/>
                  <a:pt x="44" y="246"/>
                </a:cubicBezTo>
                <a:cubicBezTo>
                  <a:pt x="45" y="245"/>
                  <a:pt x="46" y="245"/>
                  <a:pt x="47" y="243"/>
                </a:cubicBezTo>
                <a:cubicBezTo>
                  <a:pt x="47" y="243"/>
                  <a:pt x="49" y="242"/>
                  <a:pt x="49" y="240"/>
                </a:cubicBezTo>
                <a:cubicBezTo>
                  <a:pt x="51" y="239"/>
                  <a:pt x="52" y="238"/>
                  <a:pt x="53" y="236"/>
                </a:cubicBezTo>
                <a:cubicBezTo>
                  <a:pt x="53" y="236"/>
                  <a:pt x="54" y="235"/>
                  <a:pt x="55" y="234"/>
                </a:cubicBezTo>
                <a:cubicBezTo>
                  <a:pt x="55" y="232"/>
                  <a:pt x="57" y="231"/>
                  <a:pt x="57" y="230"/>
                </a:cubicBezTo>
                <a:cubicBezTo>
                  <a:pt x="58" y="229"/>
                  <a:pt x="59" y="227"/>
                  <a:pt x="60" y="226"/>
                </a:cubicBezTo>
                <a:cubicBezTo>
                  <a:pt x="60" y="226"/>
                  <a:pt x="60" y="225"/>
                  <a:pt x="61" y="225"/>
                </a:cubicBezTo>
                <a:cubicBezTo>
                  <a:pt x="62" y="223"/>
                  <a:pt x="62" y="221"/>
                  <a:pt x="63" y="219"/>
                </a:cubicBezTo>
                <a:cubicBezTo>
                  <a:pt x="63" y="219"/>
                  <a:pt x="64" y="217"/>
                  <a:pt x="64" y="216"/>
                </a:cubicBezTo>
                <a:lnTo>
                  <a:pt x="64" y="215"/>
                </a:lnTo>
                <a:cubicBezTo>
                  <a:pt x="66" y="212"/>
                  <a:pt x="67" y="209"/>
                  <a:pt x="68" y="206"/>
                </a:cubicBezTo>
                <a:cubicBezTo>
                  <a:pt x="68" y="206"/>
                  <a:pt x="68" y="205"/>
                  <a:pt x="68" y="204"/>
                </a:cubicBezTo>
                <a:cubicBezTo>
                  <a:pt x="68" y="202"/>
                  <a:pt x="68" y="199"/>
                  <a:pt x="69" y="196"/>
                </a:cubicBezTo>
                <a:cubicBezTo>
                  <a:pt x="69" y="195"/>
                  <a:pt x="69" y="195"/>
                  <a:pt x="69" y="195"/>
                </a:cubicBezTo>
                <a:lnTo>
                  <a:pt x="69" y="0"/>
                </a:lnTo>
                <a:cubicBezTo>
                  <a:pt x="69" y="4"/>
                  <a:pt x="68" y="7"/>
                  <a:pt x="68" y="10"/>
                </a:cubicBezTo>
              </a:path>
            </a:pathLst>
          </a:custGeom>
          <a:solidFill>
            <a:schemeClr val="bg1">
              <a:lumMod val="65000"/>
            </a:schemeClr>
          </a:solidFill>
          <a:ln>
            <a:noFill/>
          </a:ln>
          <a:effectLst/>
        </p:spPr>
        <p:txBody>
          <a:bodyPr wrap="none" anchor="ctr"/>
          <a:lstStyle/>
          <a:p>
            <a:endParaRPr lang="en-US" sz="900" dirty="0"/>
          </a:p>
        </p:txBody>
      </p:sp>
      <p:sp>
        <p:nvSpPr>
          <p:cNvPr id="30" name="Freeform 29">
            <a:extLst>
              <a:ext uri="{FF2B5EF4-FFF2-40B4-BE49-F238E27FC236}">
                <a16:creationId xmlns:a16="http://schemas.microsoft.com/office/drawing/2014/main" id="{61D37DAA-8DE6-E949-A45D-3F992C21C244}"/>
              </a:ext>
            </a:extLst>
          </p:cNvPr>
          <p:cNvSpPr>
            <a:spLocks noChangeArrowheads="1"/>
          </p:cNvSpPr>
          <p:nvPr/>
        </p:nvSpPr>
        <p:spPr bwMode="auto">
          <a:xfrm>
            <a:off x="6213675" y="3085862"/>
            <a:ext cx="50374" cy="198345"/>
          </a:xfrm>
          <a:custGeom>
            <a:avLst/>
            <a:gdLst>
              <a:gd name="T0" fmla="*/ 0 w 70"/>
              <a:gd name="T1" fmla="*/ 195 h 278"/>
              <a:gd name="T2" fmla="*/ 0 w 70"/>
              <a:gd name="T3" fmla="*/ 0 h 278"/>
              <a:gd name="T4" fmla="*/ 69 w 70"/>
              <a:gd name="T5" fmla="*/ 82 h 278"/>
              <a:gd name="T6" fmla="*/ 69 w 70"/>
              <a:gd name="T7" fmla="*/ 277 h 278"/>
              <a:gd name="T8" fmla="*/ 0 w 70"/>
              <a:gd name="T9" fmla="*/ 195 h 278"/>
            </a:gdLst>
            <a:ahLst/>
            <a:cxnLst>
              <a:cxn ang="0">
                <a:pos x="T0" y="T1"/>
              </a:cxn>
              <a:cxn ang="0">
                <a:pos x="T2" y="T3"/>
              </a:cxn>
              <a:cxn ang="0">
                <a:pos x="T4" y="T5"/>
              </a:cxn>
              <a:cxn ang="0">
                <a:pos x="T6" y="T7"/>
              </a:cxn>
              <a:cxn ang="0">
                <a:pos x="T8" y="T9"/>
              </a:cxn>
            </a:cxnLst>
            <a:rect l="0" t="0" r="r" b="b"/>
            <a:pathLst>
              <a:path w="70" h="278">
                <a:moveTo>
                  <a:pt x="0" y="195"/>
                </a:moveTo>
                <a:lnTo>
                  <a:pt x="0" y="0"/>
                </a:lnTo>
                <a:cubicBezTo>
                  <a:pt x="0" y="30"/>
                  <a:pt x="23" y="59"/>
                  <a:pt x="69" y="82"/>
                </a:cubicBezTo>
                <a:lnTo>
                  <a:pt x="69" y="277"/>
                </a:lnTo>
                <a:cubicBezTo>
                  <a:pt x="23" y="254"/>
                  <a:pt x="0" y="224"/>
                  <a:pt x="0" y="195"/>
                </a:cubicBezTo>
              </a:path>
            </a:pathLst>
          </a:custGeom>
          <a:solidFill>
            <a:schemeClr val="bg1">
              <a:lumMod val="65000"/>
            </a:schemeClr>
          </a:solidFill>
          <a:ln>
            <a:noFill/>
          </a:ln>
          <a:effectLst/>
        </p:spPr>
        <p:txBody>
          <a:bodyPr wrap="none" anchor="ctr"/>
          <a:lstStyle/>
          <a:p>
            <a:endParaRPr lang="en-US" sz="900" dirty="0"/>
          </a:p>
        </p:txBody>
      </p:sp>
      <p:sp>
        <p:nvSpPr>
          <p:cNvPr id="31" name="Freeform 30">
            <a:extLst>
              <a:ext uri="{FF2B5EF4-FFF2-40B4-BE49-F238E27FC236}">
                <a16:creationId xmlns:a16="http://schemas.microsoft.com/office/drawing/2014/main" id="{C9BAB828-188A-7549-ABF8-2E6C5803EF0D}"/>
              </a:ext>
            </a:extLst>
          </p:cNvPr>
          <p:cNvSpPr>
            <a:spLocks noChangeArrowheads="1"/>
          </p:cNvSpPr>
          <p:nvPr/>
        </p:nvSpPr>
        <p:spPr bwMode="auto">
          <a:xfrm>
            <a:off x="7466719" y="3142532"/>
            <a:ext cx="969692" cy="623374"/>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chemeClr val="bg1">
              <a:lumMod val="75000"/>
            </a:schemeClr>
          </a:solidFill>
          <a:ln>
            <a:noFill/>
          </a:ln>
          <a:effectLst/>
        </p:spPr>
        <p:txBody>
          <a:bodyPr wrap="none" anchor="ctr"/>
          <a:lstStyle/>
          <a:p>
            <a:endParaRPr lang="en-US" sz="900" dirty="0"/>
          </a:p>
        </p:txBody>
      </p:sp>
      <p:sp>
        <p:nvSpPr>
          <p:cNvPr id="32" name="Freeform 31">
            <a:extLst>
              <a:ext uri="{FF2B5EF4-FFF2-40B4-BE49-F238E27FC236}">
                <a16:creationId xmlns:a16="http://schemas.microsoft.com/office/drawing/2014/main" id="{DC9FD03C-3223-B148-A18B-74A0D0B6B381}"/>
              </a:ext>
            </a:extLst>
          </p:cNvPr>
          <p:cNvSpPr>
            <a:spLocks noChangeArrowheads="1"/>
          </p:cNvSpPr>
          <p:nvPr/>
        </p:nvSpPr>
        <p:spPr bwMode="auto">
          <a:xfrm>
            <a:off x="6264048" y="3142532"/>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900" dirty="0"/>
          </a:p>
        </p:txBody>
      </p:sp>
      <p:sp>
        <p:nvSpPr>
          <p:cNvPr id="33" name="Freeform 32">
            <a:extLst>
              <a:ext uri="{FF2B5EF4-FFF2-40B4-BE49-F238E27FC236}">
                <a16:creationId xmlns:a16="http://schemas.microsoft.com/office/drawing/2014/main" id="{62BD6E5C-E2E8-DA4A-B19F-7A916027F6D1}"/>
              </a:ext>
            </a:extLst>
          </p:cNvPr>
          <p:cNvSpPr>
            <a:spLocks noChangeArrowheads="1"/>
          </p:cNvSpPr>
          <p:nvPr/>
        </p:nvSpPr>
        <p:spPr bwMode="auto">
          <a:xfrm>
            <a:off x="6197934" y="2519158"/>
            <a:ext cx="2304594" cy="1136554"/>
          </a:xfrm>
          <a:custGeom>
            <a:avLst/>
            <a:gdLst>
              <a:gd name="T0" fmla="*/ 1613 w 3227"/>
              <a:gd name="T1" fmla="*/ 0 h 1592"/>
              <a:gd name="T2" fmla="*/ 1777 w 3227"/>
              <a:gd name="T3" fmla="*/ 34 h 1592"/>
              <a:gd name="T4" fmla="*/ 3135 w 3227"/>
              <a:gd name="T5" fmla="*/ 713 h 1592"/>
              <a:gd name="T6" fmla="*/ 3135 w 3227"/>
              <a:gd name="T7" fmla="*/ 877 h 1592"/>
              <a:gd name="T8" fmla="*/ 1777 w 3227"/>
              <a:gd name="T9" fmla="*/ 1556 h 1592"/>
              <a:gd name="T10" fmla="*/ 1613 w 3227"/>
              <a:gd name="T11" fmla="*/ 1591 h 1592"/>
              <a:gd name="T12" fmla="*/ 1449 w 3227"/>
              <a:gd name="T13" fmla="*/ 1556 h 1592"/>
              <a:gd name="T14" fmla="*/ 91 w 3227"/>
              <a:gd name="T15" fmla="*/ 877 h 1592"/>
              <a:gd name="T16" fmla="*/ 91 w 3227"/>
              <a:gd name="T17" fmla="*/ 713 h 1592"/>
              <a:gd name="T18" fmla="*/ 1449 w 3227"/>
              <a:gd name="T19" fmla="*/ 34 h 1592"/>
              <a:gd name="T20" fmla="*/ 1613 w 3227"/>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2">
                <a:moveTo>
                  <a:pt x="1613" y="0"/>
                </a:moveTo>
                <a:cubicBezTo>
                  <a:pt x="1672" y="0"/>
                  <a:pt x="1732" y="12"/>
                  <a:pt x="1777" y="34"/>
                </a:cubicBezTo>
                <a:lnTo>
                  <a:pt x="3135" y="713"/>
                </a:lnTo>
                <a:cubicBezTo>
                  <a:pt x="3226" y="758"/>
                  <a:pt x="3226" y="832"/>
                  <a:pt x="3135" y="877"/>
                </a:cubicBezTo>
                <a:lnTo>
                  <a:pt x="1777" y="1556"/>
                </a:lnTo>
                <a:cubicBezTo>
                  <a:pt x="1732" y="1579"/>
                  <a:pt x="1672" y="1591"/>
                  <a:pt x="1613" y="1591"/>
                </a:cubicBezTo>
                <a:cubicBezTo>
                  <a:pt x="1554" y="1591"/>
                  <a:pt x="1494" y="1579"/>
                  <a:pt x="1449" y="1556"/>
                </a:cubicBezTo>
                <a:lnTo>
                  <a:pt x="91" y="877"/>
                </a:lnTo>
                <a:cubicBezTo>
                  <a:pt x="0" y="832"/>
                  <a:pt x="0" y="758"/>
                  <a:pt x="91" y="713"/>
                </a:cubicBezTo>
                <a:lnTo>
                  <a:pt x="1449" y="34"/>
                </a:lnTo>
                <a:cubicBezTo>
                  <a:pt x="1494" y="12"/>
                  <a:pt x="1554" y="0"/>
                  <a:pt x="1613" y="0"/>
                </a:cubicBezTo>
              </a:path>
            </a:pathLst>
          </a:custGeom>
          <a:solidFill>
            <a:schemeClr val="bg1">
              <a:lumMod val="95000"/>
            </a:schemeClr>
          </a:solidFill>
          <a:ln>
            <a:noFill/>
          </a:ln>
          <a:effectLst/>
        </p:spPr>
        <p:txBody>
          <a:bodyPr wrap="none" anchor="ctr"/>
          <a:lstStyle/>
          <a:p>
            <a:endParaRPr lang="en-US" sz="900" dirty="0"/>
          </a:p>
        </p:txBody>
      </p:sp>
      <p:sp>
        <p:nvSpPr>
          <p:cNvPr id="34" name="Freeform 33">
            <a:extLst>
              <a:ext uri="{FF2B5EF4-FFF2-40B4-BE49-F238E27FC236}">
                <a16:creationId xmlns:a16="http://schemas.microsoft.com/office/drawing/2014/main" id="{B662BAC9-5FB3-964F-B4E3-729D2DCB6EF3}"/>
              </a:ext>
            </a:extLst>
          </p:cNvPr>
          <p:cNvSpPr>
            <a:spLocks noChangeArrowheads="1"/>
          </p:cNvSpPr>
          <p:nvPr/>
        </p:nvSpPr>
        <p:spPr bwMode="auto">
          <a:xfrm>
            <a:off x="7233740" y="3627378"/>
            <a:ext cx="236128" cy="163715"/>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1 w 329"/>
              <a:gd name="T15" fmla="*/ 32 h 230"/>
              <a:gd name="T16" fmla="*/ 99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2 w 329"/>
              <a:gd name="T37" fmla="*/ 221 h 230"/>
              <a:gd name="T38" fmla="*/ 99 w 329"/>
              <a:gd name="T39" fmla="*/ 224 h 230"/>
              <a:gd name="T40" fmla="*/ 119 w 329"/>
              <a:gd name="T41" fmla="*/ 227 h 230"/>
              <a:gd name="T42" fmla="*/ 138 w 329"/>
              <a:gd name="T43" fmla="*/ 228 h 230"/>
              <a:gd name="T44" fmla="*/ 148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6" y="14"/>
                  <a:pt x="293" y="15"/>
                </a:cubicBezTo>
                <a:cubicBezTo>
                  <a:pt x="288" y="17"/>
                  <a:pt x="281" y="19"/>
                  <a:pt x="275" y="20"/>
                </a:cubicBezTo>
                <a:cubicBezTo>
                  <a:pt x="274" y="21"/>
                  <a:pt x="274" y="21"/>
                  <a:pt x="272" y="21"/>
                </a:cubicBezTo>
                <a:cubicBezTo>
                  <a:pt x="266" y="23"/>
                  <a:pt x="260" y="24"/>
                  <a:pt x="254" y="26"/>
                </a:cubicBezTo>
                <a:cubicBezTo>
                  <a:pt x="253" y="26"/>
                  <a:pt x="252" y="26"/>
                  <a:pt x="251" y="26"/>
                </a:cubicBezTo>
                <a:cubicBezTo>
                  <a:pt x="244" y="27"/>
                  <a:pt x="238" y="29"/>
                  <a:pt x="230" y="30"/>
                </a:cubicBezTo>
                <a:cubicBezTo>
                  <a:pt x="229" y="30"/>
                  <a:pt x="229" y="30"/>
                  <a:pt x="228" y="30"/>
                </a:cubicBezTo>
                <a:cubicBezTo>
                  <a:pt x="220" y="31"/>
                  <a:pt x="213" y="32"/>
                  <a:pt x="205" y="33"/>
                </a:cubicBezTo>
                <a:cubicBezTo>
                  <a:pt x="201" y="33"/>
                  <a:pt x="198" y="33"/>
                  <a:pt x="195" y="34"/>
                </a:cubicBezTo>
                <a:cubicBezTo>
                  <a:pt x="191" y="34"/>
                  <a:pt x="187" y="34"/>
                  <a:pt x="182" y="34"/>
                </a:cubicBezTo>
                <a:cubicBezTo>
                  <a:pt x="176" y="34"/>
                  <a:pt x="170" y="35"/>
                  <a:pt x="164" y="35"/>
                </a:cubicBezTo>
                <a:cubicBezTo>
                  <a:pt x="159" y="35"/>
                  <a:pt x="153" y="34"/>
                  <a:pt x="148" y="34"/>
                </a:cubicBezTo>
                <a:cubicBezTo>
                  <a:pt x="145" y="34"/>
                  <a:pt x="143" y="34"/>
                  <a:pt x="140" y="34"/>
                </a:cubicBezTo>
                <a:cubicBezTo>
                  <a:pt x="134" y="34"/>
                  <a:pt x="128" y="33"/>
                  <a:pt x="121" y="32"/>
                </a:cubicBezTo>
                <a:cubicBezTo>
                  <a:pt x="121" y="32"/>
                  <a:pt x="120" y="32"/>
                  <a:pt x="119" y="32"/>
                </a:cubicBezTo>
                <a:cubicBezTo>
                  <a:pt x="113" y="32"/>
                  <a:pt x="106" y="31"/>
                  <a:pt x="99" y="30"/>
                </a:cubicBezTo>
                <a:cubicBezTo>
                  <a:pt x="97" y="29"/>
                  <a:pt x="95" y="29"/>
                  <a:pt x="93" y="29"/>
                </a:cubicBezTo>
                <a:cubicBezTo>
                  <a:pt x="88" y="28"/>
                  <a:pt x="84" y="27"/>
                  <a:pt x="79" y="26"/>
                </a:cubicBezTo>
                <a:cubicBezTo>
                  <a:pt x="77" y="26"/>
                  <a:pt x="73" y="25"/>
                  <a:pt x="71" y="24"/>
                </a:cubicBezTo>
                <a:cubicBezTo>
                  <a:pt x="67" y="24"/>
                  <a:pt x="63" y="23"/>
                  <a:pt x="60" y="22"/>
                </a:cubicBezTo>
                <a:cubicBezTo>
                  <a:pt x="56" y="21"/>
                  <a:pt x="52" y="20"/>
                  <a:pt x="49" y="19"/>
                </a:cubicBezTo>
                <a:cubicBezTo>
                  <a:pt x="46" y="18"/>
                  <a:pt x="43" y="17"/>
                  <a:pt x="40" y="16"/>
                </a:cubicBezTo>
                <a:cubicBezTo>
                  <a:pt x="33" y="14"/>
                  <a:pt x="27" y="12"/>
                  <a:pt x="20" y="9"/>
                </a:cubicBezTo>
                <a:cubicBezTo>
                  <a:pt x="19" y="9"/>
                  <a:pt x="19" y="9"/>
                  <a:pt x="18" y="8"/>
                </a:cubicBezTo>
                <a:cubicBezTo>
                  <a:pt x="12" y="6"/>
                  <a:pt x="6" y="4"/>
                  <a:pt x="0" y="0"/>
                </a:cubicBezTo>
                <a:lnTo>
                  <a:pt x="0" y="195"/>
                </a:lnTo>
                <a:cubicBezTo>
                  <a:pt x="6" y="197"/>
                  <a:pt x="12" y="200"/>
                  <a:pt x="18" y="203"/>
                </a:cubicBezTo>
                <a:cubicBezTo>
                  <a:pt x="19" y="203"/>
                  <a:pt x="19" y="204"/>
                  <a:pt x="20" y="204"/>
                </a:cubicBezTo>
                <a:cubicBezTo>
                  <a:pt x="27" y="206"/>
                  <a:pt x="33" y="208"/>
                  <a:pt x="40" y="210"/>
                </a:cubicBezTo>
                <a:cubicBezTo>
                  <a:pt x="41" y="211"/>
                  <a:pt x="41" y="211"/>
                  <a:pt x="42" y="212"/>
                </a:cubicBezTo>
                <a:cubicBezTo>
                  <a:pt x="44" y="212"/>
                  <a:pt x="47" y="213"/>
                  <a:pt x="49" y="213"/>
                </a:cubicBezTo>
                <a:cubicBezTo>
                  <a:pt x="52" y="214"/>
                  <a:pt x="56" y="215"/>
                  <a:pt x="60" y="216"/>
                </a:cubicBezTo>
                <a:cubicBezTo>
                  <a:pt x="61" y="216"/>
                  <a:pt x="61" y="217"/>
                  <a:pt x="62" y="217"/>
                </a:cubicBezTo>
                <a:cubicBezTo>
                  <a:pt x="66" y="218"/>
                  <a:pt x="68" y="218"/>
                  <a:pt x="71" y="219"/>
                </a:cubicBezTo>
                <a:cubicBezTo>
                  <a:pt x="73" y="219"/>
                  <a:pt x="77" y="220"/>
                  <a:pt x="79" y="221"/>
                </a:cubicBezTo>
                <a:cubicBezTo>
                  <a:pt x="80" y="221"/>
                  <a:pt x="81" y="221"/>
                  <a:pt x="82" y="221"/>
                </a:cubicBezTo>
                <a:cubicBezTo>
                  <a:pt x="85" y="222"/>
                  <a:pt x="89" y="223"/>
                  <a:pt x="93" y="223"/>
                </a:cubicBezTo>
                <a:cubicBezTo>
                  <a:pt x="95" y="223"/>
                  <a:pt x="97" y="224"/>
                  <a:pt x="99" y="224"/>
                </a:cubicBezTo>
                <a:cubicBezTo>
                  <a:pt x="100" y="224"/>
                  <a:pt x="101" y="224"/>
                  <a:pt x="101" y="224"/>
                </a:cubicBezTo>
                <a:cubicBezTo>
                  <a:pt x="107" y="225"/>
                  <a:pt x="113" y="226"/>
                  <a:pt x="119" y="227"/>
                </a:cubicBezTo>
                <a:cubicBezTo>
                  <a:pt x="120" y="227"/>
                  <a:pt x="121" y="227"/>
                  <a:pt x="121" y="227"/>
                </a:cubicBezTo>
                <a:cubicBezTo>
                  <a:pt x="127" y="227"/>
                  <a:pt x="133" y="227"/>
                  <a:pt x="138" y="228"/>
                </a:cubicBezTo>
                <a:cubicBezTo>
                  <a:pt x="139" y="228"/>
                  <a:pt x="140" y="228"/>
                  <a:pt x="140" y="228"/>
                </a:cubicBezTo>
                <a:cubicBezTo>
                  <a:pt x="143" y="228"/>
                  <a:pt x="145" y="228"/>
                  <a:pt x="148" y="228"/>
                </a:cubicBezTo>
                <a:cubicBezTo>
                  <a:pt x="151" y="229"/>
                  <a:pt x="155" y="229"/>
                  <a:pt x="158" y="229"/>
                </a:cubicBezTo>
                <a:cubicBezTo>
                  <a:pt x="160" y="229"/>
                  <a:pt x="162" y="229"/>
                  <a:pt x="164" y="229"/>
                </a:cubicBezTo>
                <a:cubicBezTo>
                  <a:pt x="169" y="229"/>
                  <a:pt x="174" y="229"/>
                  <a:pt x="179" y="229"/>
                </a:cubicBezTo>
                <a:cubicBezTo>
                  <a:pt x="181" y="229"/>
                  <a:pt x="181" y="228"/>
                  <a:pt x="182" y="228"/>
                </a:cubicBezTo>
                <a:cubicBezTo>
                  <a:pt x="187" y="228"/>
                  <a:pt x="191" y="228"/>
                  <a:pt x="195" y="227"/>
                </a:cubicBezTo>
                <a:cubicBezTo>
                  <a:pt x="197" y="227"/>
                  <a:pt x="200" y="227"/>
                  <a:pt x="202" y="227"/>
                </a:cubicBezTo>
                <a:cubicBezTo>
                  <a:pt x="203" y="227"/>
                  <a:pt x="204" y="227"/>
                  <a:pt x="205" y="227"/>
                </a:cubicBezTo>
                <a:cubicBezTo>
                  <a:pt x="213" y="226"/>
                  <a:pt x="220" y="225"/>
                  <a:pt x="228" y="224"/>
                </a:cubicBezTo>
                <a:cubicBezTo>
                  <a:pt x="229" y="224"/>
                  <a:pt x="229" y="224"/>
                  <a:pt x="229" y="224"/>
                </a:cubicBezTo>
                <a:lnTo>
                  <a:pt x="230" y="224"/>
                </a:lnTo>
                <a:cubicBezTo>
                  <a:pt x="238" y="223"/>
                  <a:pt x="244" y="222"/>
                  <a:pt x="251" y="220"/>
                </a:cubicBezTo>
                <a:cubicBezTo>
                  <a:pt x="252" y="220"/>
                  <a:pt x="253" y="220"/>
                  <a:pt x="254" y="219"/>
                </a:cubicBezTo>
                <a:cubicBezTo>
                  <a:pt x="260" y="218"/>
                  <a:pt x="266" y="217"/>
                  <a:pt x="272" y="215"/>
                </a:cubicBezTo>
                <a:cubicBezTo>
                  <a:pt x="274" y="215"/>
                  <a:pt x="274" y="214"/>
                  <a:pt x="275" y="214"/>
                </a:cubicBezTo>
                <a:cubicBezTo>
                  <a:pt x="281" y="213"/>
                  <a:pt x="288" y="211"/>
                  <a:pt x="293" y="209"/>
                </a:cubicBezTo>
                <a:cubicBezTo>
                  <a:pt x="296" y="208"/>
                  <a:pt x="298" y="207"/>
                  <a:pt x="300" y="207"/>
                </a:cubicBezTo>
                <a:cubicBezTo>
                  <a:pt x="305" y="205"/>
                  <a:pt x="309" y="204"/>
                  <a:pt x="313" y="202"/>
                </a:cubicBezTo>
                <a:cubicBezTo>
                  <a:pt x="314" y="201"/>
                  <a:pt x="314" y="201"/>
                  <a:pt x="315" y="200"/>
                </a:cubicBezTo>
                <a:cubicBezTo>
                  <a:pt x="320" y="199"/>
                  <a:pt x="324" y="197"/>
                  <a:pt x="328" y="195"/>
                </a:cubicBezTo>
                <a:lnTo>
                  <a:pt x="328" y="0"/>
                </a:lnTo>
                <a:cubicBezTo>
                  <a:pt x="323" y="3"/>
                  <a:pt x="318" y="5"/>
                  <a:pt x="313" y="7"/>
                </a:cubicBezTo>
              </a:path>
            </a:pathLst>
          </a:custGeom>
          <a:solidFill>
            <a:schemeClr val="bg1">
              <a:lumMod val="65000"/>
            </a:schemeClr>
          </a:solidFill>
          <a:ln>
            <a:noFill/>
          </a:ln>
          <a:effectLst/>
        </p:spPr>
        <p:txBody>
          <a:bodyPr wrap="none" anchor="ctr"/>
          <a:lstStyle/>
          <a:p>
            <a:endParaRPr lang="en-US" sz="900" dirty="0"/>
          </a:p>
        </p:txBody>
      </p:sp>
      <p:sp>
        <p:nvSpPr>
          <p:cNvPr id="35" name="Freeform 34">
            <a:extLst>
              <a:ext uri="{FF2B5EF4-FFF2-40B4-BE49-F238E27FC236}">
                <a16:creationId xmlns:a16="http://schemas.microsoft.com/office/drawing/2014/main" id="{61CBF10C-CD35-AA45-AA4F-28372B87B7AC}"/>
              </a:ext>
            </a:extLst>
          </p:cNvPr>
          <p:cNvSpPr>
            <a:spLocks noChangeArrowheads="1"/>
          </p:cNvSpPr>
          <p:nvPr/>
        </p:nvSpPr>
        <p:spPr bwMode="auto">
          <a:xfrm>
            <a:off x="7051136" y="3013448"/>
            <a:ext cx="598187" cy="141677"/>
          </a:xfrm>
          <a:custGeom>
            <a:avLst/>
            <a:gdLst>
              <a:gd name="T0" fmla="*/ 839 w 840"/>
              <a:gd name="T1" fmla="*/ 99 h 200"/>
              <a:gd name="T2" fmla="*/ 419 w 840"/>
              <a:gd name="T3" fmla="*/ 199 h 200"/>
              <a:gd name="T4" fmla="*/ 0 w 840"/>
              <a:gd name="T5" fmla="*/ 99 h 200"/>
              <a:gd name="T6" fmla="*/ 419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19" y="199"/>
                </a:cubicBezTo>
                <a:cubicBezTo>
                  <a:pt x="187" y="199"/>
                  <a:pt x="0" y="154"/>
                  <a:pt x="0" y="99"/>
                </a:cubicBezTo>
                <a:cubicBezTo>
                  <a:pt x="0" y="45"/>
                  <a:pt x="187" y="0"/>
                  <a:pt x="419" y="0"/>
                </a:cubicBezTo>
                <a:cubicBezTo>
                  <a:pt x="651" y="0"/>
                  <a:pt x="839" y="45"/>
                  <a:pt x="839" y="99"/>
                </a:cubicBezTo>
              </a:path>
            </a:pathLst>
          </a:custGeom>
          <a:solidFill>
            <a:schemeClr val="bg1">
              <a:lumMod val="75000"/>
            </a:schemeClr>
          </a:solidFill>
          <a:ln>
            <a:noFill/>
          </a:ln>
          <a:effectLst/>
        </p:spPr>
        <p:txBody>
          <a:bodyPr wrap="none" anchor="ctr"/>
          <a:lstStyle/>
          <a:p>
            <a:endParaRPr lang="en-US" sz="900" dirty="0"/>
          </a:p>
        </p:txBody>
      </p:sp>
      <p:sp>
        <p:nvSpPr>
          <p:cNvPr id="36" name="Freeform 35">
            <a:extLst>
              <a:ext uri="{FF2B5EF4-FFF2-40B4-BE49-F238E27FC236}">
                <a16:creationId xmlns:a16="http://schemas.microsoft.com/office/drawing/2014/main" id="{7941C057-8B95-C144-8BEE-2C81D7DA920C}"/>
              </a:ext>
            </a:extLst>
          </p:cNvPr>
          <p:cNvSpPr>
            <a:spLocks noChangeArrowheads="1"/>
          </p:cNvSpPr>
          <p:nvPr/>
        </p:nvSpPr>
        <p:spPr bwMode="auto">
          <a:xfrm>
            <a:off x="6714264" y="1618730"/>
            <a:ext cx="1271934" cy="1467132"/>
          </a:xfrm>
          <a:custGeom>
            <a:avLst/>
            <a:gdLst>
              <a:gd name="T0" fmla="*/ 1779 w 1780"/>
              <a:gd name="T1" fmla="*/ 890 h 2054"/>
              <a:gd name="T2" fmla="*/ 890 w 1780"/>
              <a:gd name="T3" fmla="*/ 0 h 2054"/>
              <a:gd name="T4" fmla="*/ 0 w 1780"/>
              <a:gd name="T5" fmla="*/ 890 h 2054"/>
              <a:gd name="T6" fmla="*/ 723 w 1780"/>
              <a:gd name="T7" fmla="*/ 1763 h 2054"/>
              <a:gd name="T8" fmla="*/ 890 w 1780"/>
              <a:gd name="T9" fmla="*/ 2053 h 2054"/>
              <a:gd name="T10" fmla="*/ 1058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1" y="0"/>
                  <a:pt x="890" y="0"/>
                </a:cubicBezTo>
                <a:cubicBezTo>
                  <a:pt x="399" y="0"/>
                  <a:pt x="0" y="398"/>
                  <a:pt x="0" y="890"/>
                </a:cubicBezTo>
                <a:cubicBezTo>
                  <a:pt x="0" y="1324"/>
                  <a:pt x="311" y="1685"/>
                  <a:pt x="723" y="1763"/>
                </a:cubicBezTo>
                <a:lnTo>
                  <a:pt x="890" y="2053"/>
                </a:lnTo>
                <a:lnTo>
                  <a:pt x="1058" y="1763"/>
                </a:lnTo>
                <a:cubicBezTo>
                  <a:pt x="1469" y="1685"/>
                  <a:pt x="1779" y="1324"/>
                  <a:pt x="1779" y="890"/>
                </a:cubicBezTo>
              </a:path>
            </a:pathLst>
          </a:custGeom>
          <a:solidFill>
            <a:schemeClr val="accent3"/>
          </a:solidFill>
          <a:ln>
            <a:noFill/>
          </a:ln>
          <a:effectLst/>
        </p:spPr>
        <p:txBody>
          <a:bodyPr wrap="none" anchor="ctr"/>
          <a:lstStyle/>
          <a:p>
            <a:endParaRPr lang="en-US" sz="900" dirty="0"/>
          </a:p>
        </p:txBody>
      </p:sp>
      <p:sp>
        <p:nvSpPr>
          <p:cNvPr id="60" name="TextBox 59">
            <a:extLst>
              <a:ext uri="{FF2B5EF4-FFF2-40B4-BE49-F238E27FC236}">
                <a16:creationId xmlns:a16="http://schemas.microsoft.com/office/drawing/2014/main" id="{2A4B1A29-D3FC-D34C-AF1B-7821A2C32AD6}"/>
              </a:ext>
            </a:extLst>
          </p:cNvPr>
          <p:cNvSpPr txBox="1"/>
          <p:nvPr/>
        </p:nvSpPr>
        <p:spPr>
          <a:xfrm>
            <a:off x="7112023" y="188334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3</a:t>
            </a:r>
          </a:p>
        </p:txBody>
      </p:sp>
      <p:sp>
        <p:nvSpPr>
          <p:cNvPr id="70" name="Subtitle 2">
            <a:extLst>
              <a:ext uri="{FF2B5EF4-FFF2-40B4-BE49-F238E27FC236}">
                <a16:creationId xmlns:a16="http://schemas.microsoft.com/office/drawing/2014/main" id="{EF241A48-708C-744E-9930-4E7DB74CADBE}"/>
              </a:ext>
            </a:extLst>
          </p:cNvPr>
          <p:cNvSpPr txBox="1">
            <a:spLocks/>
          </p:cNvSpPr>
          <p:nvPr/>
        </p:nvSpPr>
        <p:spPr>
          <a:xfrm>
            <a:off x="6206342" y="4250815"/>
            <a:ext cx="2528783" cy="247933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Getting the team onside; who, how? Accountability?</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Developing or hiring capability &amp; resources to deliver the service</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Ensuring the CU is fully compliant with all codes</a:t>
            </a:r>
          </a:p>
          <a:p>
            <a:pPr marL="171450" indent="-171450">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Establishing a management model or incorporating into existing model</a:t>
            </a:r>
          </a:p>
          <a:p>
            <a:pPr>
              <a:lnSpc>
                <a:spcPts val="1750"/>
              </a:lnSpc>
            </a:pP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71" name="TextBox 70">
            <a:extLst>
              <a:ext uri="{FF2B5EF4-FFF2-40B4-BE49-F238E27FC236}">
                <a16:creationId xmlns:a16="http://schemas.microsoft.com/office/drawing/2014/main" id="{AD84C3D5-2531-1B4F-860A-C867459D19E3}"/>
              </a:ext>
            </a:extLst>
          </p:cNvPr>
          <p:cNvSpPr txBox="1"/>
          <p:nvPr/>
        </p:nvSpPr>
        <p:spPr>
          <a:xfrm>
            <a:off x="6333745" y="3920240"/>
            <a:ext cx="2045560"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Configuring to Deliver</a:t>
            </a:r>
          </a:p>
        </p:txBody>
      </p:sp>
      <p:sp>
        <p:nvSpPr>
          <p:cNvPr id="38" name="Freeform 37">
            <a:extLst>
              <a:ext uri="{FF2B5EF4-FFF2-40B4-BE49-F238E27FC236}">
                <a16:creationId xmlns:a16="http://schemas.microsoft.com/office/drawing/2014/main" id="{75FCB89C-FE1E-EC4C-9483-6C0330EEF533}"/>
              </a:ext>
            </a:extLst>
          </p:cNvPr>
          <p:cNvSpPr>
            <a:spLocks noChangeArrowheads="1"/>
          </p:cNvSpPr>
          <p:nvPr/>
        </p:nvSpPr>
        <p:spPr bwMode="auto">
          <a:xfrm>
            <a:off x="10960204" y="4112224"/>
            <a:ext cx="50374" cy="198345"/>
          </a:xfrm>
          <a:custGeom>
            <a:avLst/>
            <a:gdLst>
              <a:gd name="T0" fmla="*/ 67 w 69"/>
              <a:gd name="T1" fmla="*/ 10 h 277"/>
              <a:gd name="T2" fmla="*/ 66 w 69"/>
              <a:gd name="T3" fmla="*/ 11 h 277"/>
              <a:gd name="T4" fmla="*/ 64 w 69"/>
              <a:gd name="T5" fmla="*/ 21 h 277"/>
              <a:gd name="T6" fmla="*/ 62 w 69"/>
              <a:gd name="T7" fmla="*/ 24 h 277"/>
              <a:gd name="T8" fmla="*/ 59 w 69"/>
              <a:gd name="T9" fmla="*/ 32 h 277"/>
              <a:gd name="T10" fmla="*/ 56 w 69"/>
              <a:gd name="T11" fmla="*/ 35 h 277"/>
              <a:gd name="T12" fmla="*/ 53 w 69"/>
              <a:gd name="T13" fmla="*/ 41 h 277"/>
              <a:gd name="T14" fmla="*/ 49 w 69"/>
              <a:gd name="T15" fmla="*/ 46 h 277"/>
              <a:gd name="T16" fmla="*/ 43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19 w 69"/>
              <a:gd name="T37" fmla="*/ 265 h 277"/>
              <a:gd name="T38" fmla="*/ 29 w 69"/>
              <a:gd name="T39" fmla="*/ 259 h 277"/>
              <a:gd name="T40" fmla="*/ 31 w 69"/>
              <a:gd name="T41" fmla="*/ 257 h 277"/>
              <a:gd name="T42" fmla="*/ 35 w 69"/>
              <a:gd name="T43" fmla="*/ 254 h 277"/>
              <a:gd name="T44" fmla="*/ 38 w 69"/>
              <a:gd name="T45" fmla="*/ 251 h 277"/>
              <a:gd name="T46" fmla="*/ 43 w 69"/>
              <a:gd name="T47" fmla="*/ 246 h 277"/>
              <a:gd name="T48" fmla="*/ 46 w 69"/>
              <a:gd name="T49" fmla="*/ 243 h 277"/>
              <a:gd name="T50" fmla="*/ 49 w 69"/>
              <a:gd name="T51" fmla="*/ 240 h 277"/>
              <a:gd name="T52" fmla="*/ 53 w 69"/>
              <a:gd name="T53" fmla="*/ 236 h 277"/>
              <a:gd name="T54" fmla="*/ 54 w 69"/>
              <a:gd name="T55" fmla="*/ 234 h 277"/>
              <a:gd name="T56" fmla="*/ 56 w 69"/>
              <a:gd name="T57" fmla="*/ 230 h 277"/>
              <a:gd name="T58" fmla="*/ 59 w 69"/>
              <a:gd name="T59" fmla="*/ 225 h 277"/>
              <a:gd name="T60" fmla="*/ 60 w 69"/>
              <a:gd name="T61" fmla="*/ 224 h 277"/>
              <a:gd name="T62" fmla="*/ 62 w 69"/>
              <a:gd name="T63" fmla="*/ 219 h 277"/>
              <a:gd name="T64" fmla="*/ 64 w 69"/>
              <a:gd name="T65" fmla="*/ 216 h 277"/>
              <a:gd name="T66" fmla="*/ 64 w 69"/>
              <a:gd name="T67" fmla="*/ 215 h 277"/>
              <a:gd name="T68" fmla="*/ 66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cubicBezTo>
                  <a:pt x="66" y="10"/>
                  <a:pt x="66" y="11"/>
                  <a:pt x="66" y="11"/>
                </a:cubicBezTo>
                <a:cubicBezTo>
                  <a:pt x="66" y="14"/>
                  <a:pt x="65" y="18"/>
                  <a:pt x="64" y="21"/>
                </a:cubicBezTo>
                <a:cubicBezTo>
                  <a:pt x="64" y="23"/>
                  <a:pt x="63" y="24"/>
                  <a:pt x="62" y="24"/>
                </a:cubicBezTo>
                <a:cubicBezTo>
                  <a:pt x="61" y="27"/>
                  <a:pt x="60" y="29"/>
                  <a:pt x="59" y="32"/>
                </a:cubicBezTo>
                <a:cubicBezTo>
                  <a:pt x="58" y="33"/>
                  <a:pt x="58" y="34"/>
                  <a:pt x="56" y="35"/>
                </a:cubicBezTo>
                <a:cubicBezTo>
                  <a:pt x="55" y="38"/>
                  <a:pt x="54" y="40"/>
                  <a:pt x="53" y="41"/>
                </a:cubicBezTo>
                <a:cubicBezTo>
                  <a:pt x="51" y="43"/>
                  <a:pt x="50" y="45"/>
                  <a:pt x="49" y="46"/>
                </a:cubicBezTo>
                <a:cubicBezTo>
                  <a:pt x="47" y="47"/>
                  <a:pt x="45" y="49"/>
                  <a:pt x="43" y="51"/>
                </a:cubicBezTo>
                <a:cubicBezTo>
                  <a:pt x="42" y="53"/>
                  <a:pt x="40" y="55"/>
                  <a:pt x="38" y="57"/>
                </a:cubicBezTo>
                <a:cubicBezTo>
                  <a:pt x="36" y="59"/>
                  <a:pt x="34" y="60"/>
                  <a:pt x="31" y="63"/>
                </a:cubicBezTo>
                <a:cubicBezTo>
                  <a:pt x="30" y="63"/>
                  <a:pt x="29" y="63"/>
                  <a:pt x="29" y="64"/>
                </a:cubicBezTo>
                <a:cubicBezTo>
                  <a:pt x="25" y="67"/>
                  <a:pt x="21"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8" y="266"/>
                  <a:pt x="19" y="265"/>
                </a:cubicBezTo>
                <a:cubicBezTo>
                  <a:pt x="23" y="263"/>
                  <a:pt x="25" y="260"/>
                  <a:pt x="29" y="259"/>
                </a:cubicBezTo>
                <a:cubicBezTo>
                  <a:pt x="29" y="258"/>
                  <a:pt x="30" y="257"/>
                  <a:pt x="31" y="257"/>
                </a:cubicBezTo>
                <a:cubicBezTo>
                  <a:pt x="32" y="255"/>
                  <a:pt x="34" y="254"/>
                  <a:pt x="35" y="254"/>
                </a:cubicBezTo>
                <a:cubicBezTo>
                  <a:pt x="37" y="253"/>
                  <a:pt x="37" y="252"/>
                  <a:pt x="38" y="251"/>
                </a:cubicBezTo>
                <a:cubicBezTo>
                  <a:pt x="40" y="249"/>
                  <a:pt x="42" y="248"/>
                  <a:pt x="43" y="246"/>
                </a:cubicBezTo>
                <a:cubicBezTo>
                  <a:pt x="45" y="244"/>
                  <a:pt x="45" y="244"/>
                  <a:pt x="46" y="243"/>
                </a:cubicBezTo>
                <a:cubicBezTo>
                  <a:pt x="47" y="242"/>
                  <a:pt x="48" y="241"/>
                  <a:pt x="49" y="240"/>
                </a:cubicBezTo>
                <a:cubicBezTo>
                  <a:pt x="50" y="239"/>
                  <a:pt x="51" y="237"/>
                  <a:pt x="53" y="236"/>
                </a:cubicBezTo>
                <a:cubicBezTo>
                  <a:pt x="53" y="235"/>
                  <a:pt x="54" y="234"/>
                  <a:pt x="54" y="234"/>
                </a:cubicBezTo>
                <a:cubicBezTo>
                  <a:pt x="55" y="232"/>
                  <a:pt x="56" y="231"/>
                  <a:pt x="56" y="230"/>
                </a:cubicBezTo>
                <a:cubicBezTo>
                  <a:pt x="58" y="229"/>
                  <a:pt x="58" y="227"/>
                  <a:pt x="59" y="225"/>
                </a:cubicBezTo>
                <a:cubicBezTo>
                  <a:pt x="59" y="225"/>
                  <a:pt x="60" y="225"/>
                  <a:pt x="60" y="224"/>
                </a:cubicBezTo>
                <a:cubicBezTo>
                  <a:pt x="61" y="223"/>
                  <a:pt x="62" y="220"/>
                  <a:pt x="62" y="219"/>
                </a:cubicBezTo>
                <a:cubicBezTo>
                  <a:pt x="63" y="218"/>
                  <a:pt x="64" y="216"/>
                  <a:pt x="64" y="216"/>
                </a:cubicBezTo>
                <a:cubicBezTo>
                  <a:pt x="64" y="215"/>
                  <a:pt x="64" y="215"/>
                  <a:pt x="64" y="215"/>
                </a:cubicBezTo>
                <a:cubicBezTo>
                  <a:pt x="65" y="212"/>
                  <a:pt x="66" y="208"/>
                  <a:pt x="66"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bg1">
              <a:lumMod val="65000"/>
            </a:schemeClr>
          </a:solidFill>
          <a:ln>
            <a:noFill/>
          </a:ln>
          <a:effectLst/>
        </p:spPr>
        <p:txBody>
          <a:bodyPr wrap="none" anchor="ctr"/>
          <a:lstStyle/>
          <a:p>
            <a:endParaRPr lang="en-US" sz="900" dirty="0"/>
          </a:p>
        </p:txBody>
      </p:sp>
      <p:sp>
        <p:nvSpPr>
          <p:cNvPr id="40" name="Freeform 39">
            <a:extLst>
              <a:ext uri="{FF2B5EF4-FFF2-40B4-BE49-F238E27FC236}">
                <a16:creationId xmlns:a16="http://schemas.microsoft.com/office/drawing/2014/main" id="{CD88A076-9ADE-F646-A2A3-DE24803F7AE1}"/>
              </a:ext>
            </a:extLst>
          </p:cNvPr>
          <p:cNvSpPr>
            <a:spLocks noChangeArrowheads="1"/>
          </p:cNvSpPr>
          <p:nvPr/>
        </p:nvSpPr>
        <p:spPr bwMode="auto">
          <a:xfrm>
            <a:off x="8740616" y="4112224"/>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bg1">
              <a:lumMod val="65000"/>
            </a:schemeClr>
          </a:solidFill>
          <a:ln>
            <a:noFill/>
          </a:ln>
          <a:effectLst/>
        </p:spPr>
        <p:txBody>
          <a:bodyPr wrap="none" anchor="ctr"/>
          <a:lstStyle/>
          <a:p>
            <a:endParaRPr lang="en-US" sz="900" dirty="0"/>
          </a:p>
        </p:txBody>
      </p:sp>
      <p:sp>
        <p:nvSpPr>
          <p:cNvPr id="41" name="Freeform 40">
            <a:extLst>
              <a:ext uri="{FF2B5EF4-FFF2-40B4-BE49-F238E27FC236}">
                <a16:creationId xmlns:a16="http://schemas.microsoft.com/office/drawing/2014/main" id="{8DA2DCC2-2774-B24C-8BD1-90E31CC0FBCE}"/>
              </a:ext>
            </a:extLst>
          </p:cNvPr>
          <p:cNvSpPr>
            <a:spLocks noChangeArrowheads="1"/>
          </p:cNvSpPr>
          <p:nvPr/>
        </p:nvSpPr>
        <p:spPr bwMode="auto">
          <a:xfrm>
            <a:off x="9993659" y="4168894"/>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bg1">
              <a:lumMod val="75000"/>
            </a:schemeClr>
          </a:solidFill>
          <a:ln>
            <a:noFill/>
          </a:ln>
          <a:effectLst/>
        </p:spPr>
        <p:txBody>
          <a:bodyPr wrap="none" anchor="ctr"/>
          <a:lstStyle/>
          <a:p>
            <a:endParaRPr lang="en-US" sz="900" dirty="0"/>
          </a:p>
        </p:txBody>
      </p:sp>
      <p:sp>
        <p:nvSpPr>
          <p:cNvPr id="42" name="Freeform 41">
            <a:extLst>
              <a:ext uri="{FF2B5EF4-FFF2-40B4-BE49-F238E27FC236}">
                <a16:creationId xmlns:a16="http://schemas.microsoft.com/office/drawing/2014/main" id="{C277959B-79B4-B948-9A8B-0632E163A89A}"/>
              </a:ext>
            </a:extLst>
          </p:cNvPr>
          <p:cNvSpPr>
            <a:spLocks noChangeArrowheads="1"/>
          </p:cNvSpPr>
          <p:nvPr/>
        </p:nvSpPr>
        <p:spPr bwMode="auto">
          <a:xfrm>
            <a:off x="8787842" y="4168894"/>
            <a:ext cx="969692" cy="623374"/>
          </a:xfrm>
          <a:custGeom>
            <a:avLst/>
            <a:gdLst>
              <a:gd name="T0" fmla="*/ 1358 w 1359"/>
              <a:gd name="T1" fmla="*/ 679 h 874"/>
              <a:gd name="T2" fmla="*/ 1358 w 1359"/>
              <a:gd name="T3" fmla="*/ 873 h 874"/>
              <a:gd name="T4" fmla="*/ 0 w 1359"/>
              <a:gd name="T5" fmla="*/ 194 h 874"/>
              <a:gd name="T6" fmla="*/ 0 w 1359"/>
              <a:gd name="T7" fmla="*/ 0 h 874"/>
              <a:gd name="T8" fmla="*/ 1358 w 1359"/>
              <a:gd name="T9" fmla="*/ 679 h 874"/>
            </a:gdLst>
            <a:ahLst/>
            <a:cxnLst>
              <a:cxn ang="0">
                <a:pos x="T0" y="T1"/>
              </a:cxn>
              <a:cxn ang="0">
                <a:pos x="T2" y="T3"/>
              </a:cxn>
              <a:cxn ang="0">
                <a:pos x="T4" y="T5"/>
              </a:cxn>
              <a:cxn ang="0">
                <a:pos x="T6" y="T7"/>
              </a:cxn>
              <a:cxn ang="0">
                <a:pos x="T8" y="T9"/>
              </a:cxn>
            </a:cxnLst>
            <a:rect l="0" t="0" r="r" b="b"/>
            <a:pathLst>
              <a:path w="1359" h="874">
                <a:moveTo>
                  <a:pt x="1358" y="679"/>
                </a:moveTo>
                <a:lnTo>
                  <a:pt x="1358" y="873"/>
                </a:lnTo>
                <a:lnTo>
                  <a:pt x="0" y="194"/>
                </a:lnTo>
                <a:lnTo>
                  <a:pt x="0" y="0"/>
                </a:lnTo>
                <a:lnTo>
                  <a:pt x="1358" y="679"/>
                </a:lnTo>
              </a:path>
            </a:pathLst>
          </a:custGeom>
          <a:solidFill>
            <a:schemeClr val="bg1">
              <a:lumMod val="75000"/>
            </a:schemeClr>
          </a:solidFill>
          <a:ln>
            <a:noFill/>
          </a:ln>
          <a:effectLst/>
        </p:spPr>
        <p:txBody>
          <a:bodyPr wrap="none" anchor="ctr"/>
          <a:lstStyle/>
          <a:p>
            <a:endParaRPr lang="en-US" sz="900" dirty="0"/>
          </a:p>
        </p:txBody>
      </p:sp>
      <p:sp>
        <p:nvSpPr>
          <p:cNvPr id="43" name="Freeform 42">
            <a:extLst>
              <a:ext uri="{FF2B5EF4-FFF2-40B4-BE49-F238E27FC236}">
                <a16:creationId xmlns:a16="http://schemas.microsoft.com/office/drawing/2014/main" id="{2331575B-BF3F-7C44-86C8-4C6CECB0207A}"/>
              </a:ext>
            </a:extLst>
          </p:cNvPr>
          <p:cNvSpPr>
            <a:spLocks noChangeArrowheads="1"/>
          </p:cNvSpPr>
          <p:nvPr/>
        </p:nvSpPr>
        <p:spPr bwMode="auto">
          <a:xfrm>
            <a:off x="8721725" y="3545521"/>
            <a:ext cx="2304594" cy="1136554"/>
          </a:xfrm>
          <a:custGeom>
            <a:avLst/>
            <a:gdLst>
              <a:gd name="T0" fmla="*/ 1614 w 3227"/>
              <a:gd name="T1" fmla="*/ 0 h 1591"/>
              <a:gd name="T2" fmla="*/ 1778 w 3227"/>
              <a:gd name="T3" fmla="*/ 33 h 1591"/>
              <a:gd name="T4" fmla="*/ 3136 w 3227"/>
              <a:gd name="T5" fmla="*/ 713 h 1591"/>
              <a:gd name="T6" fmla="*/ 3136 w 3227"/>
              <a:gd name="T7" fmla="*/ 877 h 1591"/>
              <a:gd name="T8" fmla="*/ 1778 w 3227"/>
              <a:gd name="T9" fmla="*/ 1556 h 1591"/>
              <a:gd name="T10" fmla="*/ 1614 w 3227"/>
              <a:gd name="T11" fmla="*/ 1590 h 1591"/>
              <a:gd name="T12" fmla="*/ 1449 w 3227"/>
              <a:gd name="T13" fmla="*/ 1556 h 1591"/>
              <a:gd name="T14" fmla="*/ 91 w 3227"/>
              <a:gd name="T15" fmla="*/ 877 h 1591"/>
              <a:gd name="T16" fmla="*/ 91 w 3227"/>
              <a:gd name="T17" fmla="*/ 713 h 1591"/>
              <a:gd name="T18" fmla="*/ 1449 w 3227"/>
              <a:gd name="T19" fmla="*/ 33 h 1591"/>
              <a:gd name="T20" fmla="*/ 1614 w 3227"/>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1">
                <a:moveTo>
                  <a:pt x="1614" y="0"/>
                </a:moveTo>
                <a:cubicBezTo>
                  <a:pt x="1673" y="0"/>
                  <a:pt x="1732" y="11"/>
                  <a:pt x="1778" y="33"/>
                </a:cubicBezTo>
                <a:lnTo>
                  <a:pt x="3136" y="713"/>
                </a:lnTo>
                <a:cubicBezTo>
                  <a:pt x="3226" y="758"/>
                  <a:pt x="3226" y="831"/>
                  <a:pt x="3136" y="877"/>
                </a:cubicBezTo>
                <a:lnTo>
                  <a:pt x="1778" y="1556"/>
                </a:lnTo>
                <a:cubicBezTo>
                  <a:pt x="1732" y="1579"/>
                  <a:pt x="1673" y="1590"/>
                  <a:pt x="1614" y="1590"/>
                </a:cubicBezTo>
                <a:cubicBezTo>
                  <a:pt x="1554" y="1590"/>
                  <a:pt x="1495" y="1579"/>
                  <a:pt x="1449" y="1556"/>
                </a:cubicBezTo>
                <a:lnTo>
                  <a:pt x="91" y="877"/>
                </a:lnTo>
                <a:cubicBezTo>
                  <a:pt x="0" y="831"/>
                  <a:pt x="0" y="758"/>
                  <a:pt x="91" y="713"/>
                </a:cubicBezTo>
                <a:lnTo>
                  <a:pt x="1449" y="33"/>
                </a:lnTo>
                <a:cubicBezTo>
                  <a:pt x="1495" y="11"/>
                  <a:pt x="1554" y="0"/>
                  <a:pt x="1614" y="0"/>
                </a:cubicBezTo>
              </a:path>
            </a:pathLst>
          </a:custGeom>
          <a:solidFill>
            <a:schemeClr val="bg1">
              <a:lumMod val="95000"/>
            </a:schemeClr>
          </a:solidFill>
          <a:ln>
            <a:noFill/>
          </a:ln>
          <a:effectLst/>
        </p:spPr>
        <p:txBody>
          <a:bodyPr wrap="none" anchor="ctr"/>
          <a:lstStyle/>
          <a:p>
            <a:endParaRPr lang="en-US" sz="900" dirty="0"/>
          </a:p>
        </p:txBody>
      </p:sp>
      <p:sp>
        <p:nvSpPr>
          <p:cNvPr id="44" name="Freeform 43">
            <a:extLst>
              <a:ext uri="{FF2B5EF4-FFF2-40B4-BE49-F238E27FC236}">
                <a16:creationId xmlns:a16="http://schemas.microsoft.com/office/drawing/2014/main" id="{6F3F77BA-E8FA-BF46-835D-64B0640118FB}"/>
              </a:ext>
            </a:extLst>
          </p:cNvPr>
          <p:cNvSpPr>
            <a:spLocks noChangeArrowheads="1"/>
          </p:cNvSpPr>
          <p:nvPr/>
        </p:nvSpPr>
        <p:spPr bwMode="auto">
          <a:xfrm>
            <a:off x="9757534" y="4653740"/>
            <a:ext cx="236125" cy="163715"/>
          </a:xfrm>
          <a:custGeom>
            <a:avLst/>
            <a:gdLst>
              <a:gd name="T0" fmla="*/ 300 w 330"/>
              <a:gd name="T1" fmla="*/ 12 h 229"/>
              <a:gd name="T2" fmla="*/ 275 w 330"/>
              <a:gd name="T3" fmla="*/ 20 h 229"/>
              <a:gd name="T4" fmla="*/ 254 w 330"/>
              <a:gd name="T5" fmla="*/ 25 h 229"/>
              <a:gd name="T6" fmla="*/ 230 w 330"/>
              <a:gd name="T7" fmla="*/ 29 h 229"/>
              <a:gd name="T8" fmla="*/ 205 w 330"/>
              <a:gd name="T9" fmla="*/ 32 h 229"/>
              <a:gd name="T10" fmla="*/ 183 w 330"/>
              <a:gd name="T11" fmla="*/ 34 h 229"/>
              <a:gd name="T12" fmla="*/ 148 w 330"/>
              <a:gd name="T13" fmla="*/ 34 h 229"/>
              <a:gd name="T14" fmla="*/ 122 w 330"/>
              <a:gd name="T15" fmla="*/ 32 h 229"/>
              <a:gd name="T16" fmla="*/ 100 w 330"/>
              <a:gd name="T17" fmla="*/ 30 h 229"/>
              <a:gd name="T18" fmla="*/ 80 w 330"/>
              <a:gd name="T19" fmla="*/ 26 h 229"/>
              <a:gd name="T20" fmla="*/ 60 w 330"/>
              <a:gd name="T21" fmla="*/ 22 h 229"/>
              <a:gd name="T22" fmla="*/ 40 w 330"/>
              <a:gd name="T23" fmla="*/ 16 h 229"/>
              <a:gd name="T24" fmla="*/ 18 w 330"/>
              <a:gd name="T25" fmla="*/ 8 h 229"/>
              <a:gd name="T26" fmla="*/ 0 w 330"/>
              <a:gd name="T27" fmla="*/ 194 h 229"/>
              <a:gd name="T28" fmla="*/ 18 w 330"/>
              <a:gd name="T29" fmla="*/ 203 h 229"/>
              <a:gd name="T30" fmla="*/ 40 w 330"/>
              <a:gd name="T31" fmla="*/ 210 h 229"/>
              <a:gd name="T32" fmla="*/ 49 w 330"/>
              <a:gd name="T33" fmla="*/ 213 h 229"/>
              <a:gd name="T34" fmla="*/ 63 w 330"/>
              <a:gd name="T35" fmla="*/ 217 h 229"/>
              <a:gd name="T36" fmla="*/ 80 w 330"/>
              <a:gd name="T37" fmla="*/ 221 h 229"/>
              <a:gd name="T38" fmla="*/ 93 w 330"/>
              <a:gd name="T39" fmla="*/ 222 h 229"/>
              <a:gd name="T40" fmla="*/ 101 w 330"/>
              <a:gd name="T41" fmla="*/ 224 h 229"/>
              <a:gd name="T42" fmla="*/ 122 w 330"/>
              <a:gd name="T43" fmla="*/ 227 h 229"/>
              <a:gd name="T44" fmla="*/ 141 w 330"/>
              <a:gd name="T45" fmla="*/ 228 h 229"/>
              <a:gd name="T46" fmla="*/ 159 w 330"/>
              <a:gd name="T47" fmla="*/ 228 h 229"/>
              <a:gd name="T48" fmla="*/ 179 w 330"/>
              <a:gd name="T49" fmla="*/ 228 h 229"/>
              <a:gd name="T50" fmla="*/ 195 w 330"/>
              <a:gd name="T51" fmla="*/ 227 h 229"/>
              <a:gd name="T52" fmla="*/ 205 w 330"/>
              <a:gd name="T53" fmla="*/ 227 h 229"/>
              <a:gd name="T54" fmla="*/ 230 w 330"/>
              <a:gd name="T55" fmla="*/ 223 h 229"/>
              <a:gd name="T56" fmla="*/ 254 w 330"/>
              <a:gd name="T57" fmla="*/ 219 h 229"/>
              <a:gd name="T58" fmla="*/ 273 w 330"/>
              <a:gd name="T59" fmla="*/ 215 h 229"/>
              <a:gd name="T60" fmla="*/ 294 w 330"/>
              <a:gd name="T61" fmla="*/ 209 h 229"/>
              <a:gd name="T62" fmla="*/ 313 w 330"/>
              <a:gd name="T63" fmla="*/ 201 h 229"/>
              <a:gd name="T64" fmla="*/ 329 w 330"/>
              <a:gd name="T65" fmla="*/ 194 h 229"/>
              <a:gd name="T66" fmla="*/ 313 w 330"/>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 h="229">
                <a:moveTo>
                  <a:pt x="313" y="7"/>
                </a:moveTo>
                <a:cubicBezTo>
                  <a:pt x="309" y="9"/>
                  <a:pt x="305" y="10"/>
                  <a:pt x="300" y="12"/>
                </a:cubicBezTo>
                <a:cubicBezTo>
                  <a:pt x="298" y="13"/>
                  <a:pt x="296" y="14"/>
                  <a:pt x="294" y="14"/>
                </a:cubicBezTo>
                <a:cubicBezTo>
                  <a:pt x="288" y="16"/>
                  <a:pt x="282" y="18"/>
                  <a:pt x="275" y="20"/>
                </a:cubicBezTo>
                <a:cubicBezTo>
                  <a:pt x="275" y="20"/>
                  <a:pt x="274" y="20"/>
                  <a:pt x="272" y="20"/>
                </a:cubicBezTo>
                <a:cubicBezTo>
                  <a:pt x="267" y="22"/>
                  <a:pt x="260" y="23"/>
                  <a:pt x="254" y="25"/>
                </a:cubicBezTo>
                <a:cubicBezTo>
                  <a:pt x="253" y="25"/>
                  <a:pt x="253" y="25"/>
                  <a:pt x="252" y="25"/>
                </a:cubicBezTo>
                <a:cubicBezTo>
                  <a:pt x="245" y="27"/>
                  <a:pt x="237" y="28"/>
                  <a:pt x="230" y="29"/>
                </a:cubicBezTo>
                <a:cubicBezTo>
                  <a:pt x="230" y="30"/>
                  <a:pt x="229" y="30"/>
                  <a:pt x="229" y="30"/>
                </a:cubicBezTo>
                <a:cubicBezTo>
                  <a:pt x="221" y="31"/>
                  <a:pt x="213" y="32"/>
                  <a:pt x="205" y="32"/>
                </a:cubicBezTo>
                <a:cubicBezTo>
                  <a:pt x="202" y="33"/>
                  <a:pt x="198" y="33"/>
                  <a:pt x="195" y="33"/>
                </a:cubicBezTo>
                <a:cubicBezTo>
                  <a:pt x="191" y="33"/>
                  <a:pt x="187" y="33"/>
                  <a:pt x="183" y="34"/>
                </a:cubicBezTo>
                <a:cubicBezTo>
                  <a:pt x="177" y="34"/>
                  <a:pt x="171" y="34"/>
                  <a:pt x="165" y="34"/>
                </a:cubicBezTo>
                <a:cubicBezTo>
                  <a:pt x="159" y="34"/>
                  <a:pt x="154" y="34"/>
                  <a:pt x="148" y="34"/>
                </a:cubicBezTo>
                <a:cubicBezTo>
                  <a:pt x="146" y="33"/>
                  <a:pt x="143" y="33"/>
                  <a:pt x="141" y="33"/>
                </a:cubicBezTo>
                <a:cubicBezTo>
                  <a:pt x="134" y="33"/>
                  <a:pt x="128" y="33"/>
                  <a:pt x="122" y="32"/>
                </a:cubicBezTo>
                <a:cubicBezTo>
                  <a:pt x="121" y="32"/>
                  <a:pt x="121" y="32"/>
                  <a:pt x="120" y="32"/>
                </a:cubicBezTo>
                <a:cubicBezTo>
                  <a:pt x="113" y="32"/>
                  <a:pt x="107" y="30"/>
                  <a:pt x="100" y="30"/>
                </a:cubicBezTo>
                <a:cubicBezTo>
                  <a:pt x="98" y="29"/>
                  <a:pt x="95" y="28"/>
                  <a:pt x="93" y="28"/>
                </a:cubicBezTo>
                <a:cubicBezTo>
                  <a:pt x="88" y="28"/>
                  <a:pt x="84" y="27"/>
                  <a:pt x="80" y="26"/>
                </a:cubicBezTo>
                <a:cubicBezTo>
                  <a:pt x="77" y="25"/>
                  <a:pt x="74" y="25"/>
                  <a:pt x="71" y="24"/>
                </a:cubicBezTo>
                <a:cubicBezTo>
                  <a:pt x="68" y="23"/>
                  <a:pt x="64" y="22"/>
                  <a:pt x="60" y="22"/>
                </a:cubicBezTo>
                <a:cubicBezTo>
                  <a:pt x="57" y="20"/>
                  <a:pt x="53" y="20"/>
                  <a:pt x="49" y="19"/>
                </a:cubicBezTo>
                <a:cubicBezTo>
                  <a:pt x="46" y="18"/>
                  <a:pt x="43" y="17"/>
                  <a:pt x="40" y="16"/>
                </a:cubicBezTo>
                <a:cubicBezTo>
                  <a:pt x="33" y="14"/>
                  <a:pt x="27" y="11"/>
                  <a:pt x="20" y="9"/>
                </a:cubicBezTo>
                <a:lnTo>
                  <a:pt x="18" y="8"/>
                </a:lnTo>
                <a:cubicBezTo>
                  <a:pt x="12" y="6"/>
                  <a:pt x="6" y="3"/>
                  <a:pt x="0" y="0"/>
                </a:cubicBezTo>
                <a:lnTo>
                  <a:pt x="0" y="194"/>
                </a:lnTo>
                <a:cubicBezTo>
                  <a:pt x="6" y="197"/>
                  <a:pt x="12" y="200"/>
                  <a:pt x="18" y="202"/>
                </a:cubicBezTo>
                <a:lnTo>
                  <a:pt x="18" y="203"/>
                </a:lnTo>
                <a:cubicBezTo>
                  <a:pt x="19" y="203"/>
                  <a:pt x="20" y="203"/>
                  <a:pt x="20" y="203"/>
                </a:cubicBezTo>
                <a:cubicBezTo>
                  <a:pt x="27" y="206"/>
                  <a:pt x="33" y="208"/>
                  <a:pt x="40" y="210"/>
                </a:cubicBezTo>
                <a:cubicBezTo>
                  <a:pt x="41" y="211"/>
                  <a:pt x="42" y="211"/>
                  <a:pt x="42" y="211"/>
                </a:cubicBezTo>
                <a:cubicBezTo>
                  <a:pt x="45" y="212"/>
                  <a:pt x="47" y="212"/>
                  <a:pt x="49" y="213"/>
                </a:cubicBezTo>
                <a:cubicBezTo>
                  <a:pt x="53" y="214"/>
                  <a:pt x="57" y="215"/>
                  <a:pt x="60" y="216"/>
                </a:cubicBezTo>
                <a:cubicBezTo>
                  <a:pt x="61" y="216"/>
                  <a:pt x="62" y="216"/>
                  <a:pt x="63" y="217"/>
                </a:cubicBezTo>
                <a:cubicBezTo>
                  <a:pt x="66" y="217"/>
                  <a:pt x="69" y="218"/>
                  <a:pt x="71" y="219"/>
                </a:cubicBezTo>
                <a:cubicBezTo>
                  <a:pt x="74" y="219"/>
                  <a:pt x="77" y="220"/>
                  <a:pt x="80" y="221"/>
                </a:cubicBezTo>
                <a:cubicBezTo>
                  <a:pt x="80" y="221"/>
                  <a:pt x="81" y="221"/>
                  <a:pt x="82" y="221"/>
                </a:cubicBezTo>
                <a:cubicBezTo>
                  <a:pt x="86" y="222"/>
                  <a:pt x="90" y="222"/>
                  <a:pt x="93" y="222"/>
                </a:cubicBezTo>
                <a:cubicBezTo>
                  <a:pt x="95" y="223"/>
                  <a:pt x="98" y="223"/>
                  <a:pt x="100" y="223"/>
                </a:cubicBezTo>
                <a:cubicBezTo>
                  <a:pt x="100" y="223"/>
                  <a:pt x="100" y="224"/>
                  <a:pt x="101" y="224"/>
                </a:cubicBezTo>
                <a:cubicBezTo>
                  <a:pt x="107" y="225"/>
                  <a:pt x="113" y="225"/>
                  <a:pt x="120" y="226"/>
                </a:cubicBezTo>
                <a:cubicBezTo>
                  <a:pt x="121" y="226"/>
                  <a:pt x="121" y="226"/>
                  <a:pt x="122" y="227"/>
                </a:cubicBezTo>
                <a:cubicBezTo>
                  <a:pt x="127" y="227"/>
                  <a:pt x="133" y="227"/>
                  <a:pt x="139" y="228"/>
                </a:cubicBezTo>
                <a:cubicBezTo>
                  <a:pt x="140" y="228"/>
                  <a:pt x="140" y="228"/>
                  <a:pt x="141" y="228"/>
                </a:cubicBezTo>
                <a:cubicBezTo>
                  <a:pt x="143" y="228"/>
                  <a:pt x="146" y="228"/>
                  <a:pt x="148" y="228"/>
                </a:cubicBezTo>
                <a:cubicBezTo>
                  <a:pt x="152" y="228"/>
                  <a:pt x="155" y="228"/>
                  <a:pt x="159" y="228"/>
                </a:cubicBezTo>
                <a:cubicBezTo>
                  <a:pt x="161" y="228"/>
                  <a:pt x="162" y="228"/>
                  <a:pt x="165" y="228"/>
                </a:cubicBezTo>
                <a:cubicBezTo>
                  <a:pt x="170" y="228"/>
                  <a:pt x="174" y="228"/>
                  <a:pt x="179" y="228"/>
                </a:cubicBezTo>
                <a:cubicBezTo>
                  <a:pt x="181" y="228"/>
                  <a:pt x="182" y="228"/>
                  <a:pt x="183" y="228"/>
                </a:cubicBezTo>
                <a:cubicBezTo>
                  <a:pt x="187" y="228"/>
                  <a:pt x="191" y="227"/>
                  <a:pt x="195" y="227"/>
                </a:cubicBezTo>
                <a:cubicBezTo>
                  <a:pt x="198" y="227"/>
                  <a:pt x="200" y="227"/>
                  <a:pt x="203" y="227"/>
                </a:cubicBezTo>
                <a:lnTo>
                  <a:pt x="205" y="227"/>
                </a:lnTo>
                <a:cubicBezTo>
                  <a:pt x="213" y="226"/>
                  <a:pt x="221" y="225"/>
                  <a:pt x="229" y="223"/>
                </a:cubicBezTo>
                <a:lnTo>
                  <a:pt x="230" y="223"/>
                </a:lnTo>
                <a:cubicBezTo>
                  <a:pt x="237" y="222"/>
                  <a:pt x="245" y="221"/>
                  <a:pt x="252" y="220"/>
                </a:cubicBezTo>
                <a:cubicBezTo>
                  <a:pt x="253" y="220"/>
                  <a:pt x="253" y="219"/>
                  <a:pt x="254" y="219"/>
                </a:cubicBezTo>
                <a:cubicBezTo>
                  <a:pt x="260" y="218"/>
                  <a:pt x="267" y="217"/>
                  <a:pt x="272" y="215"/>
                </a:cubicBezTo>
                <a:cubicBezTo>
                  <a:pt x="273" y="215"/>
                  <a:pt x="273" y="215"/>
                  <a:pt x="273" y="215"/>
                </a:cubicBezTo>
                <a:cubicBezTo>
                  <a:pt x="274" y="214"/>
                  <a:pt x="275" y="214"/>
                  <a:pt x="275" y="214"/>
                </a:cubicBezTo>
                <a:cubicBezTo>
                  <a:pt x="282" y="212"/>
                  <a:pt x="288" y="211"/>
                  <a:pt x="294" y="209"/>
                </a:cubicBezTo>
                <a:cubicBezTo>
                  <a:pt x="296" y="208"/>
                  <a:pt x="298" y="207"/>
                  <a:pt x="300" y="206"/>
                </a:cubicBezTo>
                <a:cubicBezTo>
                  <a:pt x="305" y="205"/>
                  <a:pt x="309" y="203"/>
                  <a:pt x="313" y="201"/>
                </a:cubicBezTo>
                <a:cubicBezTo>
                  <a:pt x="314" y="201"/>
                  <a:pt x="315" y="200"/>
                  <a:pt x="316" y="200"/>
                </a:cubicBezTo>
                <a:cubicBezTo>
                  <a:pt x="320" y="198"/>
                  <a:pt x="324" y="197"/>
                  <a:pt x="329" y="194"/>
                </a:cubicBezTo>
                <a:lnTo>
                  <a:pt x="329" y="0"/>
                </a:lnTo>
                <a:cubicBezTo>
                  <a:pt x="324" y="3"/>
                  <a:pt x="319" y="4"/>
                  <a:pt x="313" y="7"/>
                </a:cubicBezTo>
              </a:path>
            </a:pathLst>
          </a:custGeom>
          <a:solidFill>
            <a:schemeClr val="bg1">
              <a:lumMod val="65000"/>
            </a:schemeClr>
          </a:solidFill>
          <a:ln>
            <a:noFill/>
          </a:ln>
          <a:effectLst/>
        </p:spPr>
        <p:txBody>
          <a:bodyPr wrap="none" anchor="ctr"/>
          <a:lstStyle/>
          <a:p>
            <a:endParaRPr lang="en-US" sz="900" dirty="0"/>
          </a:p>
        </p:txBody>
      </p:sp>
      <p:sp>
        <p:nvSpPr>
          <p:cNvPr id="45" name="Freeform 44">
            <a:extLst>
              <a:ext uri="{FF2B5EF4-FFF2-40B4-BE49-F238E27FC236}">
                <a16:creationId xmlns:a16="http://schemas.microsoft.com/office/drawing/2014/main" id="{1A5B6298-247F-6147-9B6F-DC2247DDF246}"/>
              </a:ext>
            </a:extLst>
          </p:cNvPr>
          <p:cNvSpPr>
            <a:spLocks noChangeArrowheads="1"/>
          </p:cNvSpPr>
          <p:nvPr/>
        </p:nvSpPr>
        <p:spPr bwMode="auto">
          <a:xfrm>
            <a:off x="9574930" y="4039811"/>
            <a:ext cx="598187" cy="141677"/>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7" y="198"/>
                  <a:pt x="0" y="154"/>
                  <a:pt x="0" y="99"/>
                </a:cubicBezTo>
                <a:cubicBezTo>
                  <a:pt x="0" y="44"/>
                  <a:pt x="187" y="0"/>
                  <a:pt x="419" y="0"/>
                </a:cubicBezTo>
                <a:cubicBezTo>
                  <a:pt x="651" y="0"/>
                  <a:pt x="839" y="44"/>
                  <a:pt x="839" y="99"/>
                </a:cubicBezTo>
              </a:path>
            </a:pathLst>
          </a:custGeom>
          <a:solidFill>
            <a:schemeClr val="bg1">
              <a:lumMod val="75000"/>
            </a:schemeClr>
          </a:solidFill>
          <a:ln>
            <a:noFill/>
          </a:ln>
          <a:effectLst/>
        </p:spPr>
        <p:txBody>
          <a:bodyPr wrap="none" anchor="ctr"/>
          <a:lstStyle/>
          <a:p>
            <a:endParaRPr lang="en-US" sz="900" dirty="0"/>
          </a:p>
        </p:txBody>
      </p:sp>
      <p:sp>
        <p:nvSpPr>
          <p:cNvPr id="46" name="Freeform 45">
            <a:extLst>
              <a:ext uri="{FF2B5EF4-FFF2-40B4-BE49-F238E27FC236}">
                <a16:creationId xmlns:a16="http://schemas.microsoft.com/office/drawing/2014/main" id="{D84F0C3B-CEE2-5946-B05F-8D3FB9B90799}"/>
              </a:ext>
            </a:extLst>
          </p:cNvPr>
          <p:cNvSpPr>
            <a:spLocks noChangeArrowheads="1"/>
          </p:cNvSpPr>
          <p:nvPr/>
        </p:nvSpPr>
        <p:spPr bwMode="auto">
          <a:xfrm>
            <a:off x="9238055" y="2645092"/>
            <a:ext cx="1271934" cy="1467132"/>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8" y="0"/>
                  <a:pt x="0" y="398"/>
                  <a:pt x="0" y="889"/>
                </a:cubicBezTo>
                <a:cubicBezTo>
                  <a:pt x="0" y="1323"/>
                  <a:pt x="311" y="1685"/>
                  <a:pt x="722" y="1763"/>
                </a:cubicBezTo>
                <a:lnTo>
                  <a:pt x="889" y="2053"/>
                </a:lnTo>
                <a:lnTo>
                  <a:pt x="1057" y="1763"/>
                </a:lnTo>
                <a:cubicBezTo>
                  <a:pt x="1468" y="1685"/>
                  <a:pt x="1779" y="1323"/>
                  <a:pt x="1779" y="889"/>
                </a:cubicBezTo>
              </a:path>
            </a:pathLst>
          </a:custGeom>
          <a:solidFill>
            <a:schemeClr val="accent4"/>
          </a:solidFill>
          <a:ln>
            <a:noFill/>
          </a:ln>
          <a:effectLst/>
        </p:spPr>
        <p:txBody>
          <a:bodyPr wrap="none" anchor="ctr"/>
          <a:lstStyle/>
          <a:p>
            <a:endParaRPr lang="en-US" sz="900" dirty="0"/>
          </a:p>
        </p:txBody>
      </p:sp>
      <p:sp>
        <p:nvSpPr>
          <p:cNvPr id="62" name="TextBox 61">
            <a:extLst>
              <a:ext uri="{FF2B5EF4-FFF2-40B4-BE49-F238E27FC236}">
                <a16:creationId xmlns:a16="http://schemas.microsoft.com/office/drawing/2014/main" id="{EB9C3411-2157-D54D-934E-9CF77BF83B23}"/>
              </a:ext>
            </a:extLst>
          </p:cNvPr>
          <p:cNvSpPr txBox="1"/>
          <p:nvPr/>
        </p:nvSpPr>
        <p:spPr>
          <a:xfrm>
            <a:off x="9637390" y="2917953"/>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4</a:t>
            </a:r>
          </a:p>
        </p:txBody>
      </p:sp>
      <p:sp>
        <p:nvSpPr>
          <p:cNvPr id="73" name="Subtitle 2">
            <a:extLst>
              <a:ext uri="{FF2B5EF4-FFF2-40B4-BE49-F238E27FC236}">
                <a16:creationId xmlns:a16="http://schemas.microsoft.com/office/drawing/2014/main" id="{AEB41844-093F-424B-B804-22AC2D875B64}"/>
              </a:ext>
            </a:extLst>
          </p:cNvPr>
          <p:cNvSpPr txBox="1">
            <a:spLocks/>
          </p:cNvSpPr>
          <p:nvPr/>
        </p:nvSpPr>
        <p:spPr>
          <a:xfrm>
            <a:off x="8962730" y="5278898"/>
            <a:ext cx="2882328" cy="12882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Full marketing &amp; promotional plan is key to ROI</a:t>
            </a:r>
          </a:p>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Investment is required to fund this</a:t>
            </a:r>
          </a:p>
          <a:p>
            <a:pPr marL="171450" indent="-171450" algn="l">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‘Aftercare’ is critical</a:t>
            </a:r>
          </a:p>
          <a:p>
            <a:pPr marL="171450" indent="-171450" algn="l">
              <a:lnSpc>
                <a:spcPts val="1750"/>
              </a:lnSpc>
              <a:buFontTx/>
              <a:buChar char="-"/>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Relentless; day in, day out</a:t>
            </a:r>
          </a:p>
        </p:txBody>
      </p:sp>
      <p:sp>
        <p:nvSpPr>
          <p:cNvPr id="74" name="TextBox 73">
            <a:extLst>
              <a:ext uri="{FF2B5EF4-FFF2-40B4-BE49-F238E27FC236}">
                <a16:creationId xmlns:a16="http://schemas.microsoft.com/office/drawing/2014/main" id="{9A5F261D-A0B8-D34C-9566-60C9197D42AA}"/>
              </a:ext>
            </a:extLst>
          </p:cNvPr>
          <p:cNvSpPr txBox="1"/>
          <p:nvPr/>
        </p:nvSpPr>
        <p:spPr>
          <a:xfrm>
            <a:off x="8801555" y="4843376"/>
            <a:ext cx="2882329"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Product Launch &amp; Management</a:t>
            </a:r>
          </a:p>
        </p:txBody>
      </p:sp>
      <p:sp>
        <p:nvSpPr>
          <p:cNvPr id="6" name="TextBox 5">
            <a:extLst>
              <a:ext uri="{FF2B5EF4-FFF2-40B4-BE49-F238E27FC236}">
                <a16:creationId xmlns:a16="http://schemas.microsoft.com/office/drawing/2014/main" id="{1A42ECB4-9F5B-430B-979D-9C507DD533E1}"/>
              </a:ext>
            </a:extLst>
          </p:cNvPr>
          <p:cNvSpPr txBox="1"/>
          <p:nvPr/>
        </p:nvSpPr>
        <p:spPr>
          <a:xfrm>
            <a:off x="3897409" y="6437074"/>
            <a:ext cx="5103900" cy="369332"/>
          </a:xfrm>
          <a:prstGeom prst="rect">
            <a:avLst/>
          </a:prstGeom>
          <a:noFill/>
        </p:spPr>
        <p:txBody>
          <a:bodyPr wrap="square" rtlCol="0">
            <a:spAutoFit/>
          </a:bodyPr>
          <a:lstStyle/>
          <a:p>
            <a:pPr algn="ctr"/>
            <a:r>
              <a:rPr lang="en-IE" dirty="0"/>
              <a:t>CHANGE IS DIFFICULT AT THE BEST OF TIMES!</a:t>
            </a:r>
          </a:p>
        </p:txBody>
      </p:sp>
      <p:sp>
        <p:nvSpPr>
          <p:cNvPr id="9" name="TextBox 8">
            <a:extLst>
              <a:ext uri="{FF2B5EF4-FFF2-40B4-BE49-F238E27FC236}">
                <a16:creationId xmlns:a16="http://schemas.microsoft.com/office/drawing/2014/main" id="{DE177091-55A4-447F-98BA-CCA1862B2BDD}"/>
              </a:ext>
            </a:extLst>
          </p:cNvPr>
          <p:cNvSpPr txBox="1"/>
          <p:nvPr/>
        </p:nvSpPr>
        <p:spPr>
          <a:xfrm>
            <a:off x="2601743" y="1862453"/>
            <a:ext cx="4307137" cy="369332"/>
          </a:xfrm>
          <a:prstGeom prst="rect">
            <a:avLst/>
          </a:prstGeom>
          <a:noFill/>
        </p:spPr>
        <p:txBody>
          <a:bodyPr wrap="square" rtlCol="0">
            <a:spAutoFit/>
          </a:bodyPr>
          <a:lstStyle/>
          <a:p>
            <a:pPr algn="ctr"/>
            <a:r>
              <a:rPr lang="en-IE" i="1" dirty="0">
                <a:solidFill>
                  <a:srgbClr val="FF0000"/>
                </a:solidFill>
              </a:rPr>
              <a:t>GETTING THE TEAM ONSIDE IS KEY </a:t>
            </a:r>
          </a:p>
        </p:txBody>
      </p:sp>
      <p:sp>
        <p:nvSpPr>
          <p:cNvPr id="17" name="TextBox 16">
            <a:extLst>
              <a:ext uri="{FF2B5EF4-FFF2-40B4-BE49-F238E27FC236}">
                <a16:creationId xmlns:a16="http://schemas.microsoft.com/office/drawing/2014/main" id="{F76F782D-AE01-49EB-BECC-C16504CF5FB0}"/>
              </a:ext>
            </a:extLst>
          </p:cNvPr>
          <p:cNvSpPr txBox="1"/>
          <p:nvPr/>
        </p:nvSpPr>
        <p:spPr>
          <a:xfrm>
            <a:off x="7649323" y="1741960"/>
            <a:ext cx="4307137" cy="646331"/>
          </a:xfrm>
          <a:prstGeom prst="rect">
            <a:avLst/>
          </a:prstGeom>
          <a:noFill/>
        </p:spPr>
        <p:txBody>
          <a:bodyPr wrap="square" rtlCol="0">
            <a:spAutoFit/>
          </a:bodyPr>
          <a:lstStyle/>
          <a:p>
            <a:pPr algn="ctr"/>
            <a:r>
              <a:rPr lang="en-IE" i="1" dirty="0">
                <a:solidFill>
                  <a:srgbClr val="FF0000"/>
                </a:solidFill>
              </a:rPr>
              <a:t>LACK OF TEAM SUPPORT, NOT LACK OF MEMBER SUPPORT, WILL KILL IT! </a:t>
            </a:r>
          </a:p>
        </p:txBody>
      </p:sp>
      <p:sp>
        <p:nvSpPr>
          <p:cNvPr id="19" name="Rectangle 18">
            <a:extLst>
              <a:ext uri="{FF2B5EF4-FFF2-40B4-BE49-F238E27FC236}">
                <a16:creationId xmlns:a16="http://schemas.microsoft.com/office/drawing/2014/main" id="{CB00208D-B2E1-4915-A9BE-3704415DFBD8}"/>
              </a:ext>
            </a:extLst>
          </p:cNvPr>
          <p:cNvSpPr/>
          <p:nvPr/>
        </p:nvSpPr>
        <p:spPr>
          <a:xfrm>
            <a:off x="5524497" y="6731739"/>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29" name="Audio 28">
            <a:hlinkClick r:id="" action="ppaction://media"/>
            <a:extLst>
              <a:ext uri="{FF2B5EF4-FFF2-40B4-BE49-F238E27FC236}">
                <a16:creationId xmlns:a16="http://schemas.microsoft.com/office/drawing/2014/main" id="{F110297C-5A2E-4B2C-9AC1-C85C20D0E9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30722" name="Picture 1">
            <a:extLst>
              <a:ext uri="{FF2B5EF4-FFF2-40B4-BE49-F238E27FC236}">
                <a16:creationId xmlns:a16="http://schemas.microsoft.com/office/drawing/2014/main" id="{E8B52757-E120-4520-AD33-525511200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91803372"/>
      </p:ext>
    </p:extLst>
  </p:cSld>
  <p:clrMapOvr>
    <a:masterClrMapping/>
  </p:clrMapOvr>
  <mc:AlternateContent xmlns:mc="http://schemas.openxmlformats.org/markup-compatibility/2006" xmlns:p14="http://schemas.microsoft.com/office/powerpoint/2010/main">
    <mc:Choice Requires="p14">
      <p:transition spd="slow" p14:dur="2000" advTm="117158"/>
    </mc:Choice>
    <mc:Fallback xmlns="">
      <p:transition spd="slow" advTm="11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9"/>
                </p:tgtEl>
              </p:cMediaNode>
            </p:audio>
          </p:childTnLst>
        </p:cTn>
      </p:par>
    </p:tnLst>
    <p:bldLst>
      <p:bldP spid="63" grpId="0"/>
      <p:bldP spid="67" grpId="0"/>
      <p:bldP spid="70" grpId="0"/>
      <p:bldP spid="7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785764" y="3308194"/>
            <a:ext cx="8620471" cy="2847051"/>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909456" y="1128338"/>
            <a:ext cx="10373086" cy="861774"/>
          </a:xfrm>
          <a:prstGeom prst="rect">
            <a:avLst/>
          </a:prstGeom>
          <a:noFill/>
        </p:spPr>
        <p:txBody>
          <a:bodyPr wrap="square" rtlCol="0">
            <a:spAutoFit/>
          </a:bodyPr>
          <a:lstStyle/>
          <a:p>
            <a:pPr algn="ctr"/>
            <a:r>
              <a:rPr lang="en-US" sz="5000" b="1" dirty="0">
                <a:solidFill>
                  <a:schemeClr val="tx2"/>
                </a:solidFill>
                <a:latin typeface="Poppins" pitchFamily="2" charset="77"/>
                <a:cs typeface="Poppins" pitchFamily="2" charset="77"/>
              </a:rPr>
              <a:t>THANK YOU!</a:t>
            </a:r>
          </a:p>
        </p:txBody>
      </p:sp>
      <p:pic>
        <p:nvPicPr>
          <p:cNvPr id="2" name="Audio 1">
            <a:hlinkClick r:id="" action="ppaction://media"/>
            <a:extLst>
              <a:ext uri="{FF2B5EF4-FFF2-40B4-BE49-F238E27FC236}">
                <a16:creationId xmlns:a16="http://schemas.microsoft.com/office/drawing/2014/main" id="{C95A83A9-B23E-4D08-8788-2C70CAE3B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1746" name="Picture 1">
            <a:extLst>
              <a:ext uri="{FF2B5EF4-FFF2-40B4-BE49-F238E27FC236}">
                <a16:creationId xmlns:a16="http://schemas.microsoft.com/office/drawing/2014/main" id="{7D411A1A-8D20-4607-9BFC-856D3868C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4785"/>
      </p:ext>
    </p:extLst>
  </p:cSld>
  <p:clrMapOvr>
    <a:masterClrMapping/>
  </p:clrMapOvr>
  <mc:AlternateContent xmlns:mc="http://schemas.openxmlformats.org/markup-compatibility/2006" xmlns:p14="http://schemas.microsoft.com/office/powerpoint/2010/main">
    <mc:Choice Requires="p14">
      <p:transition spd="slow" p14:dur="2000" advTm="3506"/>
    </mc:Choice>
    <mc:Fallback xmlns="">
      <p:transition spd="slow" advTm="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FA529B-9BDD-46BA-BF98-1BDAD92499EB}"/>
              </a:ext>
            </a:extLst>
          </p:cNvPr>
          <p:cNvSpPr txBox="1"/>
          <p:nvPr/>
        </p:nvSpPr>
        <p:spPr>
          <a:xfrm>
            <a:off x="842514" y="541710"/>
            <a:ext cx="10506972" cy="4555093"/>
          </a:xfrm>
          <a:prstGeom prst="rect">
            <a:avLst/>
          </a:prstGeom>
          <a:noFill/>
        </p:spPr>
        <p:txBody>
          <a:bodyPr wrap="square">
            <a:spAutoFit/>
          </a:bodyPr>
          <a:lstStyle/>
          <a:p>
            <a:r>
              <a:rPr lang="en-GB" sz="3400" b="0" i="0" u="none" strike="noStrike" baseline="0" dirty="0">
                <a:solidFill>
                  <a:srgbClr val="002060"/>
                </a:solidFill>
                <a:latin typeface="Lato" panose="020F0502020204030203"/>
              </a:rPr>
              <a:t>‘Irish credit unions deservedly have a </a:t>
            </a:r>
            <a:r>
              <a:rPr lang="en-GB" sz="3400" b="1" i="0" u="none" strike="noStrike" baseline="0" dirty="0">
                <a:solidFill>
                  <a:srgbClr val="002060"/>
                </a:solidFill>
                <a:latin typeface="Lato" panose="020F0502020204030203"/>
              </a:rPr>
              <a:t>highly respected brand and enjoy the loyal trust of members</a:t>
            </a:r>
            <a:r>
              <a:rPr lang="en-GB" sz="3400" b="0" i="0" u="none" strike="noStrike" baseline="0" dirty="0">
                <a:solidFill>
                  <a:srgbClr val="002060"/>
                </a:solidFill>
                <a:latin typeface="Lato" panose="020F0502020204030203"/>
              </a:rPr>
              <a:t>.</a:t>
            </a:r>
          </a:p>
          <a:p>
            <a:endParaRPr lang="en-GB" sz="3400" b="0" i="0" u="none" strike="noStrike" baseline="0" dirty="0">
              <a:solidFill>
                <a:srgbClr val="002060"/>
              </a:solidFill>
              <a:latin typeface="Lato" panose="020F0502020204030203"/>
            </a:endParaRPr>
          </a:p>
          <a:p>
            <a:r>
              <a:rPr lang="en-GB" sz="3400" b="0" i="0" u="none" strike="noStrike" baseline="0" dirty="0">
                <a:solidFill>
                  <a:srgbClr val="002060"/>
                </a:solidFill>
                <a:latin typeface="Lato" panose="020F0502020204030203"/>
              </a:rPr>
              <a:t>This trust coupled with the sector co-operative </a:t>
            </a:r>
            <a:r>
              <a:rPr lang="en-GB" sz="3400" b="1" i="0" u="none" strike="noStrike" baseline="0" dirty="0">
                <a:solidFill>
                  <a:srgbClr val="002060"/>
                </a:solidFill>
                <a:latin typeface="Lato" panose="020F0502020204030203"/>
              </a:rPr>
              <a:t>member-centric ethos, is a competitive difference </a:t>
            </a:r>
            <a:r>
              <a:rPr lang="en-GB" sz="3400" b="0" i="0" u="none" strike="noStrike" baseline="0" dirty="0">
                <a:solidFill>
                  <a:srgbClr val="002060"/>
                </a:solidFill>
                <a:latin typeface="Lato" panose="020F0502020204030203"/>
              </a:rPr>
              <a:t>upon which to build future business model ‘</a:t>
            </a:r>
          </a:p>
          <a:p>
            <a:endParaRPr lang="en-GB" sz="2800" b="0" i="0" u="none" strike="noStrike" baseline="0" dirty="0">
              <a:solidFill>
                <a:srgbClr val="002060"/>
              </a:solidFill>
              <a:latin typeface="Lato" panose="020F0502020204030203"/>
            </a:endParaRPr>
          </a:p>
          <a:p>
            <a:r>
              <a:rPr lang="en-GB" sz="2400" b="0" i="0" u="none" strike="noStrike" baseline="0" dirty="0">
                <a:solidFill>
                  <a:srgbClr val="002060"/>
                </a:solidFill>
                <a:latin typeface="Lato" panose="020F0502020204030203"/>
              </a:rPr>
              <a:t>Patrick Casey, RCU, Sept. 2019</a:t>
            </a:r>
            <a:endParaRPr lang="en-IE" sz="2400" dirty="0">
              <a:solidFill>
                <a:srgbClr val="002060"/>
              </a:solidFill>
              <a:latin typeface="Lato" panose="020F0502020204030203"/>
            </a:endParaRPr>
          </a:p>
        </p:txBody>
      </p:sp>
      <p:sp>
        <p:nvSpPr>
          <p:cNvPr id="7" name="Arrow: Right 6">
            <a:extLst>
              <a:ext uri="{FF2B5EF4-FFF2-40B4-BE49-F238E27FC236}">
                <a16:creationId xmlns:a16="http://schemas.microsoft.com/office/drawing/2014/main" id="{2319B4DF-B31F-4D95-B2EE-78DCD6EC9127}"/>
              </a:ext>
            </a:extLst>
          </p:cNvPr>
          <p:cNvSpPr/>
          <p:nvPr/>
        </p:nvSpPr>
        <p:spPr>
          <a:xfrm>
            <a:off x="2597988" y="5130092"/>
            <a:ext cx="7565366" cy="14147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CFE56156-DA31-4C7E-ADE3-88DE903CA32C}"/>
              </a:ext>
            </a:extLst>
          </p:cNvPr>
          <p:cNvSpPr txBox="1"/>
          <p:nvPr/>
        </p:nvSpPr>
        <p:spPr>
          <a:xfrm>
            <a:off x="2728821" y="5652792"/>
            <a:ext cx="7303699" cy="369332"/>
          </a:xfrm>
          <a:prstGeom prst="rect">
            <a:avLst/>
          </a:prstGeom>
          <a:noFill/>
        </p:spPr>
        <p:txBody>
          <a:bodyPr wrap="square" rtlCol="0">
            <a:spAutoFit/>
          </a:bodyPr>
          <a:lstStyle/>
          <a:p>
            <a:r>
              <a:rPr lang="en-IE" b="1" dirty="0">
                <a:solidFill>
                  <a:schemeClr val="bg1"/>
                </a:solidFill>
              </a:rPr>
              <a:t>BUT HOW DO WE LEVERAGE THAT DIFFERENCE &amp; BUILD  SUSTAINABILITY?</a:t>
            </a:r>
          </a:p>
        </p:txBody>
      </p:sp>
      <p:pic>
        <p:nvPicPr>
          <p:cNvPr id="2" name="Audio 1">
            <a:hlinkClick r:id="" action="ppaction://media"/>
            <a:extLst>
              <a:ext uri="{FF2B5EF4-FFF2-40B4-BE49-F238E27FC236}">
                <a16:creationId xmlns:a16="http://schemas.microsoft.com/office/drawing/2014/main" id="{91BB7642-F526-4380-BAF7-8873BCF6F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098" name="Picture 1">
            <a:extLst>
              <a:ext uri="{FF2B5EF4-FFF2-40B4-BE49-F238E27FC236}">
                <a16:creationId xmlns:a16="http://schemas.microsoft.com/office/drawing/2014/main" id="{6D8B60A2-3E46-4643-A1B0-EED1BF5B6A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725767"/>
      </p:ext>
    </p:extLst>
  </p:cSld>
  <p:clrMapOvr>
    <a:masterClrMapping/>
  </p:clrMapOvr>
  <mc:AlternateContent xmlns:mc="http://schemas.openxmlformats.org/markup-compatibility/2006" xmlns:p14="http://schemas.microsoft.com/office/powerpoint/2010/main">
    <mc:Choice Requires="p14">
      <p:transition spd="slow" p14:dur="2000" advTm="19806"/>
    </mc:Choice>
    <mc:Fallback xmlns="">
      <p:transition spd="slow" advTm="1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913">
            <a:extLst>
              <a:ext uri="{FF2B5EF4-FFF2-40B4-BE49-F238E27FC236}">
                <a16:creationId xmlns:a16="http://schemas.microsoft.com/office/drawing/2014/main" id="{2ED0AC21-74FF-D54E-91EA-FFCF7CD0A17A}"/>
              </a:ext>
            </a:extLst>
          </p:cNvPr>
          <p:cNvSpPr/>
          <p:nvPr/>
        </p:nvSpPr>
        <p:spPr>
          <a:xfrm>
            <a:off x="1785763" y="3943572"/>
            <a:ext cx="8620471" cy="2847051"/>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B0F0"/>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9" name="TextBox 18">
            <a:extLst>
              <a:ext uri="{FF2B5EF4-FFF2-40B4-BE49-F238E27FC236}">
                <a16:creationId xmlns:a16="http://schemas.microsoft.com/office/drawing/2014/main" id="{2781A1AC-1A98-0346-AB22-9C885AACCF4A}"/>
              </a:ext>
            </a:extLst>
          </p:cNvPr>
          <p:cNvSpPr txBox="1"/>
          <p:nvPr/>
        </p:nvSpPr>
        <p:spPr>
          <a:xfrm>
            <a:off x="1614428" y="306186"/>
            <a:ext cx="8963159" cy="861774"/>
          </a:xfrm>
          <a:prstGeom prst="rect">
            <a:avLst/>
          </a:prstGeom>
          <a:noFill/>
        </p:spPr>
        <p:txBody>
          <a:bodyPr wrap="none" rtlCol="0">
            <a:spAutoFit/>
          </a:bodyPr>
          <a:lstStyle/>
          <a:p>
            <a:pPr algn="ctr"/>
            <a:r>
              <a:rPr lang="en-US" sz="5000" b="1" dirty="0">
                <a:latin typeface="Poppins" pitchFamily="2" charset="77"/>
                <a:cs typeface="Poppins" pitchFamily="2" charset="77"/>
              </a:rPr>
              <a:t>REVENUE &amp; BUSINESS GROWTH</a:t>
            </a:r>
          </a:p>
        </p:txBody>
      </p:sp>
      <p:sp>
        <p:nvSpPr>
          <p:cNvPr id="20" name="TextBox 19">
            <a:extLst>
              <a:ext uri="{FF2B5EF4-FFF2-40B4-BE49-F238E27FC236}">
                <a16:creationId xmlns:a16="http://schemas.microsoft.com/office/drawing/2014/main" id="{281C04C3-24A4-C249-8C6D-B699CFD11CA4}"/>
              </a:ext>
            </a:extLst>
          </p:cNvPr>
          <p:cNvSpPr txBox="1"/>
          <p:nvPr/>
        </p:nvSpPr>
        <p:spPr>
          <a:xfrm>
            <a:off x="2087980" y="1158294"/>
            <a:ext cx="8016041" cy="2862322"/>
          </a:xfrm>
          <a:prstGeom prst="rect">
            <a:avLst/>
          </a:prstGeom>
          <a:noFill/>
        </p:spPr>
        <p:txBody>
          <a:bodyPr wrap="none" rtlCol="0">
            <a:spAutoFit/>
          </a:bodyPr>
          <a:lstStyle/>
          <a:p>
            <a:pPr algn="ctr"/>
            <a:r>
              <a:rPr lang="en-US" sz="3600" spc="150" dirty="0">
                <a:solidFill>
                  <a:srgbClr val="002060"/>
                </a:solidFill>
                <a:latin typeface="Poppins Light" pitchFamily="2" charset="77"/>
                <a:cs typeface="Poppins Light" pitchFamily="2" charset="77"/>
              </a:rPr>
              <a:t>WHAT ARE THE OPPORTUNITIES </a:t>
            </a:r>
          </a:p>
          <a:p>
            <a:pPr algn="ctr"/>
            <a:r>
              <a:rPr lang="en-US" sz="3600" spc="150" dirty="0">
                <a:solidFill>
                  <a:srgbClr val="002060"/>
                </a:solidFill>
                <a:latin typeface="Poppins Light" pitchFamily="2" charset="77"/>
                <a:cs typeface="Poppins Light" pitchFamily="2" charset="77"/>
              </a:rPr>
              <a:t>IN THE MARKETPLACE</a:t>
            </a:r>
          </a:p>
          <a:p>
            <a:pPr algn="ctr"/>
            <a:r>
              <a:rPr lang="en-US" sz="3600" spc="150" dirty="0">
                <a:solidFill>
                  <a:srgbClr val="002060"/>
                </a:solidFill>
                <a:latin typeface="Poppins Light" pitchFamily="2" charset="77"/>
                <a:cs typeface="Poppins Light" pitchFamily="2" charset="77"/>
              </a:rPr>
              <a:t>FOR LONG TERM STRATEGIC GROWTH </a:t>
            </a:r>
          </a:p>
          <a:p>
            <a:pPr algn="ctr"/>
            <a:r>
              <a:rPr lang="en-US" sz="3600" spc="150" dirty="0">
                <a:solidFill>
                  <a:srgbClr val="002060"/>
                </a:solidFill>
                <a:latin typeface="Poppins Light" pitchFamily="2" charset="77"/>
                <a:cs typeface="Poppins Light" pitchFamily="2" charset="77"/>
              </a:rPr>
              <a:t>AND ENHANCED  </a:t>
            </a:r>
          </a:p>
          <a:p>
            <a:pPr algn="ctr"/>
            <a:r>
              <a:rPr lang="en-US" sz="3600" spc="150" dirty="0">
                <a:solidFill>
                  <a:srgbClr val="002060"/>
                </a:solidFill>
                <a:latin typeface="Poppins Light" pitchFamily="2" charset="77"/>
                <a:cs typeface="Poppins Light" pitchFamily="2" charset="77"/>
              </a:rPr>
              <a:t> REVENUES </a:t>
            </a:r>
          </a:p>
        </p:txBody>
      </p:sp>
      <p:pic>
        <p:nvPicPr>
          <p:cNvPr id="2" name="Audio 1">
            <a:hlinkClick r:id="" action="ppaction://media"/>
            <a:extLst>
              <a:ext uri="{FF2B5EF4-FFF2-40B4-BE49-F238E27FC236}">
                <a16:creationId xmlns:a16="http://schemas.microsoft.com/office/drawing/2014/main" id="{0B05C35B-F80B-4216-89FD-E8198F660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122" name="Picture 1">
            <a:extLst>
              <a:ext uri="{FF2B5EF4-FFF2-40B4-BE49-F238E27FC236}">
                <a16:creationId xmlns:a16="http://schemas.microsoft.com/office/drawing/2014/main" id="{B7CF7299-3B2A-45DC-A51D-927A0CF3C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013140"/>
      </p:ext>
    </p:extLst>
  </p:cSld>
  <p:clrMapOvr>
    <a:masterClrMapping/>
  </p:clrMapOvr>
  <mc:AlternateContent xmlns:mc="http://schemas.openxmlformats.org/markup-compatibility/2006" xmlns:p14="http://schemas.microsoft.com/office/powerpoint/2010/main">
    <mc:Choice Requires="p14">
      <p:transition spd="slow" p14:dur="2000" advTm="10928"/>
    </mc:Choice>
    <mc:Fallback xmlns="">
      <p:transition spd="slow" advTm="10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66D6E7-38AB-4C47-9A2E-BD47B52B9873}"/>
              </a:ext>
            </a:extLst>
          </p:cNvPr>
          <p:cNvSpPr txBox="1"/>
          <p:nvPr/>
        </p:nvSpPr>
        <p:spPr>
          <a:xfrm>
            <a:off x="2895668" y="178484"/>
            <a:ext cx="6400663" cy="553998"/>
          </a:xfrm>
          <a:prstGeom prst="rect">
            <a:avLst/>
          </a:prstGeom>
          <a:noFill/>
        </p:spPr>
        <p:txBody>
          <a:bodyPr wrap="none" rtlCol="0">
            <a:spAutoFit/>
          </a:bodyPr>
          <a:lstStyle/>
          <a:p>
            <a:pPr algn="ctr" defTabSz="914217"/>
            <a:r>
              <a:rPr lang="en-US" sz="3000" b="1" dirty="0">
                <a:solidFill>
                  <a:srgbClr val="002060"/>
                </a:solidFill>
                <a:latin typeface="Poppins" pitchFamily="2" charset="77"/>
                <a:cs typeface="Poppins" pitchFamily="2" charset="77"/>
              </a:rPr>
              <a:t>REVENUE &amp; INCOME CONSIDERATIONS</a:t>
            </a:r>
          </a:p>
        </p:txBody>
      </p:sp>
      <p:pic>
        <p:nvPicPr>
          <p:cNvPr id="8" name="Picture 7">
            <a:extLst>
              <a:ext uri="{FF2B5EF4-FFF2-40B4-BE49-F238E27FC236}">
                <a16:creationId xmlns:a16="http://schemas.microsoft.com/office/drawing/2014/main" id="{74064A8A-47A7-4C56-BA83-29A8D64CF08F}"/>
              </a:ext>
            </a:extLst>
          </p:cNvPr>
          <p:cNvPicPr>
            <a:picLocks noChangeAspect="1"/>
          </p:cNvPicPr>
          <p:nvPr/>
        </p:nvPicPr>
        <p:blipFill>
          <a:blip r:embed="rId5"/>
          <a:stretch>
            <a:fillRect/>
          </a:stretch>
        </p:blipFill>
        <p:spPr>
          <a:xfrm>
            <a:off x="8860898" y="3707639"/>
            <a:ext cx="3238078" cy="3013835"/>
          </a:xfrm>
          <a:prstGeom prst="rect">
            <a:avLst/>
          </a:prstGeom>
        </p:spPr>
      </p:pic>
      <p:pic>
        <p:nvPicPr>
          <p:cNvPr id="10" name="Picture 9">
            <a:extLst>
              <a:ext uri="{FF2B5EF4-FFF2-40B4-BE49-F238E27FC236}">
                <a16:creationId xmlns:a16="http://schemas.microsoft.com/office/drawing/2014/main" id="{C4E462E6-0B7D-4497-B26B-687590B6A01A}"/>
              </a:ext>
            </a:extLst>
          </p:cNvPr>
          <p:cNvPicPr>
            <a:picLocks noChangeAspect="1"/>
          </p:cNvPicPr>
          <p:nvPr/>
        </p:nvPicPr>
        <p:blipFill>
          <a:blip r:embed="rId6"/>
          <a:stretch>
            <a:fillRect/>
          </a:stretch>
        </p:blipFill>
        <p:spPr>
          <a:xfrm>
            <a:off x="8863914" y="956869"/>
            <a:ext cx="3103057" cy="3014167"/>
          </a:xfrm>
          <a:prstGeom prst="rect">
            <a:avLst/>
          </a:prstGeom>
        </p:spPr>
      </p:pic>
      <p:sp>
        <p:nvSpPr>
          <p:cNvPr id="12" name="TextBox 11">
            <a:extLst>
              <a:ext uri="{FF2B5EF4-FFF2-40B4-BE49-F238E27FC236}">
                <a16:creationId xmlns:a16="http://schemas.microsoft.com/office/drawing/2014/main" id="{C283DE4D-AD77-460B-874F-593E02316AF6}"/>
              </a:ext>
            </a:extLst>
          </p:cNvPr>
          <p:cNvSpPr txBox="1"/>
          <p:nvPr/>
        </p:nvSpPr>
        <p:spPr>
          <a:xfrm>
            <a:off x="2714303" y="576356"/>
            <a:ext cx="6763391" cy="338554"/>
          </a:xfrm>
          <a:prstGeom prst="rect">
            <a:avLst/>
          </a:prstGeom>
          <a:noFill/>
        </p:spPr>
        <p:txBody>
          <a:bodyPr wrap="none" rtlCol="0">
            <a:spAutoFit/>
          </a:bodyPr>
          <a:lstStyle/>
          <a:p>
            <a:pPr algn="ctr" defTabSz="914217"/>
            <a:r>
              <a:rPr lang="en-US" sz="1600" spc="150" dirty="0">
                <a:solidFill>
                  <a:srgbClr val="00B050"/>
                </a:solidFill>
                <a:latin typeface="Poppins Light" pitchFamily="2" charset="77"/>
                <a:cs typeface="Poppins Light" pitchFamily="2" charset="77"/>
              </a:rPr>
              <a:t>GENERATING &lt; 20% OF INCOME FROM NON INTEREST ACTIVITIES </a:t>
            </a:r>
          </a:p>
        </p:txBody>
      </p:sp>
      <p:sp>
        <p:nvSpPr>
          <p:cNvPr id="14" name="Subtitle 2">
            <a:extLst>
              <a:ext uri="{FF2B5EF4-FFF2-40B4-BE49-F238E27FC236}">
                <a16:creationId xmlns:a16="http://schemas.microsoft.com/office/drawing/2014/main" id="{A2A4967E-C321-4B04-A8D6-5147D5B599B3}"/>
              </a:ext>
            </a:extLst>
          </p:cNvPr>
          <p:cNvSpPr txBox="1">
            <a:spLocks/>
          </p:cNvSpPr>
          <p:nvPr/>
        </p:nvSpPr>
        <p:spPr>
          <a:xfrm>
            <a:off x="306792" y="939524"/>
            <a:ext cx="8554105" cy="571640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buFont typeface="Wingdings" panose="05000000000000000000" pitchFamily="2" charset="2"/>
              <a:buChar char="§"/>
            </a:pPr>
            <a:r>
              <a:rPr lang="en-GB" sz="1500" dirty="0">
                <a:solidFill>
                  <a:srgbClr val="002060"/>
                </a:solidFill>
                <a:latin typeface="Lato"/>
              </a:rPr>
              <a:t>To generate a meaningful level of income (&gt;5%?) from non funds sources, a range of activities need to be considered, many of which are already permitted. This is where Credit Unions in other countries generate substantial revenues:</a:t>
            </a:r>
          </a:p>
          <a:p>
            <a:pPr marL="1259086" lvl="1" indent="-171450" algn="l">
              <a:buFont typeface="Wingdings" panose="05000000000000000000" pitchFamily="2" charset="2"/>
              <a:buChar char="§"/>
            </a:pPr>
            <a:r>
              <a:rPr lang="en-GB" sz="1400" i="1" u="sng" dirty="0">
                <a:solidFill>
                  <a:srgbClr val="002060"/>
                </a:solidFill>
                <a:latin typeface="Lato"/>
              </a:rPr>
              <a:t>Charges</a:t>
            </a:r>
          </a:p>
          <a:p>
            <a:pPr marL="2346721" lvl="2" indent="-171450" algn="l">
              <a:buFont typeface="Wingdings" panose="05000000000000000000" pitchFamily="2" charset="2"/>
              <a:buChar char="§"/>
            </a:pPr>
            <a:r>
              <a:rPr lang="en-GB" sz="1400" dirty="0">
                <a:solidFill>
                  <a:srgbClr val="002060"/>
                </a:solidFill>
                <a:latin typeface="Lato"/>
              </a:rPr>
              <a:t>Account maintenance charges</a:t>
            </a:r>
          </a:p>
          <a:p>
            <a:pPr marL="2346721" lvl="2" indent="-171450" algn="l">
              <a:buFont typeface="Wingdings" panose="05000000000000000000" pitchFamily="2" charset="2"/>
              <a:buChar char="§"/>
            </a:pPr>
            <a:r>
              <a:rPr lang="en-GB" sz="1400" dirty="0">
                <a:solidFill>
                  <a:srgbClr val="002060"/>
                </a:solidFill>
                <a:latin typeface="Lato"/>
              </a:rPr>
              <a:t>Money Transmission Charges</a:t>
            </a:r>
          </a:p>
          <a:p>
            <a:pPr marL="2346721" lvl="2" indent="-171450" algn="l">
              <a:buFont typeface="Wingdings" panose="05000000000000000000" pitchFamily="2" charset="2"/>
              <a:buChar char="§"/>
            </a:pPr>
            <a:r>
              <a:rPr lang="en-GB" sz="1400" dirty="0">
                <a:solidFill>
                  <a:srgbClr val="002060"/>
                </a:solidFill>
                <a:latin typeface="Lato"/>
              </a:rPr>
              <a:t>ATM charges</a:t>
            </a:r>
          </a:p>
          <a:p>
            <a:pPr marL="2346721" lvl="2" indent="-171450" algn="l">
              <a:buFont typeface="Wingdings" panose="05000000000000000000" pitchFamily="2" charset="2"/>
              <a:buChar char="§"/>
            </a:pPr>
            <a:r>
              <a:rPr lang="en-GB" sz="1400" dirty="0">
                <a:solidFill>
                  <a:srgbClr val="002060"/>
                </a:solidFill>
                <a:latin typeface="Lato"/>
              </a:rPr>
              <a:t>Loan Application Fees</a:t>
            </a:r>
          </a:p>
          <a:p>
            <a:pPr marL="2346721" lvl="2" indent="-171450" algn="l">
              <a:buFont typeface="Wingdings" panose="05000000000000000000" pitchFamily="2" charset="2"/>
              <a:buChar char="§"/>
            </a:pPr>
            <a:r>
              <a:rPr lang="en-GB" sz="1400" dirty="0">
                <a:solidFill>
                  <a:srgbClr val="002060"/>
                </a:solidFill>
                <a:latin typeface="Lato"/>
              </a:rPr>
              <a:t>Penalties?</a:t>
            </a:r>
          </a:p>
          <a:p>
            <a:pPr marL="1259086" lvl="1" indent="-171450" algn="l">
              <a:buFont typeface="Wingdings" panose="05000000000000000000" pitchFamily="2" charset="2"/>
              <a:buChar char="§"/>
            </a:pPr>
            <a:r>
              <a:rPr lang="en-GB" sz="1400" i="1" u="sng" dirty="0">
                <a:solidFill>
                  <a:srgbClr val="002060"/>
                </a:solidFill>
                <a:latin typeface="Lato"/>
              </a:rPr>
              <a:t>Cross Sale revenues</a:t>
            </a:r>
          </a:p>
          <a:p>
            <a:pPr marL="2346721" lvl="2" indent="-171450" algn="l">
              <a:buFont typeface="Wingdings" panose="05000000000000000000" pitchFamily="2" charset="2"/>
              <a:buChar char="§"/>
            </a:pPr>
            <a:r>
              <a:rPr lang="en-GB" sz="1400" dirty="0">
                <a:solidFill>
                  <a:srgbClr val="002060"/>
                </a:solidFill>
                <a:latin typeface="Lato"/>
              </a:rPr>
              <a:t>Life &amp; General Insurances</a:t>
            </a:r>
          </a:p>
          <a:p>
            <a:pPr marL="2346721" lvl="2" indent="-171450" algn="l">
              <a:buFont typeface="Wingdings" panose="05000000000000000000" pitchFamily="2" charset="2"/>
              <a:buChar char="§"/>
            </a:pPr>
            <a:r>
              <a:rPr lang="en-GB" sz="1400" dirty="0">
                <a:solidFill>
                  <a:srgbClr val="002060"/>
                </a:solidFill>
                <a:latin typeface="Lato"/>
              </a:rPr>
              <a:t>SME Income Protection &amp; Keyman</a:t>
            </a:r>
          </a:p>
          <a:p>
            <a:pPr marL="2346721" lvl="2" indent="-171450" algn="l">
              <a:buFont typeface="Wingdings" panose="05000000000000000000" pitchFamily="2" charset="2"/>
              <a:buChar char="§"/>
            </a:pPr>
            <a:r>
              <a:rPr lang="en-GB" sz="1400" dirty="0">
                <a:solidFill>
                  <a:srgbClr val="002060"/>
                </a:solidFill>
                <a:latin typeface="Lato"/>
              </a:rPr>
              <a:t>Investment product sales</a:t>
            </a:r>
          </a:p>
          <a:p>
            <a:pPr marL="2346721" lvl="2" indent="-171450" algn="l">
              <a:buFont typeface="Wingdings" panose="05000000000000000000" pitchFamily="2" charset="2"/>
              <a:buChar char="§"/>
            </a:pPr>
            <a:r>
              <a:rPr lang="en-GB" sz="1400" dirty="0">
                <a:solidFill>
                  <a:srgbClr val="002060"/>
                </a:solidFill>
                <a:latin typeface="Lato"/>
              </a:rPr>
              <a:t>Retirement/PRSA sales</a:t>
            </a:r>
          </a:p>
          <a:p>
            <a:pPr marL="2346721" lvl="2" indent="-171450" algn="l">
              <a:buFont typeface="Wingdings" panose="05000000000000000000" pitchFamily="2" charset="2"/>
              <a:buChar char="§"/>
            </a:pPr>
            <a:r>
              <a:rPr lang="en-GB" sz="1400" dirty="0">
                <a:solidFill>
                  <a:srgbClr val="002060"/>
                </a:solidFill>
                <a:latin typeface="Lato"/>
              </a:rPr>
              <a:t>Other – credit products e.g. Leasing Finance</a:t>
            </a:r>
          </a:p>
          <a:p>
            <a:pPr marL="171450" indent="-171450" algn="l">
              <a:buFont typeface="Wingdings" panose="05000000000000000000" pitchFamily="2" charset="2"/>
              <a:buChar char="§"/>
            </a:pPr>
            <a:r>
              <a:rPr lang="en-GB" sz="1500" dirty="0">
                <a:solidFill>
                  <a:srgbClr val="002060"/>
                </a:solidFill>
                <a:latin typeface="Lato"/>
              </a:rPr>
              <a:t>Introduction of charges is a hot &amp; controversial topic – would the member pay? Of course they would if the offer is right…. &amp; being member centric does not infer everything is for free</a:t>
            </a:r>
          </a:p>
          <a:p>
            <a:pPr marL="171450" indent="-171450" algn="l">
              <a:buFont typeface="Wingdings" panose="05000000000000000000" pitchFamily="2" charset="2"/>
              <a:buChar char="§"/>
            </a:pPr>
            <a:r>
              <a:rPr lang="en-GB" sz="1500" dirty="0">
                <a:solidFill>
                  <a:srgbClr val="002060"/>
                </a:solidFill>
                <a:latin typeface="Lato"/>
              </a:rPr>
              <a:t>What is the value of a credit union membership and what should it cost?</a:t>
            </a:r>
          </a:p>
        </p:txBody>
      </p:sp>
      <p:pic>
        <p:nvPicPr>
          <p:cNvPr id="2" name="Audio 1">
            <a:hlinkClick r:id="" action="ppaction://media"/>
            <a:extLst>
              <a:ext uri="{FF2B5EF4-FFF2-40B4-BE49-F238E27FC236}">
                <a16:creationId xmlns:a16="http://schemas.microsoft.com/office/drawing/2014/main" id="{936FDEEF-F251-4F38-B902-F61F36C91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6146" name="Picture 1">
            <a:extLst>
              <a:ext uri="{FF2B5EF4-FFF2-40B4-BE49-F238E27FC236}">
                <a16:creationId xmlns:a16="http://schemas.microsoft.com/office/drawing/2014/main" id="{D242F983-D757-40A3-BB76-37EF5FC2D8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38230"/>
      </p:ext>
    </p:extLst>
  </p:cSld>
  <p:clrMapOvr>
    <a:masterClrMapping/>
  </p:clrMapOvr>
  <mc:AlternateContent xmlns:mc="http://schemas.openxmlformats.org/markup-compatibility/2006" xmlns:p14="http://schemas.microsoft.com/office/powerpoint/2010/main">
    <mc:Choice Requires="p14">
      <p:transition spd="slow" p14:dur="2000" advTm="65646"/>
    </mc:Choice>
    <mc:Fallback xmlns="">
      <p:transition spd="slow" advTm="6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el 1">
            <a:extLst>
              <a:ext uri="{FF2B5EF4-FFF2-40B4-BE49-F238E27FC236}">
                <a16:creationId xmlns:a16="http://schemas.microsoft.com/office/drawing/2014/main" id="{D747162D-B004-AE46-8C76-18F380E3C658}"/>
              </a:ext>
            </a:extLst>
          </p:cNvPr>
          <p:cNvSpPr txBox="1">
            <a:spLocks noGrp="1"/>
          </p:cNvSpPr>
          <p:nvPr>
            <p:ph type="title"/>
          </p:nvPr>
        </p:nvSpPr>
        <p:spPr>
          <a:xfrm>
            <a:off x="864702" y="540928"/>
            <a:ext cx="7624466" cy="526355"/>
          </a:xfrm>
          <a:prstGeom prst="rect">
            <a:avLst/>
          </a:prstGeom>
        </p:spPr>
        <p:txBody>
          <a:bodyPr anchor="ctr">
            <a:normAutofit/>
          </a:bodyPr>
          <a:lstStyle>
            <a:lvl1pPr>
              <a:defRPr sz="2600" b="1">
                <a:solidFill>
                  <a:srgbClr val="262626"/>
                </a:solidFill>
                <a:latin typeface="Century Gothic"/>
                <a:ea typeface="Century Gothic"/>
                <a:cs typeface="Century Gothic"/>
                <a:sym typeface="Century Gothic"/>
              </a:defRPr>
            </a:lvl1pPr>
          </a:lstStyle>
          <a:p>
            <a:r>
              <a:rPr lang="en-US" dirty="0">
                <a:solidFill>
                  <a:srgbClr val="002060"/>
                </a:solidFill>
              </a:rPr>
              <a:t>BUSINESS GROWTH STRATEGIES- HOW DO WE?</a:t>
            </a:r>
            <a:endParaRPr dirty="0">
              <a:solidFill>
                <a:srgbClr val="002060"/>
              </a:solidFill>
            </a:endParaRPr>
          </a:p>
        </p:txBody>
      </p:sp>
      <p:sp>
        <p:nvSpPr>
          <p:cNvPr id="44" name="Rechteck 149">
            <a:extLst>
              <a:ext uri="{FF2B5EF4-FFF2-40B4-BE49-F238E27FC236}">
                <a16:creationId xmlns:a16="http://schemas.microsoft.com/office/drawing/2014/main" id="{92FE09ED-BA5F-614D-BFD0-038C43AFB6CF}"/>
              </a:ext>
            </a:extLst>
          </p:cNvPr>
          <p:cNvSpPr txBox="1"/>
          <p:nvPr/>
        </p:nvSpPr>
        <p:spPr>
          <a:xfrm>
            <a:off x="8347291" y="1139216"/>
            <a:ext cx="3860475" cy="5177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144000" rIns="144000" bIns="144000" anchor="t">
            <a:spAutoFit/>
          </a:bodyPr>
          <a:lstStyle/>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Data suggests that we are circa 25% ‘lent’ across the sector &amp; share growth far outstrips loan growth</a:t>
            </a:r>
          </a:p>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We have not developed our proposition beyond lending </a:t>
            </a:r>
          </a:p>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Income growth &amp; new income sources are critical to sustainability</a:t>
            </a:r>
          </a:p>
          <a:p>
            <a:pPr marL="285750" indent="-285750" defTabSz="913577">
              <a:lnSpc>
                <a:spcPts val="1878"/>
              </a:lnSpc>
              <a:spcAft>
                <a:spcPts val="999"/>
              </a:spcAft>
              <a:buFont typeface="Arial" panose="020B0604020202020204" pitchFamily="34" charset="0"/>
              <a:buChar char="•"/>
            </a:pPr>
            <a:r>
              <a:rPr lang="en-US" sz="1300" b="1" i="1" dirty="0">
                <a:solidFill>
                  <a:schemeClr val="tx2"/>
                </a:solidFill>
                <a:latin typeface="Century Gothic" panose="020B0502020202020204" pitchFamily="34" charset="0"/>
              </a:rPr>
              <a:t>So, there is a compelling case to broaden what we offer our members?</a:t>
            </a:r>
          </a:p>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What can we offer to them that they already buy elsewhere?</a:t>
            </a:r>
          </a:p>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Insurances offer an opportunity to do just that;</a:t>
            </a:r>
          </a:p>
          <a:p>
            <a:pPr marL="285750" indent="-285750" defTabSz="913577">
              <a:lnSpc>
                <a:spcPts val="1878"/>
              </a:lnSpc>
              <a:spcAft>
                <a:spcPts val="999"/>
              </a:spcAft>
              <a:buFont typeface="Arial" panose="020B0604020202020204" pitchFamily="34" charset="0"/>
              <a:buChar char="•"/>
            </a:pPr>
            <a:r>
              <a:rPr lang="en-US" sz="1300" b="1" dirty="0">
                <a:solidFill>
                  <a:schemeClr val="tx2"/>
                </a:solidFill>
                <a:latin typeface="Century Gothic" panose="020B0502020202020204" pitchFamily="34" charset="0"/>
              </a:rPr>
              <a:t>In doing so we can broaden our attractiveness to a broader cohort of consumers, building our membership base</a:t>
            </a:r>
          </a:p>
        </p:txBody>
      </p:sp>
      <p:grpSp>
        <p:nvGrpSpPr>
          <p:cNvPr id="5" name="Group 4">
            <a:extLst>
              <a:ext uri="{FF2B5EF4-FFF2-40B4-BE49-F238E27FC236}">
                <a16:creationId xmlns:a16="http://schemas.microsoft.com/office/drawing/2014/main" id="{E721163F-8C27-E74E-BC1A-AF4804E4B39C}"/>
              </a:ext>
            </a:extLst>
          </p:cNvPr>
          <p:cNvGrpSpPr/>
          <p:nvPr/>
        </p:nvGrpSpPr>
        <p:grpSpPr>
          <a:xfrm>
            <a:off x="4959126" y="1593211"/>
            <a:ext cx="3256586" cy="2095458"/>
            <a:chOff x="4897912" y="1556635"/>
            <a:chExt cx="3256586" cy="2095458"/>
          </a:xfrm>
          <a:solidFill>
            <a:srgbClr val="00B0F0"/>
          </a:solidFill>
        </p:grpSpPr>
        <p:sp>
          <p:nvSpPr>
            <p:cNvPr id="6" name="Rounded Rectangle 5">
              <a:extLst>
                <a:ext uri="{FF2B5EF4-FFF2-40B4-BE49-F238E27FC236}">
                  <a16:creationId xmlns:a16="http://schemas.microsoft.com/office/drawing/2014/main" id="{1CDCE891-339A-624C-B40C-5F29E3F74C57}"/>
                </a:ext>
              </a:extLst>
            </p:cNvPr>
            <p:cNvSpPr/>
            <p:nvPr/>
          </p:nvSpPr>
          <p:spPr>
            <a:xfrm>
              <a:off x="4897912" y="1556635"/>
              <a:ext cx="3256586" cy="2095458"/>
            </a:xfrm>
            <a:prstGeom prst="roundRect">
              <a:avLst>
                <a:gd name="adj" fmla="val 6833"/>
              </a:avLst>
            </a:prstGeom>
            <a:grpFill/>
            <a:ln w="12700" cap="rnd">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oAutofit/>
            </a:bodyPr>
            <a:lstStyle/>
            <a:p>
              <a:pPr hangingPunct="0"/>
              <a:endParaRPr lang="en-US" dirty="0">
                <a:solidFill>
                  <a:srgbClr val="000000"/>
                </a:solidFill>
                <a:latin typeface="Calibri Light"/>
                <a:ea typeface="Calibri Light"/>
                <a:cs typeface="Calibri Light"/>
                <a:sym typeface="Calibri Light"/>
              </a:endParaRPr>
            </a:p>
          </p:txBody>
        </p:sp>
        <p:sp>
          <p:nvSpPr>
            <p:cNvPr id="7" name="Titel 1">
              <a:extLst>
                <a:ext uri="{FF2B5EF4-FFF2-40B4-BE49-F238E27FC236}">
                  <a16:creationId xmlns:a16="http://schemas.microsoft.com/office/drawing/2014/main" id="{D200BEAA-09A7-AC45-9C42-D09C51EC1BA6}"/>
                </a:ext>
              </a:extLst>
            </p:cNvPr>
            <p:cNvSpPr txBox="1">
              <a:spLocks/>
            </p:cNvSpPr>
            <p:nvPr/>
          </p:nvSpPr>
          <p:spPr bwMode="gray">
            <a:xfrm>
              <a:off x="5389953" y="1938501"/>
              <a:ext cx="2272504" cy="128648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300" b="1" dirty="0">
                  <a:solidFill>
                    <a:srgbClr val="FFFFFF"/>
                  </a:solidFill>
                  <a:latin typeface="Century Gothic" panose="020B0502020202020204" pitchFamily="34" charset="0"/>
                </a:rPr>
                <a:t>Diversification Strategy</a:t>
              </a:r>
            </a:p>
            <a:p>
              <a:pPr algn="ctr" defTabSz="913577"/>
              <a:endParaRPr lang="en-US" sz="1300" b="1" dirty="0">
                <a:solidFill>
                  <a:srgbClr val="FFFFFF"/>
                </a:solidFill>
                <a:latin typeface="Century Gothic" panose="020B0502020202020204" pitchFamily="34" charset="0"/>
              </a:endParaRPr>
            </a:p>
            <a:p>
              <a:pPr algn="ctr" defTabSz="913577"/>
              <a:r>
                <a:rPr lang="en-US" sz="1300" b="1" i="1" dirty="0">
                  <a:solidFill>
                    <a:srgbClr val="FF0000"/>
                  </a:solidFill>
                  <a:latin typeface="Century Gothic" panose="020B0502020202020204" pitchFamily="34" charset="0"/>
                </a:rPr>
                <a:t>High degree of mistrust in the financial services sector - an opportunity for Credit Unions to become a leader in some sectors?</a:t>
              </a:r>
            </a:p>
          </p:txBody>
        </p:sp>
      </p:grpSp>
      <p:grpSp>
        <p:nvGrpSpPr>
          <p:cNvPr id="8" name="Group 7">
            <a:extLst>
              <a:ext uri="{FF2B5EF4-FFF2-40B4-BE49-F238E27FC236}">
                <a16:creationId xmlns:a16="http://schemas.microsoft.com/office/drawing/2014/main" id="{B59CA68A-023A-AB42-B362-9B2AC21FB0F3}"/>
              </a:ext>
            </a:extLst>
          </p:cNvPr>
          <p:cNvGrpSpPr/>
          <p:nvPr/>
        </p:nvGrpSpPr>
        <p:grpSpPr>
          <a:xfrm>
            <a:off x="4959126" y="3773206"/>
            <a:ext cx="3256586" cy="2095456"/>
            <a:chOff x="4897912" y="3736630"/>
            <a:chExt cx="3256586" cy="2095456"/>
          </a:xfrm>
          <a:solidFill>
            <a:srgbClr val="92D050"/>
          </a:solidFill>
        </p:grpSpPr>
        <p:sp>
          <p:nvSpPr>
            <p:cNvPr id="9" name="Rounded Rectangle 8">
              <a:extLst>
                <a:ext uri="{FF2B5EF4-FFF2-40B4-BE49-F238E27FC236}">
                  <a16:creationId xmlns:a16="http://schemas.microsoft.com/office/drawing/2014/main" id="{201CA78C-0D48-1349-8E02-E50E9168CEDF}"/>
                </a:ext>
              </a:extLst>
            </p:cNvPr>
            <p:cNvSpPr/>
            <p:nvPr/>
          </p:nvSpPr>
          <p:spPr>
            <a:xfrm>
              <a:off x="4897912" y="3736630"/>
              <a:ext cx="3256586" cy="2095456"/>
            </a:xfrm>
            <a:prstGeom prst="roundRect">
              <a:avLst>
                <a:gd name="adj" fmla="val 6227"/>
              </a:avLst>
            </a:prstGeom>
            <a:grpFill/>
            <a:ln w="12700" cap="rnd">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oAutofit/>
            </a:bodyPr>
            <a:lstStyle/>
            <a:p>
              <a:pPr hangingPunct="0"/>
              <a:endParaRPr lang="en-US" dirty="0">
                <a:solidFill>
                  <a:srgbClr val="000000"/>
                </a:solidFill>
                <a:latin typeface="Calibri Light"/>
                <a:ea typeface="Calibri Light"/>
                <a:cs typeface="Calibri Light"/>
                <a:sym typeface="Calibri Light"/>
              </a:endParaRPr>
            </a:p>
          </p:txBody>
        </p:sp>
        <p:sp>
          <p:nvSpPr>
            <p:cNvPr id="10" name="Titel 1">
              <a:extLst>
                <a:ext uri="{FF2B5EF4-FFF2-40B4-BE49-F238E27FC236}">
                  <a16:creationId xmlns:a16="http://schemas.microsoft.com/office/drawing/2014/main" id="{EF75BAEB-2896-8D45-B516-5C2E8F21A45C}"/>
                </a:ext>
              </a:extLst>
            </p:cNvPr>
            <p:cNvSpPr txBox="1">
              <a:spLocks/>
            </p:cNvSpPr>
            <p:nvPr/>
          </p:nvSpPr>
          <p:spPr bwMode="gray">
            <a:xfrm>
              <a:off x="5182243" y="4229100"/>
              <a:ext cx="2822513" cy="1072265"/>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300" b="1" dirty="0">
                  <a:solidFill>
                    <a:srgbClr val="FFFFFF"/>
                  </a:solidFill>
                  <a:latin typeface="Century Gothic" panose="020B0502020202020204" pitchFamily="34" charset="0"/>
                </a:rPr>
                <a:t>Product development</a:t>
              </a:r>
            </a:p>
            <a:p>
              <a:pPr algn="ctr" defTabSz="913577"/>
              <a:endParaRPr lang="en-US" sz="1300" b="1" dirty="0">
                <a:solidFill>
                  <a:srgbClr val="FFFFFF"/>
                </a:solidFill>
                <a:latin typeface="Century Gothic" panose="020B0502020202020204" pitchFamily="34" charset="0"/>
              </a:endParaRPr>
            </a:p>
            <a:p>
              <a:pPr algn="ctr" defTabSz="913577"/>
              <a:r>
                <a:rPr lang="en-US" sz="1300" b="1" i="1" dirty="0">
                  <a:solidFill>
                    <a:srgbClr val="FF0000"/>
                  </a:solidFill>
                  <a:latin typeface="Century Gothic" panose="020B0502020202020204" pitchFamily="34" charset="0"/>
                </a:rPr>
                <a:t>E.g. our members buy insurance products elsewhere; could we provide fair, value for money products to our communities</a:t>
              </a:r>
            </a:p>
          </p:txBody>
        </p:sp>
      </p:grpSp>
      <p:grpSp>
        <p:nvGrpSpPr>
          <p:cNvPr id="11" name="Group 10">
            <a:extLst>
              <a:ext uri="{FF2B5EF4-FFF2-40B4-BE49-F238E27FC236}">
                <a16:creationId xmlns:a16="http://schemas.microsoft.com/office/drawing/2014/main" id="{802E404D-DB07-B542-AB22-265AA7C41462}"/>
              </a:ext>
            </a:extLst>
          </p:cNvPr>
          <p:cNvGrpSpPr/>
          <p:nvPr/>
        </p:nvGrpSpPr>
        <p:grpSpPr>
          <a:xfrm>
            <a:off x="1598572" y="1593211"/>
            <a:ext cx="3256586" cy="2095458"/>
            <a:chOff x="1537358" y="1556635"/>
            <a:chExt cx="3256586" cy="2095458"/>
          </a:xfrm>
          <a:solidFill>
            <a:schemeClr val="accent6">
              <a:lumMod val="40000"/>
              <a:lumOff val="60000"/>
            </a:schemeClr>
          </a:solidFill>
        </p:grpSpPr>
        <p:sp>
          <p:nvSpPr>
            <p:cNvPr id="12" name="Rounded Rectangle 11">
              <a:extLst>
                <a:ext uri="{FF2B5EF4-FFF2-40B4-BE49-F238E27FC236}">
                  <a16:creationId xmlns:a16="http://schemas.microsoft.com/office/drawing/2014/main" id="{6B755602-B117-8F4A-B03B-111AD2399DCA}"/>
                </a:ext>
              </a:extLst>
            </p:cNvPr>
            <p:cNvSpPr/>
            <p:nvPr/>
          </p:nvSpPr>
          <p:spPr>
            <a:xfrm>
              <a:off x="1537358" y="1556635"/>
              <a:ext cx="3256586" cy="2095458"/>
            </a:xfrm>
            <a:prstGeom prst="roundRect">
              <a:avLst>
                <a:gd name="adj" fmla="val 6511"/>
              </a:avLst>
            </a:prstGeom>
            <a:grpFill/>
            <a:ln w="12700" cap="rnd">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oAutofit/>
            </a:bodyPr>
            <a:lstStyle/>
            <a:p>
              <a:pPr hangingPunct="0"/>
              <a:endParaRPr lang="en-US" dirty="0">
                <a:solidFill>
                  <a:srgbClr val="000000"/>
                </a:solidFill>
                <a:latin typeface="Calibri Light"/>
                <a:ea typeface="Calibri Light"/>
                <a:cs typeface="Calibri Light"/>
                <a:sym typeface="Calibri Light"/>
              </a:endParaRPr>
            </a:p>
          </p:txBody>
        </p:sp>
        <p:sp>
          <p:nvSpPr>
            <p:cNvPr id="13" name="Titel 1">
              <a:extLst>
                <a:ext uri="{FF2B5EF4-FFF2-40B4-BE49-F238E27FC236}">
                  <a16:creationId xmlns:a16="http://schemas.microsoft.com/office/drawing/2014/main" id="{305CBA7E-20CE-8C48-A46C-5109FFC31F5B}"/>
                </a:ext>
              </a:extLst>
            </p:cNvPr>
            <p:cNvSpPr txBox="1">
              <a:spLocks/>
            </p:cNvSpPr>
            <p:nvPr/>
          </p:nvSpPr>
          <p:spPr bwMode="gray">
            <a:xfrm>
              <a:off x="1817998" y="2202327"/>
              <a:ext cx="2484312" cy="804073"/>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300" b="1" dirty="0">
                  <a:solidFill>
                    <a:srgbClr val="FFFFFF"/>
                  </a:solidFill>
                  <a:latin typeface="Century Gothic" panose="020B0502020202020204" pitchFamily="34" charset="0"/>
                </a:rPr>
                <a:t>Market Development</a:t>
              </a:r>
            </a:p>
            <a:p>
              <a:pPr algn="ctr" defTabSz="913577"/>
              <a:endParaRPr lang="en-US" sz="1300" b="1" dirty="0">
                <a:solidFill>
                  <a:srgbClr val="FFFFFF"/>
                </a:solidFill>
                <a:latin typeface="Century Gothic" panose="020B0502020202020204" pitchFamily="34" charset="0"/>
              </a:endParaRPr>
            </a:p>
            <a:p>
              <a:pPr algn="ctr" defTabSz="913577"/>
              <a:r>
                <a:rPr lang="en-US" sz="1300" b="1" dirty="0">
                  <a:solidFill>
                    <a:srgbClr val="FF0000"/>
                  </a:solidFill>
                  <a:latin typeface="Century Gothic" panose="020B0502020202020204" pitchFamily="34" charset="0"/>
                </a:rPr>
                <a:t>  </a:t>
              </a:r>
              <a:r>
                <a:rPr lang="en-US" sz="1300" b="1" i="1" dirty="0">
                  <a:solidFill>
                    <a:srgbClr val="FF0000"/>
                  </a:solidFill>
                  <a:latin typeface="Century Gothic" panose="020B0502020202020204" pitchFamily="34" charset="0"/>
                </a:rPr>
                <a:t>expanding our proposition will attract consumers who may not have considered us before</a:t>
              </a:r>
              <a:endParaRPr lang="en-US" sz="1300" b="1" i="1" dirty="0">
                <a:solidFill>
                  <a:srgbClr val="FFFFFF"/>
                </a:solidFill>
                <a:latin typeface="Century Gothic" panose="020B0502020202020204" pitchFamily="34" charset="0"/>
              </a:endParaRPr>
            </a:p>
          </p:txBody>
        </p:sp>
      </p:grpSp>
      <p:grpSp>
        <p:nvGrpSpPr>
          <p:cNvPr id="14" name="Group 13">
            <a:extLst>
              <a:ext uri="{FF2B5EF4-FFF2-40B4-BE49-F238E27FC236}">
                <a16:creationId xmlns:a16="http://schemas.microsoft.com/office/drawing/2014/main" id="{E4DA9382-9CE4-5B4C-830D-94430B69E532}"/>
              </a:ext>
            </a:extLst>
          </p:cNvPr>
          <p:cNvGrpSpPr/>
          <p:nvPr/>
        </p:nvGrpSpPr>
        <p:grpSpPr>
          <a:xfrm>
            <a:off x="1598572" y="3773204"/>
            <a:ext cx="3256586" cy="2095458"/>
            <a:chOff x="1537358" y="3736628"/>
            <a:chExt cx="3256586" cy="2095458"/>
          </a:xfrm>
          <a:solidFill>
            <a:srgbClr val="0070C0"/>
          </a:solidFill>
        </p:grpSpPr>
        <p:sp>
          <p:nvSpPr>
            <p:cNvPr id="15" name="Rounded Rectangle 14">
              <a:extLst>
                <a:ext uri="{FF2B5EF4-FFF2-40B4-BE49-F238E27FC236}">
                  <a16:creationId xmlns:a16="http://schemas.microsoft.com/office/drawing/2014/main" id="{D8937CFD-B46D-3242-80EF-B17E92B7EF3A}"/>
                </a:ext>
              </a:extLst>
            </p:cNvPr>
            <p:cNvSpPr/>
            <p:nvPr/>
          </p:nvSpPr>
          <p:spPr>
            <a:xfrm>
              <a:off x="1537358" y="3736628"/>
              <a:ext cx="3256586" cy="2095458"/>
            </a:xfrm>
            <a:prstGeom prst="roundRect">
              <a:avLst>
                <a:gd name="adj" fmla="val 5371"/>
              </a:avLst>
            </a:prstGeom>
            <a:grpFill/>
            <a:ln w="12700" cap="rnd">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oAutofit/>
            </a:bodyPr>
            <a:lstStyle/>
            <a:p>
              <a:pPr hangingPunct="0"/>
              <a:endParaRPr lang="en-US" dirty="0">
                <a:solidFill>
                  <a:srgbClr val="000000"/>
                </a:solidFill>
                <a:latin typeface="Calibri Light"/>
                <a:ea typeface="Calibri Light"/>
                <a:cs typeface="Calibri Light"/>
                <a:sym typeface="Calibri Light"/>
              </a:endParaRPr>
            </a:p>
          </p:txBody>
        </p:sp>
        <p:sp>
          <p:nvSpPr>
            <p:cNvPr id="16" name="Titel 1">
              <a:extLst>
                <a:ext uri="{FF2B5EF4-FFF2-40B4-BE49-F238E27FC236}">
                  <a16:creationId xmlns:a16="http://schemas.microsoft.com/office/drawing/2014/main" id="{1C3AB64E-0D76-5441-B723-8B6E9271B872}"/>
                </a:ext>
              </a:extLst>
            </p:cNvPr>
            <p:cNvSpPr txBox="1">
              <a:spLocks/>
            </p:cNvSpPr>
            <p:nvPr/>
          </p:nvSpPr>
          <p:spPr bwMode="gray">
            <a:xfrm>
              <a:off x="1925657" y="4336339"/>
              <a:ext cx="2474545" cy="896033"/>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300" b="1" dirty="0">
                  <a:solidFill>
                    <a:srgbClr val="FFFFFF"/>
                  </a:solidFill>
                  <a:latin typeface="Century Gothic" panose="020B0502020202020204" pitchFamily="34" charset="0"/>
                </a:rPr>
                <a:t>Market Penetration</a:t>
              </a:r>
            </a:p>
            <a:p>
              <a:pPr algn="ctr" defTabSz="913577"/>
              <a:endParaRPr lang="en-US" sz="1300" b="1" dirty="0">
                <a:solidFill>
                  <a:srgbClr val="FFFFFF"/>
                </a:solidFill>
                <a:latin typeface="Century Gothic" panose="020B0502020202020204" pitchFamily="34" charset="0"/>
              </a:endParaRPr>
            </a:p>
            <a:p>
              <a:pPr algn="ctr" defTabSz="913577"/>
              <a:r>
                <a:rPr lang="en-US" sz="1300" b="1" i="1" dirty="0">
                  <a:solidFill>
                    <a:srgbClr val="FF0000"/>
                  </a:solidFill>
                  <a:latin typeface="Century Gothic" panose="020B0502020202020204" pitchFamily="34" charset="0"/>
                </a:rPr>
                <a:t>organic growth locally for existing products in existing sectors</a:t>
              </a:r>
            </a:p>
          </p:txBody>
        </p:sp>
      </p:grpSp>
      <p:grpSp>
        <p:nvGrpSpPr>
          <p:cNvPr id="17" name="Group 16">
            <a:extLst>
              <a:ext uri="{FF2B5EF4-FFF2-40B4-BE49-F238E27FC236}">
                <a16:creationId xmlns:a16="http://schemas.microsoft.com/office/drawing/2014/main" id="{703A68A0-0D55-B846-9EA2-79D249D86FE8}"/>
              </a:ext>
            </a:extLst>
          </p:cNvPr>
          <p:cNvGrpSpPr/>
          <p:nvPr/>
        </p:nvGrpSpPr>
        <p:grpSpPr>
          <a:xfrm>
            <a:off x="964876" y="1391172"/>
            <a:ext cx="499741" cy="4937760"/>
            <a:chOff x="958525" y="1318020"/>
            <a:chExt cx="499741" cy="4937760"/>
          </a:xfrm>
        </p:grpSpPr>
        <p:cxnSp>
          <p:nvCxnSpPr>
            <p:cNvPr id="18" name="Gerade Verbindung mit Pfeil 20">
              <a:extLst>
                <a:ext uri="{FF2B5EF4-FFF2-40B4-BE49-F238E27FC236}">
                  <a16:creationId xmlns:a16="http://schemas.microsoft.com/office/drawing/2014/main" id="{4B9DE7E3-F8A7-4441-85D0-D3A7961E7B28}"/>
                </a:ext>
              </a:extLst>
            </p:cNvPr>
            <p:cNvCxnSpPr>
              <a:cxnSpLocks/>
            </p:cNvCxnSpPr>
            <p:nvPr/>
          </p:nvCxnSpPr>
          <p:spPr bwMode="gray">
            <a:xfrm flipH="1" flipV="1">
              <a:off x="1446421" y="1318020"/>
              <a:ext cx="11845" cy="4937760"/>
            </a:xfrm>
            <a:prstGeom prst="straightConnector1">
              <a:avLst/>
            </a:prstGeom>
            <a:ln w="9525">
              <a:solidFill>
                <a:schemeClr val="tx2"/>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19" name="Titel 1">
              <a:extLst>
                <a:ext uri="{FF2B5EF4-FFF2-40B4-BE49-F238E27FC236}">
                  <a16:creationId xmlns:a16="http://schemas.microsoft.com/office/drawing/2014/main" id="{E0A72A05-27E3-CD44-A262-D802AB6422D3}"/>
                </a:ext>
              </a:extLst>
            </p:cNvPr>
            <p:cNvSpPr txBox="1">
              <a:spLocks/>
            </p:cNvSpPr>
            <p:nvPr/>
          </p:nvSpPr>
          <p:spPr bwMode="gray">
            <a:xfrm rot="16200000">
              <a:off x="35148" y="3456566"/>
              <a:ext cx="2269048" cy="42229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100" b="1" dirty="0">
                  <a:solidFill>
                    <a:schemeClr val="accent1"/>
                  </a:solidFill>
                  <a:latin typeface="Century Gothic" panose="020B0502020202020204" pitchFamily="34" charset="0"/>
                </a:rPr>
                <a:t>Markets</a:t>
              </a:r>
            </a:p>
          </p:txBody>
        </p:sp>
        <p:sp>
          <p:nvSpPr>
            <p:cNvPr id="20" name="Titel 1">
              <a:extLst>
                <a:ext uri="{FF2B5EF4-FFF2-40B4-BE49-F238E27FC236}">
                  <a16:creationId xmlns:a16="http://schemas.microsoft.com/office/drawing/2014/main" id="{8316EAEE-6C03-5943-B793-144A1EC97E06}"/>
                </a:ext>
              </a:extLst>
            </p:cNvPr>
            <p:cNvSpPr txBox="1">
              <a:spLocks/>
            </p:cNvSpPr>
            <p:nvPr/>
          </p:nvSpPr>
          <p:spPr bwMode="gray">
            <a:xfrm rot="16200000">
              <a:off x="858352" y="1516347"/>
              <a:ext cx="643173" cy="3172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899" dirty="0">
                  <a:solidFill>
                    <a:schemeClr val="accent1"/>
                  </a:solidFill>
                  <a:latin typeface="Century Gothic" panose="020B0502020202020204" pitchFamily="34" charset="0"/>
                </a:rPr>
                <a:t>New</a:t>
              </a:r>
            </a:p>
          </p:txBody>
        </p:sp>
        <p:sp>
          <p:nvSpPr>
            <p:cNvPr id="21" name="Titel 1">
              <a:extLst>
                <a:ext uri="{FF2B5EF4-FFF2-40B4-BE49-F238E27FC236}">
                  <a16:creationId xmlns:a16="http://schemas.microsoft.com/office/drawing/2014/main" id="{19D1F452-346E-5F4C-8ACC-9DDE9A348E2A}"/>
                </a:ext>
              </a:extLst>
            </p:cNvPr>
            <p:cNvSpPr txBox="1">
              <a:spLocks/>
            </p:cNvSpPr>
            <p:nvPr/>
          </p:nvSpPr>
          <p:spPr bwMode="gray">
            <a:xfrm rot="16200000">
              <a:off x="800622" y="5483020"/>
              <a:ext cx="818593" cy="3172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899" dirty="0">
                  <a:solidFill>
                    <a:schemeClr val="accent1"/>
                  </a:solidFill>
                  <a:latin typeface="Century Gothic" panose="020B0502020202020204" pitchFamily="34" charset="0"/>
                </a:rPr>
                <a:t>Current</a:t>
              </a:r>
            </a:p>
          </p:txBody>
        </p:sp>
      </p:grpSp>
      <p:grpSp>
        <p:nvGrpSpPr>
          <p:cNvPr id="22" name="Group 21">
            <a:extLst>
              <a:ext uri="{FF2B5EF4-FFF2-40B4-BE49-F238E27FC236}">
                <a16:creationId xmlns:a16="http://schemas.microsoft.com/office/drawing/2014/main" id="{C2485B2E-E02E-9447-8CF8-696D3F6E308A}"/>
              </a:ext>
            </a:extLst>
          </p:cNvPr>
          <p:cNvGrpSpPr/>
          <p:nvPr/>
        </p:nvGrpSpPr>
        <p:grpSpPr>
          <a:xfrm>
            <a:off x="1069519" y="5991807"/>
            <a:ext cx="7384242" cy="486101"/>
            <a:chOff x="1063169" y="5918654"/>
            <a:chExt cx="7384242" cy="486101"/>
          </a:xfrm>
        </p:grpSpPr>
        <p:cxnSp>
          <p:nvCxnSpPr>
            <p:cNvPr id="23" name="Gerade Verbindung mit Pfeil 22">
              <a:extLst>
                <a:ext uri="{FF2B5EF4-FFF2-40B4-BE49-F238E27FC236}">
                  <a16:creationId xmlns:a16="http://schemas.microsoft.com/office/drawing/2014/main" id="{71F8E29D-BB9B-504D-B849-3AF6F26EBE1E}"/>
                </a:ext>
              </a:extLst>
            </p:cNvPr>
            <p:cNvCxnSpPr>
              <a:cxnSpLocks/>
            </p:cNvCxnSpPr>
            <p:nvPr/>
          </p:nvCxnSpPr>
          <p:spPr bwMode="gray">
            <a:xfrm>
              <a:off x="1063169" y="5918654"/>
              <a:ext cx="7376124" cy="0"/>
            </a:xfrm>
            <a:prstGeom prst="straightConnector1">
              <a:avLst/>
            </a:prstGeom>
            <a:ln w="9525">
              <a:solidFill>
                <a:schemeClr val="tx2"/>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24" name="Titel 1">
              <a:extLst>
                <a:ext uri="{FF2B5EF4-FFF2-40B4-BE49-F238E27FC236}">
                  <a16:creationId xmlns:a16="http://schemas.microsoft.com/office/drawing/2014/main" id="{50A9D449-E1BE-B44B-867F-E83FB236C218}"/>
                </a:ext>
              </a:extLst>
            </p:cNvPr>
            <p:cNvSpPr txBox="1">
              <a:spLocks/>
            </p:cNvSpPr>
            <p:nvPr/>
          </p:nvSpPr>
          <p:spPr bwMode="gray">
            <a:xfrm>
              <a:off x="3627218" y="6017531"/>
              <a:ext cx="2474545" cy="38722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1100" b="1" dirty="0">
                  <a:solidFill>
                    <a:schemeClr val="accent1"/>
                  </a:solidFill>
                  <a:latin typeface="Century Gothic" panose="020B0502020202020204" pitchFamily="34" charset="0"/>
                </a:rPr>
                <a:t>Products</a:t>
              </a:r>
            </a:p>
          </p:txBody>
        </p:sp>
        <p:sp>
          <p:nvSpPr>
            <p:cNvPr id="25" name="Titel 1">
              <a:extLst>
                <a:ext uri="{FF2B5EF4-FFF2-40B4-BE49-F238E27FC236}">
                  <a16:creationId xmlns:a16="http://schemas.microsoft.com/office/drawing/2014/main" id="{CC2B372D-0AFB-9D4F-B13C-863FD2E5AF87}"/>
                </a:ext>
              </a:extLst>
            </p:cNvPr>
            <p:cNvSpPr txBox="1">
              <a:spLocks/>
            </p:cNvSpPr>
            <p:nvPr/>
          </p:nvSpPr>
          <p:spPr bwMode="gray">
            <a:xfrm>
              <a:off x="1380818" y="6019139"/>
              <a:ext cx="786508" cy="3172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899" dirty="0">
                  <a:solidFill>
                    <a:schemeClr val="accent1"/>
                  </a:solidFill>
                  <a:latin typeface="Century Gothic" panose="020B0502020202020204" pitchFamily="34" charset="0"/>
                </a:rPr>
                <a:t>Current</a:t>
              </a:r>
            </a:p>
          </p:txBody>
        </p:sp>
        <p:sp>
          <p:nvSpPr>
            <p:cNvPr id="26" name="Titel 1">
              <a:extLst>
                <a:ext uri="{FF2B5EF4-FFF2-40B4-BE49-F238E27FC236}">
                  <a16:creationId xmlns:a16="http://schemas.microsoft.com/office/drawing/2014/main" id="{55E48964-C4BE-5C4C-8AE7-328542E4129F}"/>
                </a:ext>
              </a:extLst>
            </p:cNvPr>
            <p:cNvSpPr txBox="1">
              <a:spLocks/>
            </p:cNvSpPr>
            <p:nvPr/>
          </p:nvSpPr>
          <p:spPr bwMode="gray">
            <a:xfrm>
              <a:off x="7804238" y="6017529"/>
              <a:ext cx="643173" cy="3172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913577"/>
              <a:r>
                <a:rPr lang="en-US" sz="899" dirty="0">
                  <a:solidFill>
                    <a:schemeClr val="accent1"/>
                  </a:solidFill>
                  <a:latin typeface="Century Gothic" panose="020B0502020202020204" pitchFamily="34" charset="0"/>
                </a:rPr>
                <a:t>New</a:t>
              </a:r>
            </a:p>
          </p:txBody>
        </p:sp>
      </p:grpSp>
      <p:sp>
        <p:nvSpPr>
          <p:cNvPr id="27" name="Oval 26">
            <a:extLst>
              <a:ext uri="{FF2B5EF4-FFF2-40B4-BE49-F238E27FC236}">
                <a16:creationId xmlns:a16="http://schemas.microsoft.com/office/drawing/2014/main" id="{365B00A6-9A5F-4144-B14E-0D0E1244780E}"/>
              </a:ext>
            </a:extLst>
          </p:cNvPr>
          <p:cNvSpPr>
            <a:spLocks noChangeAspect="1"/>
          </p:cNvSpPr>
          <p:nvPr/>
        </p:nvSpPr>
        <p:spPr>
          <a:xfrm flipH="1">
            <a:off x="4352618" y="3166445"/>
            <a:ext cx="1080000" cy="1080000"/>
          </a:xfrm>
          <a:prstGeom prst="ellipse">
            <a:avLst/>
          </a:prstGeom>
          <a:solidFill>
            <a:srgbClr val="2A709D"/>
          </a:solidFill>
          <a:ln w="76200" cap="flat">
            <a:solidFill>
              <a:schemeClr val="bg2"/>
            </a:solidFill>
            <a:prstDash val="solid"/>
            <a:round/>
          </a:ln>
          <a:effectLst>
            <a:glow rad="177800">
              <a:schemeClr val="bg1">
                <a:alpha val="25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noAutofit/>
          </a:bodyPr>
          <a:lstStyle/>
          <a:p>
            <a:pPr hangingPunct="0"/>
            <a:endParaRPr lang="en-US" dirty="0">
              <a:solidFill>
                <a:srgbClr val="000000"/>
              </a:solidFill>
              <a:latin typeface="Calibri Light"/>
              <a:ea typeface="Calibri Light"/>
              <a:cs typeface="Calibri Light"/>
              <a:sym typeface="Calibri Light"/>
            </a:endParaRPr>
          </a:p>
        </p:txBody>
      </p:sp>
      <p:sp>
        <p:nvSpPr>
          <p:cNvPr id="28" name="Rechteck 43">
            <a:extLst>
              <a:ext uri="{FF2B5EF4-FFF2-40B4-BE49-F238E27FC236}">
                <a16:creationId xmlns:a16="http://schemas.microsoft.com/office/drawing/2014/main" id="{F4F81C80-21C4-1A48-A792-2791CCD76544}"/>
              </a:ext>
            </a:extLst>
          </p:cNvPr>
          <p:cNvSpPr txBox="1"/>
          <p:nvPr/>
        </p:nvSpPr>
        <p:spPr>
          <a:xfrm>
            <a:off x="4467842" y="3352407"/>
            <a:ext cx="849888" cy="69522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967" tIns="35967" rIns="35967" bIns="35967" anchor="ctr">
            <a:noAutofit/>
          </a:bodyPr>
          <a:lstStyle>
            <a:lvl1pPr algn="l">
              <a:lnSpc>
                <a:spcPct val="100000"/>
              </a:lnSpc>
              <a:defRPr sz="1100"/>
            </a:lvl1pPr>
          </a:lstStyle>
          <a:p>
            <a:pPr algn="ctr" defTabSz="913577">
              <a:lnSpc>
                <a:spcPts val="1680"/>
              </a:lnSpc>
            </a:pPr>
            <a:r>
              <a:rPr lang="en-US" dirty="0">
                <a:solidFill>
                  <a:schemeClr val="bg2"/>
                </a:solidFill>
              </a:rPr>
              <a:t>Growth </a:t>
            </a:r>
          </a:p>
          <a:p>
            <a:pPr algn="ctr" defTabSz="913577">
              <a:lnSpc>
                <a:spcPts val="1680"/>
              </a:lnSpc>
            </a:pPr>
            <a:r>
              <a:rPr lang="en-US" dirty="0">
                <a:solidFill>
                  <a:schemeClr val="bg2"/>
                </a:solidFill>
              </a:rPr>
              <a:t>Strategies</a:t>
            </a:r>
          </a:p>
        </p:txBody>
      </p:sp>
      <p:sp>
        <p:nvSpPr>
          <p:cNvPr id="3" name="Oval 2">
            <a:extLst>
              <a:ext uri="{FF2B5EF4-FFF2-40B4-BE49-F238E27FC236}">
                <a16:creationId xmlns:a16="http://schemas.microsoft.com/office/drawing/2014/main" id="{2DDB003A-EEC0-48ED-B53F-C93B9E58EF7E}"/>
              </a:ext>
            </a:extLst>
          </p:cNvPr>
          <p:cNvSpPr/>
          <p:nvPr/>
        </p:nvSpPr>
        <p:spPr>
          <a:xfrm>
            <a:off x="4768316" y="3634516"/>
            <a:ext cx="3908613" cy="2552670"/>
          </a:xfrm>
          <a:prstGeom prst="ellipse">
            <a:avLst/>
          </a:prstGeom>
          <a:noFill/>
          <a:ln w="130175" cmpd="tri">
            <a:solidFill>
              <a:srgbClr val="FFFF00"/>
            </a:solidFill>
            <a:prstDash val="lg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Arrow: Left 28">
            <a:extLst>
              <a:ext uri="{FF2B5EF4-FFF2-40B4-BE49-F238E27FC236}">
                <a16:creationId xmlns:a16="http://schemas.microsoft.com/office/drawing/2014/main" id="{B228622B-FE42-45FD-932C-9BAF6F9AD55C}"/>
              </a:ext>
            </a:extLst>
          </p:cNvPr>
          <p:cNvSpPr/>
          <p:nvPr/>
        </p:nvSpPr>
        <p:spPr>
          <a:xfrm rot="2911944">
            <a:off x="3709615" y="3718940"/>
            <a:ext cx="1486456" cy="45719"/>
          </a:xfrm>
          <a:prstGeom prst="leftArrow">
            <a:avLst>
              <a:gd name="adj1" fmla="val 50000"/>
              <a:gd name="adj2" fmla="val 117205"/>
            </a:avLst>
          </a:prstGeom>
          <a:noFill/>
          <a:ln w="3492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0" name="Arrow: Left 29">
            <a:extLst>
              <a:ext uri="{FF2B5EF4-FFF2-40B4-BE49-F238E27FC236}">
                <a16:creationId xmlns:a16="http://schemas.microsoft.com/office/drawing/2014/main" id="{4A9E188F-9786-46B8-8A50-11B480215C98}"/>
              </a:ext>
            </a:extLst>
          </p:cNvPr>
          <p:cNvSpPr/>
          <p:nvPr/>
        </p:nvSpPr>
        <p:spPr>
          <a:xfrm rot="6147778">
            <a:off x="7113151" y="3214271"/>
            <a:ext cx="1193092" cy="45719"/>
          </a:xfrm>
          <a:prstGeom prst="leftArrow">
            <a:avLst>
              <a:gd name="adj1" fmla="val 50000"/>
              <a:gd name="adj2" fmla="val 117205"/>
            </a:avLst>
          </a:prstGeom>
          <a:noFill/>
          <a:ln w="3492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1" name="Audio 30">
            <a:hlinkClick r:id="" action="ppaction://media"/>
            <a:extLst>
              <a:ext uri="{FF2B5EF4-FFF2-40B4-BE49-F238E27FC236}">
                <a16:creationId xmlns:a16="http://schemas.microsoft.com/office/drawing/2014/main" id="{4055F425-A08B-44A1-8166-2DF6E7E1E7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7170" name="Picture 1">
            <a:extLst>
              <a:ext uri="{FF2B5EF4-FFF2-40B4-BE49-F238E27FC236}">
                <a16:creationId xmlns:a16="http://schemas.microsoft.com/office/drawing/2014/main" id="{3E011CC4-5784-4072-B69E-8BF29DAF1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5420188"/>
      </p:ext>
    </p:extLst>
  </p:cSld>
  <p:clrMapOvr>
    <a:masterClrMapping/>
  </p:clrMapOvr>
  <mc:AlternateContent xmlns:mc="http://schemas.openxmlformats.org/markup-compatibility/2006" xmlns:p14="http://schemas.microsoft.com/office/powerpoint/2010/main">
    <mc:Choice Requires="p14">
      <p:transition p14:dur="0" advTm="79959"/>
    </mc:Choice>
    <mc:Fallback xmlns="">
      <p:transition advTm="7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AF38E0-E48A-8E48-BAC5-F9105D3A1551}"/>
              </a:ext>
            </a:extLst>
          </p:cNvPr>
          <p:cNvSpPr txBox="1"/>
          <p:nvPr/>
        </p:nvSpPr>
        <p:spPr>
          <a:xfrm>
            <a:off x="827834" y="296380"/>
            <a:ext cx="10536346" cy="707886"/>
          </a:xfrm>
          <a:prstGeom prst="rect">
            <a:avLst/>
          </a:prstGeom>
          <a:noFill/>
        </p:spPr>
        <p:txBody>
          <a:bodyPr wrap="none" rtlCol="0" anchor="t">
            <a:spAutoFit/>
          </a:bodyPr>
          <a:lstStyle/>
          <a:p>
            <a:pPr algn="ctr"/>
            <a:r>
              <a:rPr lang="en-US" sz="4000" b="1" spc="150" dirty="0">
                <a:solidFill>
                  <a:schemeClr val="tx2"/>
                </a:solidFill>
                <a:latin typeface="Poppins"/>
              </a:rPr>
              <a:t>SWOT – INTERMEDIATION IN CREDIT UNIONS</a:t>
            </a:r>
          </a:p>
        </p:txBody>
      </p:sp>
      <p:sp>
        <p:nvSpPr>
          <p:cNvPr id="3" name="Rectangle 2">
            <a:extLst>
              <a:ext uri="{FF2B5EF4-FFF2-40B4-BE49-F238E27FC236}">
                <a16:creationId xmlns:a16="http://schemas.microsoft.com/office/drawing/2014/main" id="{C12A1EB1-BA38-DE45-B88A-8BB49E9E4C3A}"/>
              </a:ext>
            </a:extLst>
          </p:cNvPr>
          <p:cNvSpPr/>
          <p:nvPr/>
        </p:nvSpPr>
        <p:spPr>
          <a:xfrm>
            <a:off x="5524501" y="935240"/>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sp>
        <p:nvSpPr>
          <p:cNvPr id="4" name="Rectangle 3">
            <a:extLst>
              <a:ext uri="{FF2B5EF4-FFF2-40B4-BE49-F238E27FC236}">
                <a16:creationId xmlns:a16="http://schemas.microsoft.com/office/drawing/2014/main" id="{EE647272-F381-954F-84D8-AB075CBEF002}"/>
              </a:ext>
            </a:extLst>
          </p:cNvPr>
          <p:cNvSpPr/>
          <p:nvPr/>
        </p:nvSpPr>
        <p:spPr>
          <a:xfrm>
            <a:off x="2046393" y="2313860"/>
            <a:ext cx="4367663" cy="1964813"/>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5" name="Rectangle 4">
            <a:extLst>
              <a:ext uri="{FF2B5EF4-FFF2-40B4-BE49-F238E27FC236}">
                <a16:creationId xmlns:a16="http://schemas.microsoft.com/office/drawing/2014/main" id="{5BE5357C-E5D3-9841-AACE-67281960ACBA}"/>
              </a:ext>
            </a:extLst>
          </p:cNvPr>
          <p:cNvSpPr/>
          <p:nvPr/>
        </p:nvSpPr>
        <p:spPr>
          <a:xfrm>
            <a:off x="2038671" y="4269308"/>
            <a:ext cx="4367663" cy="1964813"/>
          </a:xfrm>
          <a:prstGeom prst="rect">
            <a:avLst/>
          </a:prstGeom>
          <a:solidFill>
            <a:schemeClr val="tx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6" name="Rectangle 5">
            <a:extLst>
              <a:ext uri="{FF2B5EF4-FFF2-40B4-BE49-F238E27FC236}">
                <a16:creationId xmlns:a16="http://schemas.microsoft.com/office/drawing/2014/main" id="{76A5A619-4598-CC42-A8A4-4C477B9A3DE1}"/>
              </a:ext>
            </a:extLst>
          </p:cNvPr>
          <p:cNvSpPr/>
          <p:nvPr/>
        </p:nvSpPr>
        <p:spPr>
          <a:xfrm>
            <a:off x="1429230" y="2314016"/>
            <a:ext cx="607855" cy="1955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solidFill>
                <a:schemeClr val="bg2"/>
              </a:solidFill>
              <a:latin typeface="Roboto Light" panose="02000000000000000000" pitchFamily="2" charset="0"/>
            </a:endParaRPr>
          </a:p>
        </p:txBody>
      </p:sp>
      <p:sp>
        <p:nvSpPr>
          <p:cNvPr id="7" name="Rectangle 6">
            <a:extLst>
              <a:ext uri="{FF2B5EF4-FFF2-40B4-BE49-F238E27FC236}">
                <a16:creationId xmlns:a16="http://schemas.microsoft.com/office/drawing/2014/main" id="{B8E0B467-8883-534F-B0BE-5F8F72EB4875}"/>
              </a:ext>
            </a:extLst>
          </p:cNvPr>
          <p:cNvSpPr/>
          <p:nvPr/>
        </p:nvSpPr>
        <p:spPr>
          <a:xfrm>
            <a:off x="1429230" y="4269307"/>
            <a:ext cx="607855" cy="1964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solidFill>
                <a:schemeClr val="bg2"/>
              </a:solidFill>
              <a:latin typeface="Roboto Light" panose="02000000000000000000" pitchFamily="2" charset="0"/>
            </a:endParaRPr>
          </a:p>
        </p:txBody>
      </p:sp>
      <p:sp>
        <p:nvSpPr>
          <p:cNvPr id="10" name="Rectangle 9">
            <a:extLst>
              <a:ext uri="{FF2B5EF4-FFF2-40B4-BE49-F238E27FC236}">
                <a16:creationId xmlns:a16="http://schemas.microsoft.com/office/drawing/2014/main" id="{0FB29446-2D04-A040-A4C7-C953AF75344F}"/>
              </a:ext>
            </a:extLst>
          </p:cNvPr>
          <p:cNvSpPr/>
          <p:nvPr/>
        </p:nvSpPr>
        <p:spPr>
          <a:xfrm>
            <a:off x="6401574" y="1696419"/>
            <a:ext cx="4369249" cy="608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solidFill>
                <a:schemeClr val="bg2"/>
              </a:solidFill>
              <a:latin typeface="Roboto Light" panose="02000000000000000000" pitchFamily="2" charset="0"/>
            </a:endParaRPr>
          </a:p>
        </p:txBody>
      </p:sp>
      <p:sp>
        <p:nvSpPr>
          <p:cNvPr id="14" name="Rectangle 13">
            <a:extLst>
              <a:ext uri="{FF2B5EF4-FFF2-40B4-BE49-F238E27FC236}">
                <a16:creationId xmlns:a16="http://schemas.microsoft.com/office/drawing/2014/main" id="{E187F3C6-1602-FF48-A206-05718E4F5220}"/>
              </a:ext>
            </a:extLst>
          </p:cNvPr>
          <p:cNvSpPr/>
          <p:nvPr/>
        </p:nvSpPr>
        <p:spPr>
          <a:xfrm>
            <a:off x="6404747" y="4269308"/>
            <a:ext cx="4369249" cy="1964813"/>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5" name="Rectangle 14">
            <a:extLst>
              <a:ext uri="{FF2B5EF4-FFF2-40B4-BE49-F238E27FC236}">
                <a16:creationId xmlns:a16="http://schemas.microsoft.com/office/drawing/2014/main" id="{2862A281-6922-1646-B594-2650F74B7A54}"/>
              </a:ext>
            </a:extLst>
          </p:cNvPr>
          <p:cNvSpPr/>
          <p:nvPr/>
        </p:nvSpPr>
        <p:spPr>
          <a:xfrm>
            <a:off x="6404747" y="2309255"/>
            <a:ext cx="4369249" cy="1960053"/>
          </a:xfrm>
          <a:prstGeom prst="rect">
            <a:avLst/>
          </a:prstGeom>
          <a:solidFill>
            <a:schemeClr val="tx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22" name="Rectangle 21">
            <a:extLst>
              <a:ext uri="{FF2B5EF4-FFF2-40B4-BE49-F238E27FC236}">
                <a16:creationId xmlns:a16="http://schemas.microsoft.com/office/drawing/2014/main" id="{123F9DC0-AB98-9A4A-8954-C519A462EC15}"/>
              </a:ext>
            </a:extLst>
          </p:cNvPr>
          <p:cNvSpPr/>
          <p:nvPr/>
        </p:nvSpPr>
        <p:spPr>
          <a:xfrm>
            <a:off x="2037877" y="1696419"/>
            <a:ext cx="4369249" cy="6080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solidFill>
                <a:schemeClr val="bg2"/>
              </a:solidFill>
              <a:latin typeface="Roboto Light" panose="02000000000000000000" pitchFamily="2" charset="0"/>
            </a:endParaRPr>
          </a:p>
        </p:txBody>
      </p:sp>
      <p:sp>
        <p:nvSpPr>
          <p:cNvPr id="23" name="TextBox 22">
            <a:extLst>
              <a:ext uri="{FF2B5EF4-FFF2-40B4-BE49-F238E27FC236}">
                <a16:creationId xmlns:a16="http://schemas.microsoft.com/office/drawing/2014/main" id="{165722DC-0E98-3849-BC84-307086C54152}"/>
              </a:ext>
            </a:extLst>
          </p:cNvPr>
          <p:cNvSpPr txBox="1"/>
          <p:nvPr/>
        </p:nvSpPr>
        <p:spPr>
          <a:xfrm>
            <a:off x="3230483" y="1824508"/>
            <a:ext cx="1978490" cy="353943"/>
          </a:xfrm>
          <a:prstGeom prst="rect">
            <a:avLst/>
          </a:prstGeom>
          <a:noFill/>
        </p:spPr>
        <p:txBody>
          <a:bodyPr wrap="none" rtlCol="0" anchor="ctr" anchorCtr="0">
            <a:spAutoFit/>
          </a:bodyPr>
          <a:lstStyle/>
          <a:p>
            <a:pPr algn="ctr"/>
            <a:r>
              <a:rPr lang="en-US" sz="1700" b="1" dirty="0">
                <a:solidFill>
                  <a:schemeClr val="bg1"/>
                </a:solidFill>
                <a:latin typeface="Oswald" panose="02000503000000000000" pitchFamily="2" charset="77"/>
                <a:ea typeface="League Spartan" charset="0"/>
                <a:cs typeface="Poppins" pitchFamily="2" charset="77"/>
              </a:rPr>
              <a:t>INTERNAL FACTORS</a:t>
            </a:r>
          </a:p>
        </p:txBody>
      </p:sp>
      <p:sp>
        <p:nvSpPr>
          <p:cNvPr id="24" name="TextBox 23">
            <a:extLst>
              <a:ext uri="{FF2B5EF4-FFF2-40B4-BE49-F238E27FC236}">
                <a16:creationId xmlns:a16="http://schemas.microsoft.com/office/drawing/2014/main" id="{6E86C838-3EDF-7E43-A6DD-BC28AC2E394D}"/>
              </a:ext>
            </a:extLst>
          </p:cNvPr>
          <p:cNvSpPr txBox="1"/>
          <p:nvPr/>
        </p:nvSpPr>
        <p:spPr>
          <a:xfrm>
            <a:off x="7570074" y="1824508"/>
            <a:ext cx="2037802" cy="353943"/>
          </a:xfrm>
          <a:prstGeom prst="rect">
            <a:avLst/>
          </a:prstGeom>
          <a:noFill/>
        </p:spPr>
        <p:txBody>
          <a:bodyPr wrap="none" rtlCol="0" anchor="ctr" anchorCtr="0">
            <a:spAutoFit/>
          </a:bodyPr>
          <a:lstStyle/>
          <a:p>
            <a:pPr algn="ctr"/>
            <a:r>
              <a:rPr lang="en-US" sz="1700" b="1" dirty="0">
                <a:solidFill>
                  <a:schemeClr val="bg1"/>
                </a:solidFill>
                <a:latin typeface="Oswald" panose="02000503000000000000" pitchFamily="2" charset="77"/>
                <a:ea typeface="League Spartan" charset="0"/>
                <a:cs typeface="Poppins" pitchFamily="2" charset="77"/>
              </a:rPr>
              <a:t>EXTERNAL FACTORS</a:t>
            </a:r>
          </a:p>
        </p:txBody>
      </p:sp>
      <p:sp>
        <p:nvSpPr>
          <p:cNvPr id="25" name="TextBox 24">
            <a:extLst>
              <a:ext uri="{FF2B5EF4-FFF2-40B4-BE49-F238E27FC236}">
                <a16:creationId xmlns:a16="http://schemas.microsoft.com/office/drawing/2014/main" id="{D99FA03B-47C6-7447-9974-7D50730A7FC9}"/>
              </a:ext>
            </a:extLst>
          </p:cNvPr>
          <p:cNvSpPr txBox="1"/>
          <p:nvPr/>
        </p:nvSpPr>
        <p:spPr>
          <a:xfrm rot="16200000">
            <a:off x="1229655" y="3114691"/>
            <a:ext cx="1007007" cy="353943"/>
          </a:xfrm>
          <a:prstGeom prst="rect">
            <a:avLst/>
          </a:prstGeom>
          <a:noFill/>
        </p:spPr>
        <p:txBody>
          <a:bodyPr wrap="none" rtlCol="0" anchor="ctr" anchorCtr="0">
            <a:spAutoFit/>
          </a:bodyPr>
          <a:lstStyle/>
          <a:p>
            <a:pPr algn="ctr"/>
            <a:r>
              <a:rPr lang="en-US" sz="1700" b="1" dirty="0">
                <a:solidFill>
                  <a:schemeClr val="bg1"/>
                </a:solidFill>
                <a:latin typeface="Oswald" panose="02000503000000000000" pitchFamily="2" charset="77"/>
                <a:ea typeface="League Spartan" charset="0"/>
                <a:cs typeface="Poppins" pitchFamily="2" charset="77"/>
              </a:rPr>
              <a:t>POSITIVE</a:t>
            </a:r>
          </a:p>
        </p:txBody>
      </p:sp>
      <p:sp>
        <p:nvSpPr>
          <p:cNvPr id="26" name="TextBox 25">
            <a:extLst>
              <a:ext uri="{FF2B5EF4-FFF2-40B4-BE49-F238E27FC236}">
                <a16:creationId xmlns:a16="http://schemas.microsoft.com/office/drawing/2014/main" id="{B7532BEE-2A95-C040-96A2-53A8AE9934B2}"/>
              </a:ext>
            </a:extLst>
          </p:cNvPr>
          <p:cNvSpPr txBox="1"/>
          <p:nvPr/>
        </p:nvSpPr>
        <p:spPr>
          <a:xfrm rot="16200000">
            <a:off x="1192112" y="5074743"/>
            <a:ext cx="1082092" cy="353943"/>
          </a:xfrm>
          <a:prstGeom prst="rect">
            <a:avLst/>
          </a:prstGeom>
          <a:noFill/>
        </p:spPr>
        <p:txBody>
          <a:bodyPr wrap="none" rtlCol="0" anchor="ctr" anchorCtr="0">
            <a:spAutoFit/>
          </a:bodyPr>
          <a:lstStyle/>
          <a:p>
            <a:pPr algn="ctr"/>
            <a:r>
              <a:rPr lang="en-US" sz="1700" b="1" dirty="0">
                <a:solidFill>
                  <a:schemeClr val="bg1"/>
                </a:solidFill>
                <a:latin typeface="Oswald" panose="02000503000000000000" pitchFamily="2" charset="77"/>
                <a:ea typeface="League Spartan" charset="0"/>
                <a:cs typeface="Poppins" pitchFamily="2" charset="77"/>
              </a:rPr>
              <a:t>NEGATIVE</a:t>
            </a:r>
          </a:p>
        </p:txBody>
      </p:sp>
      <p:sp>
        <p:nvSpPr>
          <p:cNvPr id="27" name="Subtitle 2">
            <a:extLst>
              <a:ext uri="{FF2B5EF4-FFF2-40B4-BE49-F238E27FC236}">
                <a16:creationId xmlns:a16="http://schemas.microsoft.com/office/drawing/2014/main" id="{D227B7B3-2F8B-314E-A1B0-284681717859}"/>
              </a:ext>
            </a:extLst>
          </p:cNvPr>
          <p:cNvSpPr txBox="1">
            <a:spLocks/>
          </p:cNvSpPr>
          <p:nvPr/>
        </p:nvSpPr>
        <p:spPr>
          <a:xfrm>
            <a:off x="2040258" y="2660104"/>
            <a:ext cx="4161575" cy="1367012"/>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REALLY STRONG BRAND &amp; REPUTATION</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MASSIVE MEMBER DATABASE &amp; LOYALTY</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EXCELLENT MEMBER RELATIONSHIPS; BUT INERT FROM A FINANCIAL NEEDS BASIS – CU PROPOSITION DOES NOT SERVE </a:t>
            </a:r>
            <a:r>
              <a:rPr lang="en-US" sz="1000" b="1" u="sng"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ALL THEIR NEEDS</a:t>
            </a:r>
            <a:endPar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F1916C8C-B287-C54C-AA72-F9248EB5CE3B}"/>
              </a:ext>
            </a:extLst>
          </p:cNvPr>
          <p:cNvSpPr txBox="1"/>
          <p:nvPr/>
        </p:nvSpPr>
        <p:spPr>
          <a:xfrm>
            <a:off x="2350940" y="2313860"/>
            <a:ext cx="1282723" cy="353943"/>
          </a:xfrm>
          <a:prstGeom prst="rect">
            <a:avLst/>
          </a:prstGeom>
          <a:noFill/>
        </p:spPr>
        <p:txBody>
          <a:bodyPr wrap="none" rtlCol="0" anchor="ctr" anchorCtr="0">
            <a:spAutoFit/>
          </a:bodyPr>
          <a:lstStyle/>
          <a:p>
            <a:r>
              <a:rPr lang="en-US" sz="1700" b="1" dirty="0">
                <a:solidFill>
                  <a:schemeClr val="tx2"/>
                </a:solidFill>
                <a:latin typeface="Oswald" panose="02000503000000000000" pitchFamily="2" charset="77"/>
                <a:ea typeface="League Spartan" charset="0"/>
                <a:cs typeface="Poppins" pitchFamily="2" charset="77"/>
              </a:rPr>
              <a:t>STRENGTHS</a:t>
            </a:r>
          </a:p>
        </p:txBody>
      </p:sp>
      <p:sp>
        <p:nvSpPr>
          <p:cNvPr id="29" name="Subtitle 2">
            <a:extLst>
              <a:ext uri="{FF2B5EF4-FFF2-40B4-BE49-F238E27FC236}">
                <a16:creationId xmlns:a16="http://schemas.microsoft.com/office/drawing/2014/main" id="{DD523D93-CEAE-2049-9CBF-795F4F0D9CAE}"/>
              </a:ext>
            </a:extLst>
          </p:cNvPr>
          <p:cNvSpPr txBox="1">
            <a:spLocks/>
          </p:cNvSpPr>
          <p:nvPr/>
        </p:nvSpPr>
        <p:spPr>
          <a:xfrm>
            <a:off x="2033118" y="4615396"/>
            <a:ext cx="4369249" cy="1663118"/>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NO STRUCTURED SALES MODEL – WE DON’T DISCUSS MEMBERS BROADER FINANCIAL NEEDS &amp; HELP ADDRESS </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DATA MANAGEMENT, SEGMENTATION &amp; MARKETING IS POOR &amp; INEFFICIENT</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FINANCIAL CONSTRAINTS  FOR MANY CUs</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CHANNEL MIX  – YES WE HAVE ONLINE BUT ITS BASIC</a:t>
            </a:r>
          </a:p>
        </p:txBody>
      </p:sp>
      <p:sp>
        <p:nvSpPr>
          <p:cNvPr id="30" name="TextBox 29">
            <a:extLst>
              <a:ext uri="{FF2B5EF4-FFF2-40B4-BE49-F238E27FC236}">
                <a16:creationId xmlns:a16="http://schemas.microsoft.com/office/drawing/2014/main" id="{4C5CB47D-16CD-4248-9685-664B23727B22}"/>
              </a:ext>
            </a:extLst>
          </p:cNvPr>
          <p:cNvSpPr txBox="1"/>
          <p:nvPr/>
        </p:nvSpPr>
        <p:spPr>
          <a:xfrm>
            <a:off x="2350940" y="4321334"/>
            <a:ext cx="1449436" cy="353943"/>
          </a:xfrm>
          <a:prstGeom prst="rect">
            <a:avLst/>
          </a:prstGeom>
          <a:noFill/>
        </p:spPr>
        <p:txBody>
          <a:bodyPr wrap="none" rtlCol="0" anchor="ctr" anchorCtr="0">
            <a:spAutoFit/>
          </a:bodyPr>
          <a:lstStyle/>
          <a:p>
            <a:r>
              <a:rPr lang="en-US" sz="1700" b="1" dirty="0">
                <a:solidFill>
                  <a:schemeClr val="tx2"/>
                </a:solidFill>
                <a:latin typeface="Oswald" panose="02000503000000000000" pitchFamily="2" charset="77"/>
                <a:ea typeface="League Spartan" charset="0"/>
                <a:cs typeface="Poppins" pitchFamily="2" charset="77"/>
              </a:rPr>
              <a:t>WEAKNESSES</a:t>
            </a:r>
          </a:p>
        </p:txBody>
      </p:sp>
      <p:sp>
        <p:nvSpPr>
          <p:cNvPr id="31" name="Subtitle 2">
            <a:extLst>
              <a:ext uri="{FF2B5EF4-FFF2-40B4-BE49-F238E27FC236}">
                <a16:creationId xmlns:a16="http://schemas.microsoft.com/office/drawing/2014/main" id="{ED1D36F8-3535-314C-A9F6-885EEE4FB0AD}"/>
              </a:ext>
            </a:extLst>
          </p:cNvPr>
          <p:cNvSpPr txBox="1">
            <a:spLocks/>
          </p:cNvSpPr>
          <p:nvPr/>
        </p:nvSpPr>
        <p:spPr>
          <a:xfrm>
            <a:off x="6423789" y="2580002"/>
            <a:ext cx="4286510" cy="1601563"/>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GROWING MARKET – NEW SEGMENTS, PENSIONS TIMEBOMB, INTEREST RATE ENVIRONMENT</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SOME OPERATORS DEVELOPING ATTRACTIVE INTERMEDIATED SOLUTIONS FOR CUs</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BROADEN THE MEMBER PROPOSITON TO SERVE FURTHER FINANCIAL NEEDS; FAIRLY, ETHICALY, PROFITABLY</a:t>
            </a:r>
          </a:p>
        </p:txBody>
      </p:sp>
      <p:sp>
        <p:nvSpPr>
          <p:cNvPr id="32" name="TextBox 31">
            <a:extLst>
              <a:ext uri="{FF2B5EF4-FFF2-40B4-BE49-F238E27FC236}">
                <a16:creationId xmlns:a16="http://schemas.microsoft.com/office/drawing/2014/main" id="{0328E6DF-3B66-6D49-9DE6-6BA66DC41A2E}"/>
              </a:ext>
            </a:extLst>
          </p:cNvPr>
          <p:cNvSpPr txBox="1"/>
          <p:nvPr/>
        </p:nvSpPr>
        <p:spPr>
          <a:xfrm>
            <a:off x="6712325" y="2328730"/>
            <a:ext cx="1640193" cy="353943"/>
          </a:xfrm>
          <a:prstGeom prst="rect">
            <a:avLst/>
          </a:prstGeom>
          <a:noFill/>
        </p:spPr>
        <p:txBody>
          <a:bodyPr wrap="none" rtlCol="0" anchor="ctr" anchorCtr="0">
            <a:spAutoFit/>
          </a:bodyPr>
          <a:lstStyle/>
          <a:p>
            <a:r>
              <a:rPr lang="en-US" sz="1700" b="1" dirty="0">
                <a:solidFill>
                  <a:schemeClr val="tx2"/>
                </a:solidFill>
                <a:latin typeface="Oswald" panose="02000503000000000000" pitchFamily="2" charset="77"/>
                <a:ea typeface="League Spartan" charset="0"/>
                <a:cs typeface="Poppins" pitchFamily="2" charset="77"/>
              </a:rPr>
              <a:t>OPPORTUNITIES</a:t>
            </a:r>
          </a:p>
        </p:txBody>
      </p:sp>
      <p:sp>
        <p:nvSpPr>
          <p:cNvPr id="33" name="Subtitle 2">
            <a:extLst>
              <a:ext uri="{FF2B5EF4-FFF2-40B4-BE49-F238E27FC236}">
                <a16:creationId xmlns:a16="http://schemas.microsoft.com/office/drawing/2014/main" id="{033CF8E2-F725-8944-9D52-88B43A9AA35D}"/>
              </a:ext>
            </a:extLst>
          </p:cNvPr>
          <p:cNvSpPr txBox="1">
            <a:spLocks/>
          </p:cNvSpPr>
          <p:nvPr/>
        </p:nvSpPr>
        <p:spPr>
          <a:xfrm>
            <a:off x="6409507" y="4642726"/>
            <a:ext cx="4286509" cy="1610668"/>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INDUSTRY PLAYERS HEAVILY INVESTING IN MULTI CHANNEL DIGITAL FIRST SOLUTIONS; DRIVING DOWN COST TO SERVE &amp; RACE TO THE BOTTOM</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PSD2 &amp; OTHER DEVELOPMENTS BRING COMPLEXITY &amp;  FURTHER COMPETITION</a:t>
            </a:r>
          </a:p>
          <a:p>
            <a:pPr marL="285750" indent="-285750" algn="just">
              <a:lnSpc>
                <a:spcPts val="1850"/>
              </a:lnSpc>
              <a:buFont typeface="Wingdings" panose="05000000000000000000" pitchFamily="2" charset="2"/>
              <a:buChar char="§"/>
            </a:pPr>
            <a:r>
              <a:rPr lang="en-US" sz="1000" b="1" dirty="0">
                <a:solidFill>
                  <a:srgbClr val="002060"/>
                </a:solidFill>
                <a:latin typeface="Roboto Light" panose="02000000000000000000" pitchFamily="2" charset="0"/>
                <a:ea typeface="Open Sans Light" panose="020B0306030504020204" pitchFamily="34" charset="0"/>
                <a:cs typeface="Open Sans Light" panose="020B0306030504020204" pitchFamily="34" charset="0"/>
              </a:rPr>
              <a:t>ENDURING COVID 19 FINANCIAL IMPACT</a:t>
            </a:r>
          </a:p>
        </p:txBody>
      </p:sp>
      <p:sp>
        <p:nvSpPr>
          <p:cNvPr id="34" name="TextBox 33">
            <a:extLst>
              <a:ext uri="{FF2B5EF4-FFF2-40B4-BE49-F238E27FC236}">
                <a16:creationId xmlns:a16="http://schemas.microsoft.com/office/drawing/2014/main" id="{0B513A26-593A-FA4E-94B6-8F52F159B199}"/>
              </a:ext>
            </a:extLst>
          </p:cNvPr>
          <p:cNvSpPr txBox="1"/>
          <p:nvPr/>
        </p:nvSpPr>
        <p:spPr>
          <a:xfrm>
            <a:off x="6718603" y="4321334"/>
            <a:ext cx="1011559" cy="353943"/>
          </a:xfrm>
          <a:prstGeom prst="rect">
            <a:avLst/>
          </a:prstGeom>
          <a:noFill/>
        </p:spPr>
        <p:txBody>
          <a:bodyPr wrap="none" rtlCol="0" anchor="ctr" anchorCtr="0">
            <a:spAutoFit/>
          </a:bodyPr>
          <a:lstStyle/>
          <a:p>
            <a:r>
              <a:rPr lang="en-US" sz="1700" b="1" dirty="0">
                <a:solidFill>
                  <a:schemeClr val="tx2"/>
                </a:solidFill>
                <a:latin typeface="Oswald" panose="02000503000000000000" pitchFamily="2" charset="77"/>
                <a:ea typeface="League Spartan" charset="0"/>
                <a:cs typeface="Poppins" pitchFamily="2" charset="77"/>
              </a:rPr>
              <a:t>THREATS</a:t>
            </a:r>
          </a:p>
        </p:txBody>
      </p:sp>
      <p:sp>
        <p:nvSpPr>
          <p:cNvPr id="35" name="TextBox 34">
            <a:extLst>
              <a:ext uri="{FF2B5EF4-FFF2-40B4-BE49-F238E27FC236}">
                <a16:creationId xmlns:a16="http://schemas.microsoft.com/office/drawing/2014/main" id="{D5E3B587-F5A9-4533-97EA-0088FDB41CA9}"/>
              </a:ext>
            </a:extLst>
          </p:cNvPr>
          <p:cNvSpPr txBox="1"/>
          <p:nvPr/>
        </p:nvSpPr>
        <p:spPr>
          <a:xfrm>
            <a:off x="2473639" y="1070772"/>
            <a:ext cx="7346499" cy="338554"/>
          </a:xfrm>
          <a:prstGeom prst="rect">
            <a:avLst/>
          </a:prstGeom>
          <a:noFill/>
        </p:spPr>
        <p:txBody>
          <a:bodyPr wrap="none" rtlCol="0">
            <a:spAutoFit/>
          </a:bodyPr>
          <a:lstStyle/>
          <a:p>
            <a:pPr algn="ctr" defTabSz="914217"/>
            <a:r>
              <a:rPr lang="en-US" sz="1600" spc="150" dirty="0">
                <a:solidFill>
                  <a:srgbClr val="00B050"/>
                </a:solidFill>
                <a:latin typeface="Poppins Light" pitchFamily="2" charset="77"/>
                <a:cs typeface="Poppins Light" pitchFamily="2" charset="77"/>
              </a:rPr>
              <a:t>INSURANCES, INVESTMENTS, PENSIONS, ASSOCIATED CREDIT PRODUCTS</a:t>
            </a:r>
          </a:p>
        </p:txBody>
      </p:sp>
      <p:sp>
        <p:nvSpPr>
          <p:cNvPr id="8" name="Arrow: Right 7">
            <a:extLst>
              <a:ext uri="{FF2B5EF4-FFF2-40B4-BE49-F238E27FC236}">
                <a16:creationId xmlns:a16="http://schemas.microsoft.com/office/drawing/2014/main" id="{E29927B6-2003-46F9-8D66-0AB73B9AB7CA}"/>
              </a:ext>
            </a:extLst>
          </p:cNvPr>
          <p:cNvSpPr/>
          <p:nvPr/>
        </p:nvSpPr>
        <p:spPr>
          <a:xfrm>
            <a:off x="3484345" y="6234121"/>
            <a:ext cx="6335793" cy="649194"/>
          </a:xfrm>
          <a:prstGeom prst="right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BAEC31B0-818C-4E4C-9CE2-C0A1B3D434A3}"/>
              </a:ext>
            </a:extLst>
          </p:cNvPr>
          <p:cNvSpPr txBox="1"/>
          <p:nvPr/>
        </p:nvSpPr>
        <p:spPr>
          <a:xfrm>
            <a:off x="3484345" y="6390120"/>
            <a:ext cx="6246796" cy="369332"/>
          </a:xfrm>
          <a:prstGeom prst="rect">
            <a:avLst/>
          </a:prstGeom>
          <a:noFill/>
        </p:spPr>
        <p:txBody>
          <a:bodyPr wrap="square" rtlCol="0">
            <a:spAutoFit/>
          </a:bodyPr>
          <a:lstStyle/>
          <a:p>
            <a:r>
              <a:rPr lang="en-IE" dirty="0">
                <a:solidFill>
                  <a:schemeClr val="bg2"/>
                </a:solidFill>
              </a:rPr>
              <a:t>BUT WE HAVE THE MEMBERS &amp; AN UNPARALLELED REPUTATION</a:t>
            </a:r>
          </a:p>
        </p:txBody>
      </p:sp>
      <p:pic>
        <p:nvPicPr>
          <p:cNvPr id="9" name="Audio 8">
            <a:hlinkClick r:id="" action="ppaction://media"/>
            <a:extLst>
              <a:ext uri="{FF2B5EF4-FFF2-40B4-BE49-F238E27FC236}">
                <a16:creationId xmlns:a16="http://schemas.microsoft.com/office/drawing/2014/main" id="{E39EC9A7-9523-411D-B1B4-75F5FEFE826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8194" name="Picture 1">
            <a:extLst>
              <a:ext uri="{FF2B5EF4-FFF2-40B4-BE49-F238E27FC236}">
                <a16:creationId xmlns:a16="http://schemas.microsoft.com/office/drawing/2014/main" id="{1ECEED3E-FB8B-4ED9-B0AB-76EC4B6F84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5135685"/>
      </p:ext>
    </p:extLst>
  </p:cSld>
  <p:clrMapOvr>
    <a:masterClrMapping/>
  </p:clrMapOvr>
  <mc:AlternateContent xmlns:mc="http://schemas.openxmlformats.org/markup-compatibility/2006" xmlns:p14="http://schemas.microsoft.com/office/powerpoint/2010/main">
    <mc:Choice Requires="p14">
      <p:transition spd="slow" p14:dur="2000" advTm="117380"/>
    </mc:Choice>
    <mc:Fallback xmlns="">
      <p:transition spd="slow" advTm="11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27" grpId="0"/>
      <p:bldP spid="29" grpId="0"/>
      <p:bldP spid="31" grpId="0"/>
      <p:bldP spid="3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98A8-AB17-4D40-BD7F-4A703FBA3334}"/>
              </a:ext>
            </a:extLst>
          </p:cNvPr>
          <p:cNvSpPr txBox="1"/>
          <p:nvPr/>
        </p:nvSpPr>
        <p:spPr>
          <a:xfrm>
            <a:off x="1733329" y="141644"/>
            <a:ext cx="8725337" cy="1323439"/>
          </a:xfrm>
          <a:prstGeom prst="rect">
            <a:avLst/>
          </a:prstGeom>
          <a:noFill/>
        </p:spPr>
        <p:txBody>
          <a:bodyPr wrap="none" rtlCol="0" anchor="t">
            <a:spAutoFit/>
          </a:bodyPr>
          <a:lstStyle/>
          <a:p>
            <a:pPr algn="ctr"/>
            <a:r>
              <a:rPr lang="en-US" sz="4000" b="1" spc="150" dirty="0">
                <a:solidFill>
                  <a:schemeClr val="tx2"/>
                </a:solidFill>
                <a:latin typeface="Poppins"/>
              </a:rPr>
              <a:t>STRATEGIC GROWTH OPPORTUNITIES</a:t>
            </a:r>
          </a:p>
          <a:p>
            <a:pPr algn="ctr"/>
            <a:r>
              <a:rPr lang="en-US" sz="4000" b="1" spc="150" dirty="0">
                <a:solidFill>
                  <a:schemeClr val="tx2"/>
                </a:solidFill>
                <a:latin typeface="Poppins"/>
              </a:rPr>
              <a:t>SUMMARY</a:t>
            </a:r>
          </a:p>
        </p:txBody>
      </p:sp>
      <p:sp>
        <p:nvSpPr>
          <p:cNvPr id="6" name="Rechteck 149">
            <a:extLst>
              <a:ext uri="{FF2B5EF4-FFF2-40B4-BE49-F238E27FC236}">
                <a16:creationId xmlns:a16="http://schemas.microsoft.com/office/drawing/2014/main" id="{A21DF9B1-8977-48B4-90B4-B953F5C419E0}"/>
              </a:ext>
            </a:extLst>
          </p:cNvPr>
          <p:cNvSpPr txBox="1"/>
          <p:nvPr/>
        </p:nvSpPr>
        <p:spPr>
          <a:xfrm>
            <a:off x="354527" y="1610933"/>
            <a:ext cx="11482939" cy="5112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anchor="t">
            <a:spAutoFit/>
          </a:bodyPr>
          <a:lstStyle/>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We have an unrivalled reputation in the marketplace</a:t>
            </a:r>
          </a:p>
          <a:p>
            <a:pPr marL="742950" lvl="1"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Most Trusted Brand and massive loyalty from countless members.</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Our culture is that of small lending and member centricity; we are masters at this.</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Doing more business with your existing member base is less costly &amp; less risky than investing in new markets. </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We are foregoing significant income in transactional and other fees we are already approved to charge.</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Our members have a multitude of other financial needs that, based on feedback, they would trust us to satisfy.</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Doing so would generate new revenue streams for us, building sustainability when we need it.</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There is no </a:t>
            </a:r>
            <a:r>
              <a:rPr lang="en-US" sz="1500" b="1" i="1" u="sng" dirty="0">
                <a:solidFill>
                  <a:srgbClr val="002060"/>
                </a:solidFill>
                <a:latin typeface="Lato"/>
              </a:rPr>
              <a:t>ethical consumer champion</a:t>
            </a:r>
            <a:r>
              <a:rPr lang="en-US" sz="1500" b="1" u="sng" dirty="0">
                <a:solidFill>
                  <a:srgbClr val="002060"/>
                </a:solidFill>
                <a:latin typeface="Lato"/>
              </a:rPr>
              <a:t> </a:t>
            </a:r>
            <a:r>
              <a:rPr lang="en-US" sz="1500" b="1" dirty="0">
                <a:solidFill>
                  <a:srgbClr val="002060"/>
                </a:solidFill>
                <a:latin typeface="Lato"/>
              </a:rPr>
              <a:t>in banking or insurance activities, hence an opportunity for someone to claim that space.  </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We do not have a sales culture, structured model &amp; infrastructure which are key enablers if we expand the proposition outside of core activities.</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And to do so needs know how, technology and competence; elements we need the right partners to deliver for us.</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The key is selecting </a:t>
            </a:r>
            <a:r>
              <a:rPr lang="en-US" sz="1500" b="1" i="1" dirty="0">
                <a:solidFill>
                  <a:srgbClr val="002060"/>
                </a:solidFill>
                <a:latin typeface="Lato"/>
              </a:rPr>
              <a:t>the right activities, the right model and the right partner.</a:t>
            </a:r>
          </a:p>
          <a:p>
            <a:pPr marL="285750" indent="-285750" defTabSz="913577">
              <a:lnSpc>
                <a:spcPts val="1878"/>
              </a:lnSpc>
              <a:spcAft>
                <a:spcPts val="999"/>
              </a:spcAft>
              <a:buFont typeface="Arial" panose="020B0604020202020204" pitchFamily="34" charset="0"/>
              <a:buChar char="•"/>
            </a:pPr>
            <a:r>
              <a:rPr lang="en-US" sz="1500" b="1" dirty="0">
                <a:solidFill>
                  <a:srgbClr val="002060"/>
                </a:solidFill>
                <a:latin typeface="Lato"/>
              </a:rPr>
              <a:t>Insurance is a good starter – products that our members have a proven need for and already buy</a:t>
            </a:r>
            <a:r>
              <a:rPr lang="en-US" sz="1600" b="1" dirty="0">
                <a:solidFill>
                  <a:srgbClr val="002060"/>
                </a:solidFill>
                <a:latin typeface="Century Gothic" panose="020B0502020202020204" pitchFamily="34" charset="0"/>
              </a:rPr>
              <a:t> elsewhere.</a:t>
            </a:r>
            <a:endParaRPr lang="en-US" sz="1500" b="1" dirty="0">
              <a:solidFill>
                <a:srgbClr val="002060"/>
              </a:solidFill>
              <a:latin typeface="Lato"/>
            </a:endParaRPr>
          </a:p>
        </p:txBody>
      </p:sp>
      <p:sp>
        <p:nvSpPr>
          <p:cNvPr id="8" name="Rectangle 7">
            <a:extLst>
              <a:ext uri="{FF2B5EF4-FFF2-40B4-BE49-F238E27FC236}">
                <a16:creationId xmlns:a16="http://schemas.microsoft.com/office/drawing/2014/main" id="{476F5075-814D-452A-B9DF-379CA91FB9A1}"/>
              </a:ext>
            </a:extLst>
          </p:cNvPr>
          <p:cNvSpPr/>
          <p:nvPr/>
        </p:nvSpPr>
        <p:spPr>
          <a:xfrm>
            <a:off x="5524498" y="1515148"/>
            <a:ext cx="1143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sp>
        <p:nvSpPr>
          <p:cNvPr id="12" name="Rectangle 11">
            <a:extLst>
              <a:ext uri="{FF2B5EF4-FFF2-40B4-BE49-F238E27FC236}">
                <a16:creationId xmlns:a16="http://schemas.microsoft.com/office/drawing/2014/main" id="{62B2D1E5-FAD9-456B-B28C-FD7E0010A8B0}"/>
              </a:ext>
            </a:extLst>
          </p:cNvPr>
          <p:cNvSpPr/>
          <p:nvPr/>
        </p:nvSpPr>
        <p:spPr>
          <a:xfrm>
            <a:off x="5524498" y="6670636"/>
            <a:ext cx="1143000" cy="45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Light" panose="02000000000000000000" pitchFamily="2" charset="0"/>
            </a:endParaRPr>
          </a:p>
        </p:txBody>
      </p:sp>
      <p:pic>
        <p:nvPicPr>
          <p:cNvPr id="4" name="Audio 3">
            <a:hlinkClick r:id="" action="ppaction://media"/>
            <a:extLst>
              <a:ext uri="{FF2B5EF4-FFF2-40B4-BE49-F238E27FC236}">
                <a16:creationId xmlns:a16="http://schemas.microsoft.com/office/drawing/2014/main" id="{EE98DBB5-BEE4-41F0-8874-3D935B9671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9218" name="Picture 1">
            <a:extLst>
              <a:ext uri="{FF2B5EF4-FFF2-40B4-BE49-F238E27FC236}">
                <a16:creationId xmlns:a16="http://schemas.microsoft.com/office/drawing/2014/main" id="{081B6C59-84F9-4895-98EA-E574B6FD8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763"/>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556995"/>
      </p:ext>
    </p:extLst>
  </p:cSld>
  <p:clrMapOvr>
    <a:masterClrMapping/>
  </p:clrMapOvr>
  <mc:AlternateContent xmlns:mc="http://schemas.openxmlformats.org/markup-compatibility/2006" xmlns:p14="http://schemas.microsoft.com/office/powerpoint/2010/main">
    <mc:Choice Requires="p14">
      <p:transition spd="slow" p14:dur="2000" advTm="33231"/>
    </mc:Choice>
    <mc:Fallback xmlns="">
      <p:transition spd="slow" advTm="3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7|2.6|0.5|0.4|0.5|0.5"/>
</p:tagLst>
</file>

<file path=ppt/tags/tag10.xml><?xml version="1.0" encoding="utf-8"?>
<p:tagLst xmlns:a="http://schemas.openxmlformats.org/drawingml/2006/main" xmlns:r="http://schemas.openxmlformats.org/officeDocument/2006/relationships" xmlns:p="http://schemas.openxmlformats.org/presentationml/2006/main">
  <p:tag name="TIMING" val="|5.7|9.3|21.7"/>
</p:tagLst>
</file>

<file path=ppt/tags/tag11.xml><?xml version="1.0" encoding="utf-8"?>
<p:tagLst xmlns:a="http://schemas.openxmlformats.org/drawingml/2006/main" xmlns:r="http://schemas.openxmlformats.org/officeDocument/2006/relationships" xmlns:p="http://schemas.openxmlformats.org/presentationml/2006/main">
  <p:tag name="TIMING" val="|14.3|37.2|51.4"/>
</p:tagLst>
</file>

<file path=ppt/tags/tag12.xml><?xml version="1.0" encoding="utf-8"?>
<p:tagLst xmlns:a="http://schemas.openxmlformats.org/drawingml/2006/main" xmlns:r="http://schemas.openxmlformats.org/officeDocument/2006/relationships" xmlns:p="http://schemas.openxmlformats.org/presentationml/2006/main">
  <p:tag name="TIMING" val="|5.4|4.3|12.2|10.6|15.8|13.6"/>
</p:tagLst>
</file>

<file path=ppt/tags/tag13.xml><?xml version="1.0" encoding="utf-8"?>
<p:tagLst xmlns:a="http://schemas.openxmlformats.org/drawingml/2006/main" xmlns:r="http://schemas.openxmlformats.org/officeDocument/2006/relationships" xmlns:p="http://schemas.openxmlformats.org/presentationml/2006/main">
  <p:tag name="TIMING" val="|5.2|5.4|13.8|13.9|13.5|7.6|23.5"/>
</p:tagLst>
</file>

<file path=ppt/tags/tag14.xml><?xml version="1.0" encoding="utf-8"?>
<p:tagLst xmlns:a="http://schemas.openxmlformats.org/drawingml/2006/main" xmlns:r="http://schemas.openxmlformats.org/officeDocument/2006/relationships" xmlns:p="http://schemas.openxmlformats.org/presentationml/2006/main">
  <p:tag name="TIMING" val="|18.8|11.3|15.5|16.5|22.4|10.7|9.8"/>
</p:tagLst>
</file>

<file path=ppt/tags/tag15.xml><?xml version="1.0" encoding="utf-8"?>
<p:tagLst xmlns:a="http://schemas.openxmlformats.org/drawingml/2006/main" xmlns:r="http://schemas.openxmlformats.org/officeDocument/2006/relationships" xmlns:p="http://schemas.openxmlformats.org/presentationml/2006/main">
  <p:tag name="TIMING" val="|13.6|5.4|9.8|8.3|12.3|12.4|12.3|9.6|19.6|10.6"/>
</p:tagLst>
</file>

<file path=ppt/tags/tag16.xml><?xml version="1.0" encoding="utf-8"?>
<p:tagLst xmlns:a="http://schemas.openxmlformats.org/drawingml/2006/main" xmlns:r="http://schemas.openxmlformats.org/officeDocument/2006/relationships" xmlns:p="http://schemas.openxmlformats.org/presentationml/2006/main">
  <p:tag name="TIMING" val="|4.7|19.7|12.9|25.8|25.4"/>
</p:tagLst>
</file>

<file path=ppt/tags/tag2.xml><?xml version="1.0" encoding="utf-8"?>
<p:tagLst xmlns:a="http://schemas.openxmlformats.org/drawingml/2006/main" xmlns:r="http://schemas.openxmlformats.org/officeDocument/2006/relationships" xmlns:p="http://schemas.openxmlformats.org/presentationml/2006/main">
  <p:tag name="TIMING" val="|3.5|21.4|14.3|8.6|14.3|29.1|19.5"/>
</p:tagLst>
</file>

<file path=ppt/tags/tag3.xml><?xml version="1.0" encoding="utf-8"?>
<p:tagLst xmlns:a="http://schemas.openxmlformats.org/drawingml/2006/main" xmlns:r="http://schemas.openxmlformats.org/officeDocument/2006/relationships" xmlns:p="http://schemas.openxmlformats.org/presentationml/2006/main">
  <p:tag name="TIMING" val="|22|9.5|6.9|7.6|6.2|10.8|4.4"/>
</p:tagLst>
</file>

<file path=ppt/tags/tag4.xml><?xml version="1.0" encoding="utf-8"?>
<p:tagLst xmlns:a="http://schemas.openxmlformats.org/drawingml/2006/main" xmlns:r="http://schemas.openxmlformats.org/officeDocument/2006/relationships" xmlns:p="http://schemas.openxmlformats.org/presentationml/2006/main">
  <p:tag name="TIMING" val="|12.9|14.6|24.8|26|30.7"/>
</p:tagLst>
</file>

<file path=ppt/tags/tag5.xml><?xml version="1.0" encoding="utf-8"?>
<p:tagLst xmlns:a="http://schemas.openxmlformats.org/drawingml/2006/main" xmlns:r="http://schemas.openxmlformats.org/officeDocument/2006/relationships" xmlns:p="http://schemas.openxmlformats.org/presentationml/2006/main">
  <p:tag name="PPPRESID" val="7368036"/>
</p:tagLst>
</file>

<file path=ppt/tags/tag6.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DATASOURCE1" val="3"/>
  <p:tag name="PPDATATABLE1" val="9"/>
  <p:tag name="PPFILTERSTRING1" val="TBR:0|TBC:0|NDFR:0|NDFC:0|NDTR:0|NDTC:0|QT:0|BNR:1|STB:1|DA:1|DSC:1|SST:1|SSV:0|SBV:1|OSC:1|OBR:0|RSV:1|RBV:0|PRF:0|PSF:0|IB:0|SLM:0|BS:F|RH:0|TC:1|DP:-1|NIP:0|NID:0|SP:0|MN:0|SS:::|RF:00000000000000000000000000|XPR:|XPC:|LDR:|LDC:|BAR:|STC:|SA:0,0,0,0|SI:|IER:|IEC:|SR:|SC:|SX:"/>
  <p:tag name="PPSELECTEDAREA1" val="SC:1|SR:2|DL:1"/>
  <p:tag name="PPADDMETHOD1" val="AM:5|TM:0|TC:1|TR:1"/>
  <p:tag name="PPGRIDAREAS1" val="DH:1|DC:4|DA:5|PF:12|ST:1|FC:2|LC:97|OC:96|OR:7"/>
  <p:tag name="PPORIGINALTEXT" val="Q12 To what extent are you likely to be in the market for a loan from any financial institution in the next 3 years?"/>
</p:tagLst>
</file>

<file path=ppt/tags/tag7.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DATASOURCE1" val="3"/>
  <p:tag name="PPDATATABLE1" val="10"/>
  <p:tag name="PPFILTERSTRING1" val="TBR:0|TBC:0|NDFR:0|NDFC:0|NDTR:0|NDTC:0|QT:0|BNR:1|STB:1|DA:1|DSC:1|SST:1|SSV:0|SBV:1|OSC:1|OBR:0|RSV:1|RBV:0|PRF:0|PSF:0|IB:0|SLM:0|BS:F|RH:0|TC:1|DP:-1|NIP:0|NID:0|SP:0|MN:0|SS:::|RF:00000000000000000000000000|XPR:|XPC:|LDR:|LDC:|BAR:|STC:|SA:0,0,0,0|SI:|IER:|IEC:|SR:|SC:|SX:"/>
  <p:tag name="PPSELECTEDAREA1" val="SC:1|SR:7-11|DL:1"/>
  <p:tag name="PPADDMETHOD1" val="AM:5|TM:0|TC:1|TR:1"/>
  <p:tag name="PPGRIDAREAS1" val="DH:1|DC:4|DA:5|PF:13|ST:1|FC:2|LC:97|OC:96|OR:8"/>
</p:tagLst>
</file>

<file path=ppt/tags/tag8.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DATASOURCE1" val="2"/>
  <p:tag name="PPDATATABLE1" val="6"/>
  <p:tag name="PPFILTERSTRING1" val="TBR:0|TBC:0|NDFR:0|NDFC:0|NDTR:0|NDTC:0|QT:0|BNR:1|STB:1|DA:1|DSC:1|SST:1|SSV:0|SBV:1|OSC:1|OBR:0|RSV:1|RBV:0|PRF:0|PSF:0|IB:0|SLM:0|BS:F|RH:0|TC:1|DP:-1|NIP:0|NID:0|SP:0|MN:0|SS:::|RF:00000000000000000000000000|XPR:|XPC:|LDR:|LDC:|BAR:|STC:|SA:0,0,0,0|SI:|IER:|IEC:|SR:|SC:|SX:"/>
  <p:tag name="PPSELECTEDAREA1" val="SC:2-9|SR:8-12|DL:3"/>
  <p:tag name="PPADDMETHOD1" val="AM:5|TM:0|TC:1|TR:1"/>
  <p:tag name="PPGRIDAREAS1" val="DH:1|DC:4|DA:5|PF:20|ST:1|FC:2|LC:9|OC:8|OR:15"/>
</p:tagLst>
</file>

<file path=ppt/tags/tag9.xml><?xml version="1.0" encoding="utf-8"?>
<p:tagLst xmlns:a="http://schemas.openxmlformats.org/drawingml/2006/main" xmlns:r="http://schemas.openxmlformats.org/officeDocument/2006/relationships" xmlns:p="http://schemas.openxmlformats.org/presentationml/2006/main">
  <p:tag name="TIMING" val="|1.8|0.7|10|1.8|7|4.4|4.5|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TIONLOAD">
  <a:themeElements>
    <a:clrScheme name="Custom 22">
      <a:dk1>
        <a:srgbClr val="000000"/>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Default Theme">
  <a:themeElements>
    <a:clrScheme name="PX - Theme 14 - Light">
      <a:dk1>
        <a:srgbClr val="7F7F7F"/>
      </a:dk1>
      <a:lt1>
        <a:srgbClr val="FFFFFF"/>
      </a:lt1>
      <a:dk2>
        <a:srgbClr val="000000"/>
      </a:dk2>
      <a:lt2>
        <a:srgbClr val="FFFFFF"/>
      </a:lt2>
      <a:accent1>
        <a:srgbClr val="6EC4A0"/>
      </a:accent1>
      <a:accent2>
        <a:srgbClr val="5AB7EE"/>
      </a:accent2>
      <a:accent3>
        <a:srgbClr val="2F74CD"/>
      </a:accent3>
      <a:accent4>
        <a:srgbClr val="2557AC"/>
      </a:accent4>
      <a:accent5>
        <a:srgbClr val="2F2E2F"/>
      </a:accent5>
      <a:accent6>
        <a:srgbClr val="DFDFDF"/>
      </a:accent6>
      <a:hlink>
        <a:srgbClr val="F33B48"/>
      </a:hlink>
      <a:folHlink>
        <a:srgbClr val="FFC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RESENTATIONLOAD">
  <a:themeElements>
    <a:clrScheme name="Custom 22">
      <a:dk1>
        <a:srgbClr val="000000"/>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ndA">
    <a:dk1>
      <a:sysClr val="windowText" lastClr="000000"/>
    </a:dk1>
    <a:lt1>
      <a:sysClr val="window" lastClr="FFFFFF"/>
    </a:lt1>
    <a:dk2>
      <a:srgbClr val="58595B"/>
    </a:dk2>
    <a:lt2>
      <a:srgbClr val="D8D8D8"/>
    </a:lt2>
    <a:accent1>
      <a:srgbClr val="008FC5"/>
    </a:accent1>
    <a:accent2>
      <a:srgbClr val="CD242B"/>
    </a:accent2>
    <a:accent3>
      <a:srgbClr val="99B43C"/>
    </a:accent3>
    <a:accent4>
      <a:srgbClr val="62297B"/>
    </a:accent4>
    <a:accent5>
      <a:srgbClr val="008D8F"/>
    </a:accent5>
    <a:accent6>
      <a:srgbClr val="FF6E1E"/>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975D698169F74E9847FEF22DC99858" ma:contentTypeVersion="7" ma:contentTypeDescription="Create a new document." ma:contentTypeScope="" ma:versionID="5839c91b8b7aae13205b4f8fd21a9059">
  <xsd:schema xmlns:xsd="http://www.w3.org/2001/XMLSchema" xmlns:xs="http://www.w3.org/2001/XMLSchema" xmlns:p="http://schemas.microsoft.com/office/2006/metadata/properties" xmlns:ns3="da018b5a-29f9-4ad4-ae6d-3c253f3baef9" xmlns:ns4="3262d520-0c96-4430-89db-971925be6702" targetNamespace="http://schemas.microsoft.com/office/2006/metadata/properties" ma:root="true" ma:fieldsID="f9b3bebabd9d4e4c7b7f832b7618073c" ns3:_="" ns4:_="">
    <xsd:import namespace="da018b5a-29f9-4ad4-ae6d-3c253f3baef9"/>
    <xsd:import namespace="3262d520-0c96-4430-89db-971925be67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018b5a-29f9-4ad4-ae6d-3c253f3baef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2d520-0c96-4430-89db-971925be67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048068-BCB3-413A-A593-A0E0FF0C9DAF}">
  <ds:schemaRefs>
    <ds:schemaRef ds:uri="http://schemas.microsoft.com/sharepoint/v3/contenttype/forms"/>
  </ds:schemaRefs>
</ds:datastoreItem>
</file>

<file path=customXml/itemProps2.xml><?xml version="1.0" encoding="utf-8"?>
<ds:datastoreItem xmlns:ds="http://schemas.openxmlformats.org/officeDocument/2006/customXml" ds:itemID="{8BCCE464-4187-43CF-B6DA-52CB43A56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018b5a-29f9-4ad4-ae6d-3c253f3baef9"/>
    <ds:schemaRef ds:uri="3262d520-0c96-4430-89db-971925be67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C33226-A9BB-4001-ABD8-5B7C31488AAD}">
  <ds:schemaRefs>
    <ds:schemaRef ds:uri="http://purl.org/dc/terms/"/>
    <ds:schemaRef ds:uri="http://schemas.microsoft.com/office/2006/documentManagement/types"/>
    <ds:schemaRef ds:uri="http://www.w3.org/XML/1998/namespace"/>
    <ds:schemaRef ds:uri="http://schemas.microsoft.com/office/2006/metadata/properties"/>
    <ds:schemaRef ds:uri="http://purl.org/dc/elements/1.1/"/>
    <ds:schemaRef ds:uri="3262d520-0c96-4430-89db-971925be6702"/>
    <ds:schemaRef ds:uri="da018b5a-29f9-4ad4-ae6d-3c253f3baef9"/>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63761</TotalTime>
  <Words>5590</Words>
  <Application>Microsoft Office PowerPoint</Application>
  <PresentationFormat>Widescreen</PresentationFormat>
  <Paragraphs>539</Paragraphs>
  <Slides>31</Slides>
  <Notes>31</Notes>
  <HiddenSlides>0</HiddenSlides>
  <MMClips>30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1_PRESENTATIONLOAD</vt:lpstr>
      <vt:lpstr>Default Theme</vt:lpstr>
      <vt:lpstr>2_PRESENTATIONLOAD</vt:lpstr>
      <vt:lpstr>Transforming for Sustainability    Intermediation –  An Opportunity  for Irish Credit Unions</vt:lpstr>
      <vt:lpstr>PowerPoint Presentation</vt:lpstr>
      <vt:lpstr>INTERMEDIATION – BACKGROUND</vt:lpstr>
      <vt:lpstr>PowerPoint Presentation</vt:lpstr>
      <vt:lpstr>PowerPoint Presentation</vt:lpstr>
      <vt:lpstr>PowerPoint Presentation</vt:lpstr>
      <vt:lpstr>BUSINESS GROWTH STRATEGIES- HOW DO WE?</vt:lpstr>
      <vt:lpstr>PowerPoint Presentation</vt:lpstr>
      <vt:lpstr>PowerPoint Presentation</vt:lpstr>
      <vt:lpstr>PowerPoint Presentation</vt:lpstr>
      <vt:lpstr>PowerPoint Presentation</vt:lpstr>
      <vt:lpstr>PowerPoint Presentation</vt:lpstr>
      <vt:lpstr>The likelihood of members availing of the four proposed new services is high across the board with a digital loan process and pensions advice marginally ahead of investment advice and insurance intermediation.   Base: All Members - 400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Padraig Enright</dc:creator>
  <cp:lastModifiedBy>Brian Corrigan</cp:lastModifiedBy>
  <cp:revision>320</cp:revision>
  <cp:lastPrinted>2020-11-19T14:53:10Z</cp:lastPrinted>
  <dcterms:created xsi:type="dcterms:W3CDTF">2020-02-05T09:58:58Z</dcterms:created>
  <dcterms:modified xsi:type="dcterms:W3CDTF">2021-01-23T11:24:14Z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0x010100C7975D698169F74E9847FEF22DC99858</vt:lpwstr>
  </property>
</Properties>
</file>